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4"/>
  </p:sldMasterIdLst>
  <p:notesMasterIdLst>
    <p:notesMasterId r:id="rId29"/>
  </p:notesMasterIdLst>
  <p:handoutMasterIdLst>
    <p:handoutMasterId r:id="rId30"/>
  </p:handoutMasterIdLst>
  <p:sldIdLst>
    <p:sldId id="256" r:id="rId5"/>
    <p:sldId id="271" r:id="rId6"/>
    <p:sldId id="279" r:id="rId7"/>
    <p:sldId id="281" r:id="rId8"/>
    <p:sldId id="280" r:id="rId9"/>
    <p:sldId id="257" r:id="rId10"/>
    <p:sldId id="275" r:id="rId11"/>
    <p:sldId id="276" r:id="rId12"/>
    <p:sldId id="283" r:id="rId13"/>
    <p:sldId id="284" r:id="rId14"/>
    <p:sldId id="285" r:id="rId15"/>
    <p:sldId id="286" r:id="rId16"/>
    <p:sldId id="287" r:id="rId17"/>
    <p:sldId id="288" r:id="rId18"/>
    <p:sldId id="289" r:id="rId19"/>
    <p:sldId id="290" r:id="rId20"/>
    <p:sldId id="291" r:id="rId21"/>
    <p:sldId id="292" r:id="rId22"/>
    <p:sldId id="293" r:id="rId23"/>
    <p:sldId id="294" r:id="rId24"/>
    <p:sldId id="295" r:id="rId25"/>
    <p:sldId id="296" r:id="rId26"/>
    <p:sldId id="297" r:id="rId27"/>
    <p:sldId id="298" r:id="rId28"/>
  </p:sldIdLst>
  <p:sldSz cx="12192000" cy="6858000"/>
  <p:notesSz cx="6858000" cy="9144000"/>
  <p:defaultTextStyle>
    <a:defPPr rtl="0">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Bienvenue" id="{E75E278A-FF0E-49A4-B170-79828D63BBAD}">
          <p14:sldIdLst>
            <p14:sldId id="256"/>
          </p14:sldIdLst>
        </p14:section>
        <p14:section name="Création, morphose, annotation, collaboration, recherche" id="{B9B51309-D148-4332-87C2-07BE32FBCA3B}">
          <p14:sldIdLst>
            <p14:sldId id="271"/>
            <p14:sldId id="279"/>
            <p14:sldId id="281"/>
            <p14:sldId id="280"/>
            <p14:sldId id="257"/>
            <p14:sldId id="275"/>
            <p14:sldId id="276"/>
            <p14:sldId id="283"/>
            <p14:sldId id="284"/>
            <p14:sldId id="285"/>
            <p14:sldId id="286"/>
            <p14:sldId id="287"/>
            <p14:sldId id="288"/>
            <p14:sldId id="289"/>
            <p14:sldId id="290"/>
            <p14:sldId id="291"/>
            <p14:sldId id="292"/>
            <p14:sldId id="293"/>
            <p14:sldId id="294"/>
            <p14:sldId id="295"/>
            <p14:sldId id="296"/>
            <p14:sldId id="297"/>
            <p14:sldId id="298"/>
          </p14:sldIdLst>
        </p14:section>
        <p14:section name="Section sans titre" id="{EBB2BF1E-1234-4440-B6A0-5E8186AFDAD8}">
          <p14:sldIdLst/>
        </p14:section>
        <p14:section name="En savoir plus" id="{2CC34DB2-6590-42C0-AD4B-A04C6060184E}">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3" name="Auteur" initials="A" lastIdx="0"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24726"/>
    <a:srgbClr val="404040"/>
    <a:srgbClr val="FF9B45"/>
    <a:srgbClr val="DD462F"/>
    <a:srgbClr val="F8CFB6"/>
    <a:srgbClr val="F8CAB6"/>
    <a:srgbClr val="923922"/>
    <a:srgbClr val="F5F5F5"/>
    <a:srgbClr val="F2F2F2"/>
    <a:srgbClr val="D2B4A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72" autoAdjust="0"/>
    <p:restoredTop sz="94241" autoAdjust="0"/>
  </p:normalViewPr>
  <p:slideViewPr>
    <p:cSldViewPr snapToGrid="0">
      <p:cViewPr varScale="1">
        <p:scale>
          <a:sx n="90" d="100"/>
          <a:sy n="90" d="100"/>
        </p:scale>
        <p:origin x="576" y="78"/>
      </p:cViewPr>
      <p:guideLst>
        <p:guide orient="horz" pos="2160"/>
        <p:guide pos="3840"/>
      </p:guideLst>
    </p:cSldViewPr>
  </p:slideViewPr>
  <p:outlineViewPr>
    <p:cViewPr>
      <p:scale>
        <a:sx n="33" d="100"/>
        <a:sy n="33" d="100"/>
      </p:scale>
      <p:origin x="0" y="0"/>
    </p:cViewPr>
  </p:outlineViewPr>
  <p:notesTextViewPr>
    <p:cViewPr>
      <p:scale>
        <a:sx n="1" d="1"/>
        <a:sy n="1" d="1"/>
      </p:scale>
      <p:origin x="0" y="0"/>
    </p:cViewPr>
  </p:notesTextViewPr>
  <p:notesViewPr>
    <p:cSldViewPr snapToGrid="0">
      <p:cViewPr varScale="1">
        <p:scale>
          <a:sx n="89" d="100"/>
          <a:sy n="89" d="100"/>
        </p:scale>
        <p:origin x="3774" y="7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commentAuthors" Target="commentAuthor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handoutMaster" Target="handoutMasters/handoutMaster1.xml"/><Relationship Id="rId35"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rtl="0"/>
            <a:endParaRPr lang="fr-FR"/>
          </a:p>
        </p:txBody>
      </p:sp>
      <p:sp>
        <p:nvSpPr>
          <p:cNvPr id="3" name="Espace réservé de la date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pPr rtl="0"/>
            <a:fld id="{3C80F580-3B6A-44CD-9A1E-E890016126F8}" type="datetime1">
              <a:rPr lang="fr-FR" smtClean="0"/>
              <a:t>03/12/2020</a:t>
            </a:fld>
            <a:endParaRPr lang="fr-FR"/>
          </a:p>
        </p:txBody>
      </p:sp>
      <p:sp>
        <p:nvSpPr>
          <p:cNvPr id="4" name="Espace réservé du pied de page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pPr rtl="0"/>
            <a:endParaRPr lang="fr-FR"/>
          </a:p>
        </p:txBody>
      </p:sp>
      <p:sp>
        <p:nvSpPr>
          <p:cNvPr id="5" name="Espace réservé du numéro de diapositive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pPr rtl="0"/>
            <a:fld id="{9C679768-A2FC-4D08-91F6-8DCE6C566B36}" type="slidenum">
              <a:rPr lang="fr-FR" smtClean="0"/>
              <a:t>‹N°›</a:t>
            </a:fld>
            <a:endParaRPr lang="fr-FR"/>
          </a:p>
        </p:txBody>
      </p:sp>
    </p:spTree>
    <p:extLst>
      <p:ext uri="{BB962C8B-B14F-4D97-AF65-F5344CB8AC3E}">
        <p14:creationId xmlns:p14="http://schemas.microsoft.com/office/powerpoint/2010/main" val="183025516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rtl="0"/>
            <a:endParaRPr lang="fr-FR" noProof="1"/>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pPr rtl="0"/>
            <a:fld id="{7DF8ED89-FBF4-48E3-B6C6-C071DA98F802}" type="datetime1">
              <a:rPr lang="fr-FR" noProof="1" dirty="0" smtClean="0"/>
              <a:t>03/12/2020</a:t>
            </a:fld>
            <a:endParaRPr lang="fr-FR" noProof="1"/>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pPr rtl="0"/>
            <a:endParaRPr lang="fr-FR" noProof="1"/>
          </a:p>
        </p:txBody>
      </p:sp>
      <p:sp>
        <p:nvSpPr>
          <p:cNvPr id="5" name="Espace réservé des commentair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rtl="0"/>
            <a:r>
              <a:rPr lang="fr-FR" noProof="1"/>
              <a:t>Modifiez les styles du texte du masque</a:t>
            </a:r>
          </a:p>
          <a:p>
            <a:pPr lvl="1" rtl="0"/>
            <a:r>
              <a:rPr lang="fr-FR" noProof="1"/>
              <a:t>Deuxième niveau</a:t>
            </a:r>
          </a:p>
          <a:p>
            <a:pPr lvl="2" rtl="0"/>
            <a:r>
              <a:rPr lang="fr-FR" noProof="1"/>
              <a:t>Troisième niveau</a:t>
            </a:r>
          </a:p>
          <a:p>
            <a:pPr lvl="3" rtl="0"/>
            <a:r>
              <a:rPr lang="fr-FR" noProof="1"/>
              <a:t>Quatrième niveau</a:t>
            </a:r>
          </a:p>
          <a:p>
            <a:pPr lvl="4" rtl="0"/>
            <a:r>
              <a:rPr lang="fr-FR" noProof="1"/>
              <a:t>Cinquième niveau</a:t>
            </a: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pPr rtl="0"/>
            <a:endParaRPr lang="fr-FR" noProof="1"/>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pPr rtl="0"/>
            <a:fld id="{DF61EA0F-A667-4B49-8422-0062BC55E249}" type="slidenum">
              <a:rPr lang="fr-FR" noProof="1" dirty="0" smtClean="0"/>
              <a:t>‹N°›</a:t>
            </a:fld>
            <a:endParaRPr lang="fr-FR" noProof="1"/>
          </a:p>
        </p:txBody>
      </p:sp>
    </p:spTree>
    <p:extLst>
      <p:ext uri="{BB962C8B-B14F-4D97-AF65-F5344CB8AC3E}">
        <p14:creationId xmlns:p14="http://schemas.microsoft.com/office/powerpoint/2010/main" val="3381910297"/>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685800" y="1143000"/>
            <a:ext cx="5486400" cy="3086100"/>
          </a:xfrm>
        </p:spPr>
      </p:sp>
      <p:sp>
        <p:nvSpPr>
          <p:cNvPr id="3" name="Espace réservé des commentaires 2"/>
          <p:cNvSpPr>
            <a:spLocks noGrp="1"/>
          </p:cNvSpPr>
          <p:nvPr>
            <p:ph type="body" idx="1"/>
          </p:nvPr>
        </p:nvSpPr>
        <p:spPr/>
        <p:txBody>
          <a:bodyPr rtlCol="0"/>
          <a:lstStyle/>
          <a:p>
            <a:pPr rtl="0"/>
            <a:endParaRPr lang="fr-FR"/>
          </a:p>
        </p:txBody>
      </p:sp>
      <p:sp>
        <p:nvSpPr>
          <p:cNvPr id="4" name="Espace réservé du numéro de diapositive 3"/>
          <p:cNvSpPr>
            <a:spLocks noGrp="1"/>
          </p:cNvSpPr>
          <p:nvPr>
            <p:ph type="sldNum" sz="quarter" idx="10"/>
          </p:nvPr>
        </p:nvSpPr>
        <p:spPr/>
        <p:txBody>
          <a:bodyPr rtlCol="0"/>
          <a:lstStyle/>
          <a:p>
            <a:pPr rtl="0"/>
            <a:fld id="{DF61EA0F-A667-4B49-8422-0062BC55E249}" type="slidenum">
              <a:rPr lang="fr-FR" smtClean="0"/>
              <a:t>1</a:t>
            </a:fld>
            <a:endParaRPr lang="fr-FR"/>
          </a:p>
        </p:txBody>
      </p:sp>
    </p:spTree>
    <p:extLst>
      <p:ext uri="{BB962C8B-B14F-4D97-AF65-F5344CB8AC3E}">
        <p14:creationId xmlns:p14="http://schemas.microsoft.com/office/powerpoint/2010/main" val="101176981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noProof="1"/>
          </a:p>
        </p:txBody>
      </p:sp>
      <p:sp>
        <p:nvSpPr>
          <p:cNvPr id="4" name="Espace réservé du numéro de diapositive 3"/>
          <p:cNvSpPr>
            <a:spLocks noGrp="1"/>
          </p:cNvSpPr>
          <p:nvPr>
            <p:ph type="sldNum" sz="quarter" idx="5"/>
          </p:nvPr>
        </p:nvSpPr>
        <p:spPr/>
        <p:txBody>
          <a:bodyPr/>
          <a:lstStyle/>
          <a:p>
            <a:pPr rtl="0"/>
            <a:fld id="{DF61EA0F-A667-4B49-8422-0062BC55E249}" type="slidenum">
              <a:rPr lang="fr-FR" noProof="1" dirty="0" smtClean="0"/>
              <a:t>2</a:t>
            </a:fld>
            <a:endParaRPr lang="fr-FR" noProof="1"/>
          </a:p>
        </p:txBody>
      </p:sp>
    </p:spTree>
    <p:extLst>
      <p:ext uri="{BB962C8B-B14F-4D97-AF65-F5344CB8AC3E}">
        <p14:creationId xmlns:p14="http://schemas.microsoft.com/office/powerpoint/2010/main" val="223353098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noProof="1"/>
          </a:p>
        </p:txBody>
      </p:sp>
      <p:sp>
        <p:nvSpPr>
          <p:cNvPr id="4" name="Espace réservé du numéro de diapositive 3"/>
          <p:cNvSpPr>
            <a:spLocks noGrp="1"/>
          </p:cNvSpPr>
          <p:nvPr>
            <p:ph type="sldNum" sz="quarter" idx="5"/>
          </p:nvPr>
        </p:nvSpPr>
        <p:spPr/>
        <p:txBody>
          <a:bodyPr/>
          <a:lstStyle/>
          <a:p>
            <a:pPr rtl="0"/>
            <a:fld id="{DF61EA0F-A667-4B49-8422-0062BC55E249}" type="slidenum">
              <a:rPr lang="fr-FR" noProof="1" dirty="0" smtClean="0"/>
              <a:t>3</a:t>
            </a:fld>
            <a:endParaRPr lang="fr-FR" noProof="1"/>
          </a:p>
        </p:txBody>
      </p:sp>
    </p:spTree>
    <p:extLst>
      <p:ext uri="{BB962C8B-B14F-4D97-AF65-F5344CB8AC3E}">
        <p14:creationId xmlns:p14="http://schemas.microsoft.com/office/powerpoint/2010/main" val="247895072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noProof="1"/>
          </a:p>
        </p:txBody>
      </p:sp>
      <p:sp>
        <p:nvSpPr>
          <p:cNvPr id="4" name="Espace réservé du numéro de diapositive 3"/>
          <p:cNvSpPr>
            <a:spLocks noGrp="1"/>
          </p:cNvSpPr>
          <p:nvPr>
            <p:ph type="sldNum" sz="quarter" idx="5"/>
          </p:nvPr>
        </p:nvSpPr>
        <p:spPr/>
        <p:txBody>
          <a:bodyPr/>
          <a:lstStyle/>
          <a:p>
            <a:pPr rtl="0"/>
            <a:fld id="{DF61EA0F-A667-4B49-8422-0062BC55E249}" type="slidenum">
              <a:rPr lang="fr-FR" noProof="1" dirty="0" smtClean="0"/>
              <a:t>4</a:t>
            </a:fld>
            <a:endParaRPr lang="fr-FR" noProof="1"/>
          </a:p>
        </p:txBody>
      </p:sp>
    </p:spTree>
    <p:extLst>
      <p:ext uri="{BB962C8B-B14F-4D97-AF65-F5344CB8AC3E}">
        <p14:creationId xmlns:p14="http://schemas.microsoft.com/office/powerpoint/2010/main" val="124388408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noProof="1"/>
          </a:p>
        </p:txBody>
      </p:sp>
      <p:sp>
        <p:nvSpPr>
          <p:cNvPr id="4" name="Espace réservé du numéro de diapositive 3"/>
          <p:cNvSpPr>
            <a:spLocks noGrp="1"/>
          </p:cNvSpPr>
          <p:nvPr>
            <p:ph type="sldNum" sz="quarter" idx="5"/>
          </p:nvPr>
        </p:nvSpPr>
        <p:spPr/>
        <p:txBody>
          <a:bodyPr/>
          <a:lstStyle/>
          <a:p>
            <a:pPr rtl="0"/>
            <a:fld id="{DF61EA0F-A667-4B49-8422-0062BC55E249}" type="slidenum">
              <a:rPr lang="fr-FR" noProof="1" dirty="0" smtClean="0"/>
              <a:t>5</a:t>
            </a:fld>
            <a:endParaRPr lang="fr-FR" noProof="1"/>
          </a:p>
        </p:txBody>
      </p:sp>
    </p:spTree>
    <p:extLst>
      <p:ext uri="{BB962C8B-B14F-4D97-AF65-F5344CB8AC3E}">
        <p14:creationId xmlns:p14="http://schemas.microsoft.com/office/powerpoint/2010/main" val="138672016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noProof="1"/>
          </a:p>
        </p:txBody>
      </p:sp>
      <p:sp>
        <p:nvSpPr>
          <p:cNvPr id="4" name="Espace réservé du numéro de diapositive 3"/>
          <p:cNvSpPr>
            <a:spLocks noGrp="1"/>
          </p:cNvSpPr>
          <p:nvPr>
            <p:ph type="sldNum" sz="quarter" idx="5"/>
          </p:nvPr>
        </p:nvSpPr>
        <p:spPr/>
        <p:txBody>
          <a:bodyPr/>
          <a:lstStyle/>
          <a:p>
            <a:pPr rtl="0"/>
            <a:fld id="{DF61EA0F-A667-4B49-8422-0062BC55E249}" type="slidenum">
              <a:rPr lang="fr-FR" noProof="1" dirty="0" smtClean="0"/>
              <a:t>6</a:t>
            </a:fld>
            <a:endParaRPr lang="fr-FR" noProof="1"/>
          </a:p>
        </p:txBody>
      </p:sp>
    </p:spTree>
    <p:extLst>
      <p:ext uri="{BB962C8B-B14F-4D97-AF65-F5344CB8AC3E}">
        <p14:creationId xmlns:p14="http://schemas.microsoft.com/office/powerpoint/2010/main" val="268094151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noProof="1"/>
          </a:p>
        </p:txBody>
      </p:sp>
      <p:sp>
        <p:nvSpPr>
          <p:cNvPr id="4" name="Espace réservé du numéro de diapositive 3"/>
          <p:cNvSpPr>
            <a:spLocks noGrp="1"/>
          </p:cNvSpPr>
          <p:nvPr>
            <p:ph type="sldNum" sz="quarter" idx="5"/>
          </p:nvPr>
        </p:nvSpPr>
        <p:spPr/>
        <p:txBody>
          <a:bodyPr/>
          <a:lstStyle/>
          <a:p>
            <a:pPr rtl="0"/>
            <a:fld id="{DF61EA0F-A667-4B49-8422-0062BC55E249}" type="slidenum">
              <a:rPr lang="fr-FR" noProof="1" dirty="0" smtClean="0"/>
              <a:t>7</a:t>
            </a:fld>
            <a:endParaRPr lang="fr-FR" noProof="1"/>
          </a:p>
        </p:txBody>
      </p:sp>
    </p:spTree>
    <p:extLst>
      <p:ext uri="{BB962C8B-B14F-4D97-AF65-F5344CB8AC3E}">
        <p14:creationId xmlns:p14="http://schemas.microsoft.com/office/powerpoint/2010/main" val="245119407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noProof="1"/>
          </a:p>
        </p:txBody>
      </p:sp>
      <p:sp>
        <p:nvSpPr>
          <p:cNvPr id="4" name="Espace réservé du numéro de diapositive 3"/>
          <p:cNvSpPr>
            <a:spLocks noGrp="1"/>
          </p:cNvSpPr>
          <p:nvPr>
            <p:ph type="sldNum" sz="quarter" idx="5"/>
          </p:nvPr>
        </p:nvSpPr>
        <p:spPr/>
        <p:txBody>
          <a:bodyPr/>
          <a:lstStyle/>
          <a:p>
            <a:pPr rtl="0"/>
            <a:fld id="{DF61EA0F-A667-4B49-8422-0062BC55E249}" type="slidenum">
              <a:rPr lang="fr-FR" noProof="1" dirty="0" smtClean="0"/>
              <a:t>8</a:t>
            </a:fld>
            <a:endParaRPr lang="fr-FR" noProof="1"/>
          </a:p>
        </p:txBody>
      </p:sp>
    </p:spTree>
    <p:extLst>
      <p:ext uri="{BB962C8B-B14F-4D97-AF65-F5344CB8AC3E}">
        <p14:creationId xmlns:p14="http://schemas.microsoft.com/office/powerpoint/2010/main" val="12432940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Diapositive de titre">
    <p:spTree>
      <p:nvGrpSpPr>
        <p:cNvPr id="1" name=""/>
        <p:cNvGrpSpPr/>
        <p:nvPr/>
      </p:nvGrpSpPr>
      <p:grpSpPr>
        <a:xfrm>
          <a:off x="0" y="0"/>
          <a:ext cx="0" cy="0"/>
          <a:chOff x="0" y="0"/>
          <a:chExt cx="0" cy="0"/>
        </a:xfrm>
      </p:grpSpPr>
      <p:sp>
        <p:nvSpPr>
          <p:cNvPr id="7" name="Rectangle 6"/>
          <p:cNvSpPr/>
          <p:nvPr userDrawn="1"/>
        </p:nvSpPr>
        <p:spPr bwMode="blackWhite">
          <a:xfrm>
            <a:off x="254950" y="262784"/>
            <a:ext cx="11682101" cy="6332433"/>
          </a:xfrm>
          <a:prstGeom prst="rect">
            <a:avLst/>
          </a:prstGeom>
          <a:solidFill>
            <a:srgbClr val="D247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fr-FR" sz="1800" noProof="0"/>
          </a:p>
        </p:txBody>
      </p:sp>
      <p:sp>
        <p:nvSpPr>
          <p:cNvPr id="2" name="Titre 1"/>
          <p:cNvSpPr>
            <a:spLocks noGrp="1"/>
          </p:cNvSpPr>
          <p:nvPr>
            <p:ph type="title"/>
          </p:nvPr>
        </p:nvSpPr>
        <p:spPr/>
        <p:txBody>
          <a:bodyPr rtlCol="0"/>
          <a:lstStyle/>
          <a:p>
            <a:pPr rtl="0"/>
            <a:r>
              <a:rPr lang="fr-FR" noProof="0"/>
              <a:t>Modifiez le style du titre</a:t>
            </a:r>
          </a:p>
        </p:txBody>
      </p:sp>
    </p:spTree>
    <p:extLst>
      <p:ext uri="{BB962C8B-B14F-4D97-AF65-F5344CB8AC3E}">
        <p14:creationId xmlns:p14="http://schemas.microsoft.com/office/powerpoint/2010/main" val="17185494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re et contenu">
    <p:spTree>
      <p:nvGrpSpPr>
        <p:cNvPr id="1" name=""/>
        <p:cNvGrpSpPr/>
        <p:nvPr/>
      </p:nvGrpSpPr>
      <p:grpSpPr>
        <a:xfrm>
          <a:off x="0" y="0"/>
          <a:ext cx="0" cy="0"/>
          <a:chOff x="0" y="0"/>
          <a:chExt cx="0" cy="0"/>
        </a:xfrm>
      </p:grpSpPr>
      <p:sp>
        <p:nvSpPr>
          <p:cNvPr id="9" name="Rectangle 8"/>
          <p:cNvSpPr/>
          <p:nvPr userDrawn="1"/>
        </p:nvSpPr>
        <p:spPr>
          <a:xfrm>
            <a:off x="256032" y="265176"/>
            <a:ext cx="11683049" cy="6332433"/>
          </a:xfrm>
          <a:prstGeom prst="rect">
            <a:avLst/>
          </a:prstGeom>
          <a:solidFill>
            <a:srgbClr val="F5F5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b" anchorCtr="0"/>
          <a:lstStyle/>
          <a:p>
            <a:pPr algn="ctr" rtl="0"/>
            <a:endParaRPr lang="fr-FR" sz="1800" noProof="0"/>
          </a:p>
        </p:txBody>
      </p:sp>
      <p:cxnSp>
        <p:nvCxnSpPr>
          <p:cNvPr id="12" name="Connecteur droit 11"/>
          <p:cNvCxnSpPr/>
          <p:nvPr userDrawn="1"/>
        </p:nvCxnSpPr>
        <p:spPr>
          <a:xfrm>
            <a:off x="604434" y="1196392"/>
            <a:ext cx="10983132" cy="0"/>
          </a:xfrm>
          <a:prstGeom prst="line">
            <a:avLst/>
          </a:prstGeom>
          <a:ln w="25400">
            <a:solidFill>
              <a:srgbClr val="D24726"/>
            </a:solidFill>
          </a:ln>
        </p:spPr>
        <p:style>
          <a:lnRef idx="1">
            <a:schemeClr val="accent1"/>
          </a:lnRef>
          <a:fillRef idx="0">
            <a:schemeClr val="accent1"/>
          </a:fillRef>
          <a:effectRef idx="0">
            <a:schemeClr val="accent1"/>
          </a:effectRef>
          <a:fontRef idx="minor">
            <a:schemeClr val="tx1"/>
          </a:fontRef>
        </p:style>
      </p:cxnSp>
      <p:sp>
        <p:nvSpPr>
          <p:cNvPr id="4" name="Titre 3"/>
          <p:cNvSpPr>
            <a:spLocks noGrp="1"/>
          </p:cNvSpPr>
          <p:nvPr>
            <p:ph type="title"/>
          </p:nvPr>
        </p:nvSpPr>
        <p:spPr>
          <a:xfrm>
            <a:off x="521207" y="448056"/>
            <a:ext cx="6877119" cy="640080"/>
          </a:xfrm>
        </p:spPr>
        <p:txBody>
          <a:bodyPr rtlCol="0" anchor="b" anchorCtr="0">
            <a:normAutofit/>
          </a:bodyPr>
          <a:lstStyle>
            <a:lvl1pPr>
              <a:defRPr sz="2800">
                <a:solidFill>
                  <a:schemeClr val="bg2">
                    <a:lumMod val="25000"/>
                  </a:schemeClr>
                </a:solidFill>
              </a:defRPr>
            </a:lvl1pPr>
          </a:lstStyle>
          <a:p>
            <a:pPr rtl="0"/>
            <a:r>
              <a:rPr lang="fr-FR" noProof="0"/>
              <a:t>Modifiez le style du titre</a:t>
            </a:r>
          </a:p>
        </p:txBody>
      </p:sp>
      <p:sp>
        <p:nvSpPr>
          <p:cNvPr id="3" name="Espace réservé du contenu 2"/>
          <p:cNvSpPr>
            <a:spLocks noGrp="1"/>
          </p:cNvSpPr>
          <p:nvPr>
            <p:ph sz="quarter" idx="10" hasCustomPrompt="1"/>
          </p:nvPr>
        </p:nvSpPr>
        <p:spPr>
          <a:xfrm>
            <a:off x="539496" y="1435608"/>
            <a:ext cx="4416552" cy="3977640"/>
          </a:xfrm>
        </p:spPr>
        <p:txBody>
          <a:bodyPr vert="horz" lIns="91440" tIns="45720" rIns="91440" bIns="45720" rtlCol="0">
            <a:normAutofit/>
          </a:bodyPr>
          <a:lstStyle>
            <a:lvl1pPr>
              <a:defRPr lang="en-US" sz="1200" smtClean="0">
                <a:solidFill>
                  <a:schemeClr val="tx1">
                    <a:lumMod val="75000"/>
                    <a:lumOff val="25000"/>
                  </a:schemeClr>
                </a:solidFill>
              </a:defRPr>
            </a:lvl1pPr>
            <a:lvl2pPr>
              <a:defRPr lang="en-US" sz="1200" smtClean="0">
                <a:solidFill>
                  <a:schemeClr val="tx1">
                    <a:lumMod val="75000"/>
                    <a:lumOff val="25000"/>
                  </a:schemeClr>
                </a:solidFill>
              </a:defRPr>
            </a:lvl2pPr>
            <a:lvl3pPr>
              <a:defRPr lang="en-US" sz="1200" smtClean="0">
                <a:solidFill>
                  <a:schemeClr val="tx1">
                    <a:lumMod val="75000"/>
                    <a:lumOff val="25000"/>
                  </a:schemeClr>
                </a:solidFill>
              </a:defRPr>
            </a:lvl3pPr>
            <a:lvl4pPr>
              <a:defRPr lang="en-US" sz="1200" smtClean="0">
                <a:solidFill>
                  <a:schemeClr val="tx1">
                    <a:lumMod val="75000"/>
                    <a:lumOff val="25000"/>
                  </a:schemeClr>
                </a:solidFill>
              </a:defRPr>
            </a:lvl4pPr>
            <a:lvl5pPr>
              <a:defRPr lang="en-US" sz="1200">
                <a:solidFill>
                  <a:schemeClr val="tx1">
                    <a:lumMod val="75000"/>
                    <a:lumOff val="25000"/>
                  </a:schemeClr>
                </a:solidFill>
              </a:defRPr>
            </a:lvl5pPr>
          </a:lstStyle>
          <a:p>
            <a:pPr marL="0" lvl="0" indent="0" rtl="0">
              <a:lnSpc>
                <a:spcPct val="150000"/>
              </a:lnSpc>
              <a:spcBef>
                <a:spcPts val="1000"/>
              </a:spcBef>
              <a:spcAft>
                <a:spcPts val="1200"/>
              </a:spcAft>
              <a:buNone/>
            </a:pPr>
            <a:r>
              <a:rPr lang="fr-FR" noProof="0"/>
              <a:t>Modifiez les styles du texte du masque</a:t>
            </a:r>
          </a:p>
          <a:p>
            <a:pPr marL="0" lvl="1" indent="0" rtl="0">
              <a:lnSpc>
                <a:spcPct val="150000"/>
              </a:lnSpc>
              <a:spcBef>
                <a:spcPts val="1000"/>
              </a:spcBef>
              <a:spcAft>
                <a:spcPts val="1200"/>
              </a:spcAft>
              <a:buNone/>
            </a:pPr>
            <a:r>
              <a:rPr lang="fr-FR" noProof="0"/>
              <a:t>Deuxième niveau</a:t>
            </a:r>
          </a:p>
          <a:p>
            <a:pPr marL="0" lvl="2" indent="0" rtl="0">
              <a:lnSpc>
                <a:spcPct val="150000"/>
              </a:lnSpc>
              <a:spcBef>
                <a:spcPts val="1000"/>
              </a:spcBef>
              <a:spcAft>
                <a:spcPts val="1200"/>
              </a:spcAft>
              <a:buNone/>
            </a:pPr>
            <a:r>
              <a:rPr lang="fr-FR" noProof="0"/>
              <a:t>Troisième niveau</a:t>
            </a:r>
          </a:p>
          <a:p>
            <a:pPr marL="0" lvl="3" indent="0" rtl="0">
              <a:lnSpc>
                <a:spcPct val="150000"/>
              </a:lnSpc>
              <a:spcBef>
                <a:spcPts val="1000"/>
              </a:spcBef>
              <a:spcAft>
                <a:spcPts val="1200"/>
              </a:spcAft>
              <a:buNone/>
            </a:pPr>
            <a:r>
              <a:rPr lang="fr-FR" noProof="0"/>
              <a:t>Quatrième niveau</a:t>
            </a:r>
          </a:p>
          <a:p>
            <a:pPr marL="0" lvl="4" indent="0" rtl="0">
              <a:lnSpc>
                <a:spcPct val="150000"/>
              </a:lnSpc>
              <a:spcBef>
                <a:spcPts val="1000"/>
              </a:spcBef>
              <a:spcAft>
                <a:spcPts val="1200"/>
              </a:spcAft>
              <a:buNone/>
            </a:pPr>
            <a:r>
              <a:rPr lang="fr-FR" noProof="0"/>
              <a:t>Cinquième niveau</a:t>
            </a:r>
          </a:p>
        </p:txBody>
      </p:sp>
      <p:sp>
        <p:nvSpPr>
          <p:cNvPr id="6" name="Espace réservé de la date 3"/>
          <p:cNvSpPr>
            <a:spLocks noGrp="1"/>
          </p:cNvSpPr>
          <p:nvPr>
            <p:ph type="dt" sz="half" idx="2"/>
          </p:nvPr>
        </p:nvSpPr>
        <p:spPr>
          <a:xfrm>
            <a:off x="539496" y="6203952"/>
            <a:ext cx="3276600" cy="365125"/>
          </a:xfrm>
          <a:prstGeom prst="rect">
            <a:avLst/>
          </a:prstGeom>
        </p:spPr>
        <p:txBody>
          <a:bodyPr vert="horz" lIns="91440" tIns="45720" rIns="91440" bIns="45720" rtlCol="0" anchor="ctr"/>
          <a:lstStyle>
            <a:lvl1pPr algn="l">
              <a:defRPr sz="1200" baseline="0">
                <a:solidFill>
                  <a:schemeClr val="tx1">
                    <a:lumMod val="65000"/>
                    <a:lumOff val="35000"/>
                  </a:schemeClr>
                </a:solidFill>
              </a:defRPr>
            </a:lvl1pPr>
          </a:lstStyle>
          <a:p>
            <a:pPr rtl="0"/>
            <a:fld id="{7DF3CA4B-903E-431D-AF93-2AD02E04DE8A}" type="datetime1">
              <a:rPr lang="fr-FR" noProof="0" smtClean="0"/>
              <a:t>03/12/2020</a:t>
            </a:fld>
            <a:endParaRPr lang="fr-FR" noProof="0"/>
          </a:p>
        </p:txBody>
      </p:sp>
      <p:sp>
        <p:nvSpPr>
          <p:cNvPr id="7" name="Espace réservé du pied de page 4"/>
          <p:cNvSpPr>
            <a:spLocks noGrp="1"/>
          </p:cNvSpPr>
          <p:nvPr>
            <p:ph type="ftr" sz="quarter" idx="3"/>
          </p:nvPr>
        </p:nvSpPr>
        <p:spPr>
          <a:xfrm>
            <a:off x="4648200" y="6203952"/>
            <a:ext cx="2895600" cy="365125"/>
          </a:xfrm>
          <a:prstGeom prst="rect">
            <a:avLst/>
          </a:prstGeom>
        </p:spPr>
        <p:txBody>
          <a:bodyPr vert="horz" lIns="91440" tIns="45720" rIns="91440" bIns="45720" rtlCol="0" anchor="ctr"/>
          <a:lstStyle>
            <a:lvl1pPr algn="ctr">
              <a:defRPr sz="1200" baseline="0">
                <a:solidFill>
                  <a:schemeClr val="tx1">
                    <a:lumMod val="65000"/>
                    <a:lumOff val="35000"/>
                  </a:schemeClr>
                </a:solidFill>
              </a:defRPr>
            </a:lvl1pPr>
          </a:lstStyle>
          <a:p>
            <a:pPr rtl="0"/>
            <a:endParaRPr lang="fr-FR" noProof="0"/>
          </a:p>
        </p:txBody>
      </p:sp>
      <p:sp>
        <p:nvSpPr>
          <p:cNvPr id="8" name="Espace réservé du numéro de diapositive 5"/>
          <p:cNvSpPr>
            <a:spLocks noGrp="1"/>
          </p:cNvSpPr>
          <p:nvPr>
            <p:ph type="sldNum" sz="quarter" idx="4"/>
          </p:nvPr>
        </p:nvSpPr>
        <p:spPr>
          <a:xfrm>
            <a:off x="8371926" y="6203952"/>
            <a:ext cx="3276600" cy="365125"/>
          </a:xfrm>
          <a:prstGeom prst="rect">
            <a:avLst/>
          </a:prstGeom>
        </p:spPr>
        <p:txBody>
          <a:bodyPr vert="horz" lIns="91440" tIns="45720" rIns="91440" bIns="45720" rtlCol="0" anchor="ctr"/>
          <a:lstStyle>
            <a:lvl1pPr algn="r">
              <a:defRPr sz="1200" baseline="0">
                <a:solidFill>
                  <a:schemeClr val="tx1">
                    <a:lumMod val="65000"/>
                    <a:lumOff val="35000"/>
                  </a:schemeClr>
                </a:solidFill>
              </a:defRPr>
            </a:lvl1pPr>
          </a:lstStyle>
          <a:p>
            <a:pPr rtl="0"/>
            <a:fld id="{9860EDB8-5305-433F-BE41-D7A86D811DB3}" type="slidenum">
              <a:rPr lang="fr-FR" noProof="0" smtClean="0"/>
              <a:pPr/>
              <a:t>‹N°›</a:t>
            </a:fld>
            <a:endParaRPr lang="fr-FR" noProof="0"/>
          </a:p>
        </p:txBody>
      </p:sp>
    </p:spTree>
    <p:extLst>
      <p:ext uri="{BB962C8B-B14F-4D97-AF65-F5344CB8AC3E}">
        <p14:creationId xmlns:p14="http://schemas.microsoft.com/office/powerpoint/2010/main" val="21858365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En-tête de section">
    <p:spTree>
      <p:nvGrpSpPr>
        <p:cNvPr id="1" name=""/>
        <p:cNvGrpSpPr/>
        <p:nvPr/>
      </p:nvGrpSpPr>
      <p:grpSpPr>
        <a:xfrm>
          <a:off x="0" y="0"/>
          <a:ext cx="0" cy="0"/>
          <a:chOff x="0" y="0"/>
          <a:chExt cx="0" cy="0"/>
        </a:xfrm>
      </p:grpSpPr>
      <p:sp>
        <p:nvSpPr>
          <p:cNvPr id="9" name="Rectangle 8"/>
          <p:cNvSpPr/>
          <p:nvPr userDrawn="1"/>
        </p:nvSpPr>
        <p:spPr>
          <a:xfrm>
            <a:off x="254951" y="262784"/>
            <a:ext cx="11683049" cy="6332433"/>
          </a:xfrm>
          <a:prstGeom prst="rect">
            <a:avLst/>
          </a:prstGeom>
          <a:solidFill>
            <a:srgbClr val="F5F5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fr-FR" sz="1800" noProof="0"/>
          </a:p>
        </p:txBody>
      </p:sp>
      <p:sp>
        <p:nvSpPr>
          <p:cNvPr id="10" name="Rectangle 9"/>
          <p:cNvSpPr/>
          <p:nvPr userDrawn="1"/>
        </p:nvSpPr>
        <p:spPr bwMode="blackWhite">
          <a:xfrm>
            <a:off x="254950" y="262784"/>
            <a:ext cx="11682101" cy="2072643"/>
          </a:xfrm>
          <a:prstGeom prst="rect">
            <a:avLst/>
          </a:prstGeom>
          <a:solidFill>
            <a:srgbClr val="D247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fr-FR" sz="1800" noProof="0"/>
          </a:p>
        </p:txBody>
      </p:sp>
      <p:sp>
        <p:nvSpPr>
          <p:cNvPr id="2" name="Titre 1"/>
          <p:cNvSpPr>
            <a:spLocks noGrp="1"/>
          </p:cNvSpPr>
          <p:nvPr>
            <p:ph type="title"/>
          </p:nvPr>
        </p:nvSpPr>
        <p:spPr>
          <a:xfrm>
            <a:off x="521208" y="1536192"/>
            <a:ext cx="6876288" cy="640080"/>
          </a:xfrm>
        </p:spPr>
        <p:txBody>
          <a:bodyPr rtlCol="0">
            <a:normAutofit/>
          </a:bodyPr>
          <a:lstStyle>
            <a:lvl1pPr>
              <a:defRPr sz="3600">
                <a:solidFill>
                  <a:schemeClr val="bg1"/>
                </a:solidFill>
              </a:defRPr>
            </a:lvl1pPr>
          </a:lstStyle>
          <a:p>
            <a:pPr rtl="0"/>
            <a:r>
              <a:rPr lang="fr-FR" noProof="0"/>
              <a:t>Modifiez le style du titre</a:t>
            </a:r>
          </a:p>
        </p:txBody>
      </p:sp>
      <p:sp>
        <p:nvSpPr>
          <p:cNvPr id="7" name="Espace réservé du contenu 6"/>
          <p:cNvSpPr>
            <a:spLocks noGrp="1"/>
          </p:cNvSpPr>
          <p:nvPr>
            <p:ph sz="quarter" idx="13" hasCustomPrompt="1"/>
          </p:nvPr>
        </p:nvSpPr>
        <p:spPr>
          <a:xfrm>
            <a:off x="539496" y="2560320"/>
            <a:ext cx="9445752" cy="3977640"/>
          </a:xfrm>
        </p:spPr>
        <p:txBody>
          <a:bodyPr vert="horz" lIns="91440" tIns="45720" rIns="91440" bIns="45720" rtlCol="0">
            <a:normAutofit/>
          </a:bodyPr>
          <a:lstStyle>
            <a:lvl1pPr>
              <a:defRPr lang="en-US" sz="2400" smtClean="0">
                <a:solidFill>
                  <a:schemeClr val="tx1">
                    <a:lumMod val="75000"/>
                    <a:lumOff val="25000"/>
                  </a:schemeClr>
                </a:solidFill>
                <a:latin typeface="+mj-lt"/>
              </a:defRPr>
            </a:lvl1pPr>
            <a:lvl2pPr>
              <a:defRPr lang="en-US" sz="1200" dirty="0" smtClean="0">
                <a:solidFill>
                  <a:schemeClr val="tx1">
                    <a:lumMod val="75000"/>
                    <a:lumOff val="25000"/>
                  </a:schemeClr>
                </a:solidFill>
              </a:defRPr>
            </a:lvl2pPr>
            <a:lvl3pPr>
              <a:defRPr lang="en-US" sz="1200" dirty="0" smtClean="0">
                <a:solidFill>
                  <a:schemeClr val="tx1">
                    <a:lumMod val="75000"/>
                    <a:lumOff val="25000"/>
                  </a:schemeClr>
                </a:solidFill>
              </a:defRPr>
            </a:lvl3pPr>
            <a:lvl4pPr>
              <a:defRPr lang="en-US" sz="1200" dirty="0" smtClean="0">
                <a:solidFill>
                  <a:schemeClr val="tx1">
                    <a:lumMod val="75000"/>
                    <a:lumOff val="25000"/>
                  </a:schemeClr>
                </a:solidFill>
              </a:defRPr>
            </a:lvl4pPr>
            <a:lvl5pPr>
              <a:defRPr lang="en-US" sz="1200" dirty="0">
                <a:solidFill>
                  <a:schemeClr val="tx1">
                    <a:lumMod val="75000"/>
                    <a:lumOff val="25000"/>
                  </a:schemeClr>
                </a:solidFill>
              </a:defRPr>
            </a:lvl5pPr>
          </a:lstStyle>
          <a:p>
            <a:pPr marL="0" lvl="0" indent="0" rtl="0">
              <a:lnSpc>
                <a:spcPct val="150000"/>
              </a:lnSpc>
              <a:spcBef>
                <a:spcPts val="1000"/>
              </a:spcBef>
              <a:spcAft>
                <a:spcPts val="1200"/>
              </a:spcAft>
              <a:buNone/>
            </a:pPr>
            <a:r>
              <a:rPr lang="fr-FR" noProof="0"/>
              <a:t>Modifiez les styles du texte</a:t>
            </a:r>
          </a:p>
          <a:p>
            <a:pPr marL="0" lvl="1" indent="0" rtl="0">
              <a:lnSpc>
                <a:spcPct val="150000"/>
              </a:lnSpc>
              <a:spcBef>
                <a:spcPts val="1000"/>
              </a:spcBef>
              <a:spcAft>
                <a:spcPts val="1200"/>
              </a:spcAft>
              <a:buNone/>
            </a:pPr>
            <a:r>
              <a:rPr lang="fr-FR" noProof="0"/>
              <a:t>Deuxième niveau</a:t>
            </a:r>
          </a:p>
          <a:p>
            <a:pPr marL="0" lvl="2" indent="0" rtl="0">
              <a:lnSpc>
                <a:spcPct val="150000"/>
              </a:lnSpc>
              <a:spcBef>
                <a:spcPts val="1000"/>
              </a:spcBef>
              <a:spcAft>
                <a:spcPts val="1200"/>
              </a:spcAft>
              <a:buNone/>
            </a:pPr>
            <a:r>
              <a:rPr lang="fr-FR" noProof="0"/>
              <a:t>Troisième niveau</a:t>
            </a:r>
          </a:p>
          <a:p>
            <a:pPr marL="0" lvl="3" indent="0" rtl="0">
              <a:lnSpc>
                <a:spcPct val="150000"/>
              </a:lnSpc>
              <a:spcBef>
                <a:spcPts val="1000"/>
              </a:spcBef>
              <a:spcAft>
                <a:spcPts val="1200"/>
              </a:spcAft>
              <a:buNone/>
            </a:pPr>
            <a:r>
              <a:rPr lang="fr-FR" noProof="0"/>
              <a:t>Quatrième niveau</a:t>
            </a:r>
          </a:p>
          <a:p>
            <a:pPr marL="0" lvl="4" indent="0" rtl="0">
              <a:lnSpc>
                <a:spcPct val="150000"/>
              </a:lnSpc>
              <a:spcBef>
                <a:spcPts val="1000"/>
              </a:spcBef>
              <a:spcAft>
                <a:spcPts val="1200"/>
              </a:spcAft>
              <a:buNone/>
            </a:pPr>
            <a:r>
              <a:rPr lang="fr-FR" noProof="0"/>
              <a:t>Cinquième niveau</a:t>
            </a:r>
          </a:p>
        </p:txBody>
      </p:sp>
    </p:spTree>
    <p:extLst>
      <p:ext uri="{BB962C8B-B14F-4D97-AF65-F5344CB8AC3E}">
        <p14:creationId xmlns:p14="http://schemas.microsoft.com/office/powerpoint/2010/main" val="133565553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256032" y="265176"/>
            <a:ext cx="11683049" cy="6332433"/>
          </a:xfrm>
          <a:prstGeom prst="rect">
            <a:avLst/>
          </a:prstGeom>
          <a:solidFill>
            <a:srgbClr val="F5F5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b" anchorCtr="0"/>
          <a:lstStyle/>
          <a:p>
            <a:pPr algn="ctr" rtl="0"/>
            <a:endParaRPr lang="fr-FR" sz="1800" noProof="0"/>
          </a:p>
        </p:txBody>
      </p:sp>
      <p:sp>
        <p:nvSpPr>
          <p:cNvPr id="2" name="Espace réservé du titre 1"/>
          <p:cNvSpPr>
            <a:spLocks noGrp="1"/>
          </p:cNvSpPr>
          <p:nvPr>
            <p:ph type="title"/>
          </p:nvPr>
        </p:nvSpPr>
        <p:spPr>
          <a:xfrm>
            <a:off x="521208" y="448056"/>
            <a:ext cx="6876288" cy="640080"/>
          </a:xfrm>
          <a:prstGeom prst="rect">
            <a:avLst/>
          </a:prstGeom>
        </p:spPr>
        <p:txBody>
          <a:bodyPr vert="horz" lIns="91440" tIns="45720" rIns="91440" bIns="45720" rtlCol="0" anchor="b" anchorCtr="0">
            <a:normAutofit/>
          </a:bodyPr>
          <a:lstStyle/>
          <a:p>
            <a:pPr rtl="0"/>
            <a:r>
              <a:rPr lang="fr-FR" noProof="0"/>
              <a:t>Modifiez le style du titre</a:t>
            </a:r>
          </a:p>
        </p:txBody>
      </p:sp>
      <p:sp>
        <p:nvSpPr>
          <p:cNvPr id="3" name="Espace réservé du texte 2"/>
          <p:cNvSpPr>
            <a:spLocks noGrp="1"/>
          </p:cNvSpPr>
          <p:nvPr>
            <p:ph type="body" idx="1"/>
          </p:nvPr>
        </p:nvSpPr>
        <p:spPr>
          <a:xfrm>
            <a:off x="539496" y="1435608"/>
            <a:ext cx="4416552" cy="3977640"/>
          </a:xfrm>
          <a:prstGeom prst="rect">
            <a:avLst/>
          </a:prstGeom>
        </p:spPr>
        <p:txBody>
          <a:bodyPr vert="horz" lIns="91440" tIns="45720" rIns="91440" bIns="45720" rtlCol="0">
            <a:normAutofit/>
          </a:bodyPr>
          <a:lstStyle/>
          <a:p>
            <a:pPr lvl="0" rtl="0"/>
            <a:r>
              <a:rPr lang="fr-FR" noProof="0"/>
              <a:t>Modifiez les styles du texte du masque</a:t>
            </a:r>
          </a:p>
          <a:p>
            <a:pPr lvl="1" rtl="0"/>
            <a:r>
              <a:rPr lang="fr-FR" noProof="0"/>
              <a:t>Deuxième niveau</a:t>
            </a:r>
          </a:p>
          <a:p>
            <a:pPr lvl="2" rtl="0"/>
            <a:r>
              <a:rPr lang="fr-FR" noProof="0"/>
              <a:t>Troisième niveau</a:t>
            </a:r>
          </a:p>
          <a:p>
            <a:pPr lvl="3" rtl="0"/>
            <a:r>
              <a:rPr lang="fr-FR" noProof="0"/>
              <a:t>Quatrième niveau</a:t>
            </a:r>
          </a:p>
          <a:p>
            <a:pPr lvl="4" rtl="0"/>
            <a:r>
              <a:rPr lang="fr-FR" noProof="0"/>
              <a:t>Cinquième niveau</a:t>
            </a:r>
          </a:p>
        </p:txBody>
      </p:sp>
      <p:sp>
        <p:nvSpPr>
          <p:cNvPr id="4" name="Espace réservé de la date 3"/>
          <p:cNvSpPr>
            <a:spLocks noGrp="1"/>
          </p:cNvSpPr>
          <p:nvPr>
            <p:ph type="dt" sz="half" idx="2"/>
          </p:nvPr>
        </p:nvSpPr>
        <p:spPr>
          <a:xfrm>
            <a:off x="539496" y="6203952"/>
            <a:ext cx="3276600" cy="365125"/>
          </a:xfrm>
          <a:prstGeom prst="rect">
            <a:avLst/>
          </a:prstGeom>
        </p:spPr>
        <p:txBody>
          <a:bodyPr vert="horz" lIns="91440" tIns="45720" rIns="91440" bIns="45720" rtlCol="0" anchor="ctr"/>
          <a:lstStyle>
            <a:lvl1pPr algn="l">
              <a:defRPr sz="1200" baseline="0">
                <a:solidFill>
                  <a:schemeClr val="tx1">
                    <a:lumMod val="65000"/>
                    <a:lumOff val="35000"/>
                  </a:schemeClr>
                </a:solidFill>
              </a:defRPr>
            </a:lvl1pPr>
          </a:lstStyle>
          <a:p>
            <a:pPr rtl="0"/>
            <a:fld id="{802CD4F2-526B-4131-B91B-856C46007FC5}" type="datetime1">
              <a:rPr lang="fr-FR" noProof="0" smtClean="0"/>
              <a:t>03/12/2020</a:t>
            </a:fld>
            <a:endParaRPr lang="fr-FR" noProof="0"/>
          </a:p>
        </p:txBody>
      </p:sp>
      <p:sp>
        <p:nvSpPr>
          <p:cNvPr id="5" name="Espace réservé du pied de page 4"/>
          <p:cNvSpPr>
            <a:spLocks noGrp="1"/>
          </p:cNvSpPr>
          <p:nvPr>
            <p:ph type="ftr" sz="quarter" idx="3"/>
          </p:nvPr>
        </p:nvSpPr>
        <p:spPr>
          <a:xfrm>
            <a:off x="4648200" y="6203952"/>
            <a:ext cx="2895600" cy="365125"/>
          </a:xfrm>
          <a:prstGeom prst="rect">
            <a:avLst/>
          </a:prstGeom>
        </p:spPr>
        <p:txBody>
          <a:bodyPr vert="horz" lIns="91440" tIns="45720" rIns="91440" bIns="45720" rtlCol="0" anchor="ctr"/>
          <a:lstStyle>
            <a:lvl1pPr algn="ctr">
              <a:defRPr sz="1200" baseline="0">
                <a:solidFill>
                  <a:schemeClr val="tx1">
                    <a:lumMod val="65000"/>
                    <a:lumOff val="35000"/>
                  </a:schemeClr>
                </a:solidFill>
              </a:defRPr>
            </a:lvl1pPr>
          </a:lstStyle>
          <a:p>
            <a:pPr rtl="0"/>
            <a:endParaRPr lang="fr-FR" noProof="0"/>
          </a:p>
        </p:txBody>
      </p:sp>
      <p:sp>
        <p:nvSpPr>
          <p:cNvPr id="6" name="Espace réservé du numéro de diapositive 5"/>
          <p:cNvSpPr>
            <a:spLocks noGrp="1"/>
          </p:cNvSpPr>
          <p:nvPr>
            <p:ph type="sldNum" sz="quarter" idx="4"/>
          </p:nvPr>
        </p:nvSpPr>
        <p:spPr>
          <a:xfrm>
            <a:off x="8375904" y="6203952"/>
            <a:ext cx="3276600" cy="365125"/>
          </a:xfrm>
          <a:prstGeom prst="rect">
            <a:avLst/>
          </a:prstGeom>
        </p:spPr>
        <p:txBody>
          <a:bodyPr vert="horz" lIns="91440" tIns="45720" rIns="91440" bIns="45720" rtlCol="0" anchor="ctr"/>
          <a:lstStyle>
            <a:lvl1pPr algn="r">
              <a:defRPr sz="1200" baseline="0">
                <a:solidFill>
                  <a:schemeClr val="tx1">
                    <a:lumMod val="65000"/>
                    <a:lumOff val="35000"/>
                  </a:schemeClr>
                </a:solidFill>
              </a:defRPr>
            </a:lvl1pPr>
          </a:lstStyle>
          <a:p>
            <a:pPr rtl="0"/>
            <a:fld id="{9860EDB8-5305-433F-BE41-D7A86D811DB3}" type="slidenum">
              <a:rPr lang="fr-FR" noProof="0" smtClean="0"/>
              <a:pPr/>
              <a:t>‹N°›</a:t>
            </a:fld>
            <a:endParaRPr lang="fr-FR" noProof="0"/>
          </a:p>
        </p:txBody>
      </p:sp>
      <p:cxnSp>
        <p:nvCxnSpPr>
          <p:cNvPr id="8" name="Connecteur droit 7"/>
          <p:cNvCxnSpPr/>
          <p:nvPr userDrawn="1"/>
        </p:nvCxnSpPr>
        <p:spPr>
          <a:xfrm>
            <a:off x="604434" y="1196392"/>
            <a:ext cx="10983132" cy="0"/>
          </a:xfrm>
          <a:prstGeom prst="line">
            <a:avLst/>
          </a:prstGeom>
          <a:ln w="25400">
            <a:solidFill>
              <a:srgbClr val="D24726"/>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4675494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Lst>
  <p:hf sldNum="0" hdr="0" ftr="0" dt="0"/>
  <p:txStyles>
    <p:titleStyle>
      <a:lvl1pPr algn="l" defTabSz="914400" rtl="0" eaLnBrk="1" latinLnBrk="0" hangingPunct="1">
        <a:spcBef>
          <a:spcPct val="0"/>
        </a:spcBef>
        <a:buNone/>
        <a:defRPr sz="2800" kern="1200">
          <a:solidFill>
            <a:schemeClr val="tx1"/>
          </a:solidFill>
          <a:latin typeface="+mj-lt"/>
          <a:ea typeface="+mj-ea"/>
          <a:cs typeface="+mj-cs"/>
        </a:defRPr>
      </a:lvl1pPr>
    </p:titleStyle>
    <p:bodyStyle>
      <a:lvl1pPr marL="0" indent="0" algn="l" defTabSz="914400" rtl="0" eaLnBrk="1" latinLnBrk="0" hangingPunct="1">
        <a:lnSpc>
          <a:spcPct val="150000"/>
        </a:lnSpc>
        <a:spcBef>
          <a:spcPts val="1000"/>
        </a:spcBef>
        <a:spcAft>
          <a:spcPts val="1200"/>
        </a:spcAft>
        <a:buFontTx/>
        <a:buNone/>
        <a:defRPr lang="en-US" sz="1200" kern="1200" dirty="0">
          <a:solidFill>
            <a:schemeClr val="tx1"/>
          </a:solidFill>
          <a:latin typeface="+mn-lt"/>
          <a:ea typeface="+mn-ea"/>
          <a:cs typeface="+mn-cs"/>
        </a:defRPr>
      </a:lvl1pPr>
      <a:lvl2pPr marL="228600" indent="-228600" algn="l" defTabSz="914400" rtl="0" eaLnBrk="1" latinLnBrk="0" hangingPunct="1">
        <a:lnSpc>
          <a:spcPct val="150000"/>
        </a:lnSpc>
        <a:spcBef>
          <a:spcPts val="1000"/>
        </a:spcBef>
        <a:spcAft>
          <a:spcPts val="1200"/>
        </a:spcAft>
        <a:buFont typeface="Arial" panose="020B0604020202020204" pitchFamily="34" charset="0"/>
        <a:buChar char="•"/>
        <a:defRPr lang="en-US" sz="1200" kern="1200" dirty="0">
          <a:solidFill>
            <a:schemeClr val="tx1"/>
          </a:solidFill>
          <a:latin typeface="+mn-lt"/>
          <a:ea typeface="+mn-ea"/>
          <a:cs typeface="+mn-cs"/>
        </a:defRPr>
      </a:lvl2pPr>
      <a:lvl3pPr marL="685800" indent="-228600" algn="l" defTabSz="914400" rtl="0" eaLnBrk="1" latinLnBrk="0" hangingPunct="1">
        <a:lnSpc>
          <a:spcPct val="150000"/>
        </a:lnSpc>
        <a:spcBef>
          <a:spcPts val="1000"/>
        </a:spcBef>
        <a:spcAft>
          <a:spcPts val="1200"/>
        </a:spcAft>
        <a:buFont typeface="Arial" panose="020B0604020202020204" pitchFamily="34" charset="0"/>
        <a:buChar char="•"/>
        <a:defRPr lang="en-US" sz="1200" kern="1200" dirty="0">
          <a:solidFill>
            <a:schemeClr val="tx1"/>
          </a:solidFill>
          <a:latin typeface="+mn-lt"/>
          <a:ea typeface="+mn-ea"/>
          <a:cs typeface="+mn-cs"/>
        </a:defRPr>
      </a:lvl3pPr>
      <a:lvl4pPr marL="1143000" indent="-228600" algn="l" defTabSz="914400" rtl="0" eaLnBrk="1" latinLnBrk="0" hangingPunct="1">
        <a:lnSpc>
          <a:spcPct val="150000"/>
        </a:lnSpc>
        <a:spcBef>
          <a:spcPts val="1000"/>
        </a:spcBef>
        <a:spcAft>
          <a:spcPts val="1200"/>
        </a:spcAft>
        <a:buFont typeface="Arial" panose="020B0604020202020204" pitchFamily="34" charset="0"/>
        <a:buChar char="•"/>
        <a:defRPr lang="en-US" sz="1200" kern="1200" dirty="0" smtClean="0">
          <a:solidFill>
            <a:schemeClr val="tx1"/>
          </a:solidFill>
          <a:latin typeface="+mn-lt"/>
          <a:ea typeface="+mn-ea"/>
          <a:cs typeface="+mn-cs"/>
        </a:defRPr>
      </a:lvl4pPr>
      <a:lvl5pPr marL="1600200" indent="-228600" algn="l" defTabSz="914400" rtl="0" eaLnBrk="1" latinLnBrk="0" hangingPunct="1">
        <a:lnSpc>
          <a:spcPct val="150000"/>
        </a:lnSpc>
        <a:spcBef>
          <a:spcPts val="1000"/>
        </a:spcBef>
        <a:spcAft>
          <a:spcPts val="1200"/>
        </a:spcAft>
        <a:buFont typeface="Arial" panose="020B0604020202020204" pitchFamily="34" charset="0"/>
        <a:buChar char="•"/>
        <a:defRPr lang="en-US" sz="1200" kern="1200" dirty="0" smtClean="0">
          <a:solidFill>
            <a:schemeClr val="tx1"/>
          </a:solidFill>
          <a:latin typeface="+mn-lt"/>
          <a:ea typeface="+mn-ea"/>
          <a:cs typeface="+mn-cs"/>
        </a:defRPr>
      </a:lvl5pPr>
      <a:lvl6pPr marL="2057400" indent="-228600" algn="l" defTabSz="914400" rtl="0" eaLnBrk="1" latinLnBrk="0" hangingPunct="1">
        <a:lnSpc>
          <a:spcPct val="150000"/>
        </a:lnSpc>
        <a:spcBef>
          <a:spcPts val="1000"/>
        </a:spcBef>
        <a:spcAft>
          <a:spcPts val="1200"/>
        </a:spcAft>
        <a:buFont typeface="Arial" panose="020B0604020202020204" pitchFamily="34" charset="0"/>
        <a:buChar char="•"/>
        <a:defRPr lang="en-US" sz="1200" kern="1200" dirty="0" smtClean="0">
          <a:solidFill>
            <a:schemeClr val="tx1"/>
          </a:solidFill>
          <a:latin typeface="+mn-lt"/>
          <a:ea typeface="+mn-ea"/>
          <a:cs typeface="+mn-cs"/>
        </a:defRPr>
      </a:lvl6pPr>
      <a:lvl7pPr marL="2514600" indent="-228600" algn="l" defTabSz="914400" rtl="0" eaLnBrk="1" latinLnBrk="0" hangingPunct="1">
        <a:lnSpc>
          <a:spcPct val="150000"/>
        </a:lnSpc>
        <a:spcBef>
          <a:spcPts val="1000"/>
        </a:spcBef>
        <a:spcAft>
          <a:spcPts val="1200"/>
        </a:spcAft>
        <a:buFont typeface="Arial" panose="020B0604020202020204" pitchFamily="34" charset="0"/>
        <a:buChar char="•"/>
        <a:defRPr lang="en-US" sz="1200" kern="1200" dirty="0" smtClean="0">
          <a:solidFill>
            <a:schemeClr val="tx1"/>
          </a:solidFill>
          <a:latin typeface="+mn-lt"/>
          <a:ea typeface="+mn-ea"/>
          <a:cs typeface="+mn-cs"/>
        </a:defRPr>
      </a:lvl7pPr>
      <a:lvl8pPr marL="2971800" indent="-228600" algn="l" defTabSz="914400" rtl="0" eaLnBrk="1" latinLnBrk="0" hangingPunct="1">
        <a:lnSpc>
          <a:spcPct val="150000"/>
        </a:lnSpc>
        <a:spcBef>
          <a:spcPts val="1000"/>
        </a:spcBef>
        <a:spcAft>
          <a:spcPts val="1200"/>
        </a:spcAft>
        <a:buFont typeface="Arial" panose="020B0604020202020204" pitchFamily="34" charset="0"/>
        <a:buChar char="•"/>
        <a:defRPr lang="en-US" sz="1200" kern="1200" dirty="0" smtClean="0">
          <a:solidFill>
            <a:schemeClr val="tx1"/>
          </a:solidFill>
          <a:latin typeface="+mn-lt"/>
          <a:ea typeface="+mn-ea"/>
          <a:cs typeface="+mn-cs"/>
        </a:defRPr>
      </a:lvl8pPr>
      <a:lvl9pPr marL="3429000" indent="-228600" algn="l" defTabSz="914400" rtl="0" eaLnBrk="1" latinLnBrk="0" hangingPunct="1">
        <a:lnSpc>
          <a:spcPct val="90000"/>
        </a:lnSpc>
        <a:spcBef>
          <a:spcPct val="30000"/>
        </a:spcBef>
        <a:buFont typeface="Arial" panose="020B0604020202020204" pitchFamily="34" charset="0"/>
        <a:buNone/>
        <a:defRPr sz="12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820780" y="2097385"/>
            <a:ext cx="10515600" cy="2387600"/>
          </a:xfrm>
        </p:spPr>
        <p:txBody>
          <a:bodyPr rtlCol="0" anchor="ctr" anchorCtr="0">
            <a:normAutofit/>
          </a:bodyPr>
          <a:lstStyle/>
          <a:p>
            <a:pPr algn="ctr" rtl="0"/>
            <a:r>
              <a:rPr lang="fr-FR" sz="4800" b="1" dirty="0">
                <a:solidFill>
                  <a:schemeClr val="bg1"/>
                </a:solidFill>
              </a:rPr>
              <a:t> </a:t>
            </a:r>
            <a:r>
              <a:rPr lang="fr-FR" sz="5400" b="1" dirty="0">
                <a:solidFill>
                  <a:schemeClr val="bg1"/>
                </a:solidFill>
              </a:rPr>
              <a:t>CONTRIBUTION DE L’INGENIEUR A LA MAITRISE DES RISQUES</a:t>
            </a:r>
            <a:endParaRPr lang="fr-FR" sz="4800" b="1" dirty="0">
              <a:solidFill>
                <a:schemeClr val="bg1"/>
              </a:solidFill>
            </a:endParaRPr>
          </a:p>
        </p:txBody>
      </p:sp>
      <p:sp>
        <p:nvSpPr>
          <p:cNvPr id="3" name="Sous-titre 2"/>
          <p:cNvSpPr>
            <a:spLocks noGrp="1"/>
          </p:cNvSpPr>
          <p:nvPr>
            <p:ph type="subTitle" idx="4294967295"/>
          </p:nvPr>
        </p:nvSpPr>
        <p:spPr>
          <a:xfrm>
            <a:off x="855620" y="2933105"/>
            <a:ext cx="9582736" cy="1137793"/>
          </a:xfrm>
        </p:spPr>
        <p:txBody>
          <a:bodyPr rtlCol="0">
            <a:normAutofit/>
          </a:bodyPr>
          <a:lstStyle/>
          <a:p>
            <a:pPr marL="0" indent="0" rtl="0">
              <a:buNone/>
            </a:pPr>
            <a:r>
              <a:rPr lang="fr-FR" sz="2400" dirty="0">
                <a:solidFill>
                  <a:schemeClr val="bg1"/>
                </a:solidFill>
                <a:latin typeface="+mj-lt"/>
              </a:rPr>
              <a:t> </a:t>
            </a:r>
          </a:p>
        </p:txBody>
      </p:sp>
    </p:spTree>
    <p:extLst>
      <p:ext uri="{BB962C8B-B14F-4D97-AF65-F5344CB8AC3E}">
        <p14:creationId xmlns:p14="http://schemas.microsoft.com/office/powerpoint/2010/main" val="247180773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70DD3A5-FECC-458E-8BBA-D8D0F85CD416}"/>
              </a:ext>
            </a:extLst>
          </p:cNvPr>
          <p:cNvSpPr>
            <a:spLocks noGrp="1"/>
          </p:cNvSpPr>
          <p:nvPr>
            <p:ph type="title"/>
          </p:nvPr>
        </p:nvSpPr>
        <p:spPr/>
        <p:txBody>
          <a:bodyPr/>
          <a:lstStyle/>
          <a:p>
            <a:r>
              <a:rPr lang="fr-FR" b="1" dirty="0">
                <a:solidFill>
                  <a:srgbClr val="D24726"/>
                </a:solidFill>
              </a:rPr>
              <a:t>FICHE 3 SUITE</a:t>
            </a:r>
          </a:p>
        </p:txBody>
      </p:sp>
      <p:sp>
        <p:nvSpPr>
          <p:cNvPr id="4" name="ZoneTexte 3">
            <a:extLst>
              <a:ext uri="{FF2B5EF4-FFF2-40B4-BE49-F238E27FC236}">
                <a16:creationId xmlns:a16="http://schemas.microsoft.com/office/drawing/2014/main" id="{DBEF3561-BDB4-46CF-A0D4-D9C056813FD4}"/>
              </a:ext>
            </a:extLst>
          </p:cNvPr>
          <p:cNvSpPr txBox="1"/>
          <p:nvPr/>
        </p:nvSpPr>
        <p:spPr>
          <a:xfrm>
            <a:off x="521207" y="1305639"/>
            <a:ext cx="7912360" cy="369332"/>
          </a:xfrm>
          <a:prstGeom prst="rect">
            <a:avLst/>
          </a:prstGeom>
          <a:noFill/>
        </p:spPr>
        <p:txBody>
          <a:bodyPr wrap="square" rtlCol="0">
            <a:spAutoFit/>
          </a:bodyPr>
          <a:lstStyle/>
          <a:p>
            <a:r>
              <a:rPr lang="fr-FR" dirty="0"/>
              <a:t>Les principes déontologiques à suivre:</a:t>
            </a:r>
          </a:p>
        </p:txBody>
      </p:sp>
      <p:sp>
        <p:nvSpPr>
          <p:cNvPr id="7" name="ZoneTexte 6">
            <a:extLst>
              <a:ext uri="{FF2B5EF4-FFF2-40B4-BE49-F238E27FC236}">
                <a16:creationId xmlns:a16="http://schemas.microsoft.com/office/drawing/2014/main" id="{FEF34872-43B7-4790-961D-ACD227102FB0}"/>
              </a:ext>
            </a:extLst>
          </p:cNvPr>
          <p:cNvSpPr txBox="1"/>
          <p:nvPr/>
        </p:nvSpPr>
        <p:spPr>
          <a:xfrm>
            <a:off x="381247" y="1892474"/>
            <a:ext cx="3578519" cy="2031325"/>
          </a:xfrm>
          <a:prstGeom prst="rect">
            <a:avLst/>
          </a:prstGeom>
          <a:noFill/>
        </p:spPr>
        <p:txBody>
          <a:bodyPr wrap="square" rtlCol="0">
            <a:spAutoFit/>
          </a:bodyPr>
          <a:lstStyle/>
          <a:p>
            <a:r>
              <a:rPr lang="fr-FR" sz="1400" b="1" dirty="0"/>
              <a:t>Indépendance de jugement</a:t>
            </a:r>
            <a:endParaRPr lang="fr-FR" sz="1400" dirty="0"/>
          </a:p>
          <a:p>
            <a:r>
              <a:rPr lang="fr-FR" sz="1400" dirty="0"/>
              <a:t>L’indépendance de jugement du responsable des ressources humaines repose notamment sur son intégrité, sa probité, son impartialité et son objectivité. Quelles que soient les pressions économiques qui peuvent peser sur lui, il doit prendre en compte la maîtrise des risques.</a:t>
            </a:r>
          </a:p>
        </p:txBody>
      </p:sp>
      <p:sp>
        <p:nvSpPr>
          <p:cNvPr id="8" name="ZoneTexte 7">
            <a:extLst>
              <a:ext uri="{FF2B5EF4-FFF2-40B4-BE49-F238E27FC236}">
                <a16:creationId xmlns:a16="http://schemas.microsoft.com/office/drawing/2014/main" id="{618B488D-7A30-4606-9D5D-34F619B32F39}"/>
              </a:ext>
            </a:extLst>
          </p:cNvPr>
          <p:cNvSpPr txBox="1"/>
          <p:nvPr/>
        </p:nvSpPr>
        <p:spPr>
          <a:xfrm>
            <a:off x="4151458" y="1892473"/>
            <a:ext cx="3434973" cy="1384995"/>
          </a:xfrm>
          <a:prstGeom prst="rect">
            <a:avLst/>
          </a:prstGeom>
          <a:noFill/>
        </p:spPr>
        <p:txBody>
          <a:bodyPr wrap="square" rtlCol="0">
            <a:spAutoFit/>
          </a:bodyPr>
          <a:lstStyle/>
          <a:p>
            <a:r>
              <a:rPr lang="fr-FR" sz="1400" b="1" dirty="0"/>
              <a:t>Compétence</a:t>
            </a:r>
          </a:p>
          <a:p>
            <a:r>
              <a:rPr lang="fr-FR" sz="1400" dirty="0"/>
              <a:t>Le responsable des ressources humaines doit savoir intégrer, dans ses décisions, les conséquences en termes de risques pour l’entreprise.</a:t>
            </a:r>
          </a:p>
          <a:p>
            <a:endParaRPr lang="fr-FR" sz="1400" dirty="0"/>
          </a:p>
        </p:txBody>
      </p:sp>
      <p:sp>
        <p:nvSpPr>
          <p:cNvPr id="9" name="ZoneTexte 8">
            <a:extLst>
              <a:ext uri="{FF2B5EF4-FFF2-40B4-BE49-F238E27FC236}">
                <a16:creationId xmlns:a16="http://schemas.microsoft.com/office/drawing/2014/main" id="{BAFCD8C4-7800-4F77-B131-52134E73A21F}"/>
              </a:ext>
            </a:extLst>
          </p:cNvPr>
          <p:cNvSpPr txBox="1"/>
          <p:nvPr/>
        </p:nvSpPr>
        <p:spPr>
          <a:xfrm>
            <a:off x="7842133" y="1892473"/>
            <a:ext cx="3892669" cy="1815882"/>
          </a:xfrm>
          <a:prstGeom prst="rect">
            <a:avLst/>
          </a:prstGeom>
          <a:noFill/>
        </p:spPr>
        <p:txBody>
          <a:bodyPr wrap="square" rtlCol="0">
            <a:spAutoFit/>
          </a:bodyPr>
          <a:lstStyle/>
          <a:p>
            <a:r>
              <a:rPr lang="fr-FR" sz="1400" b="1" dirty="0"/>
              <a:t>Transparence</a:t>
            </a:r>
          </a:p>
          <a:p>
            <a:r>
              <a:rPr lang="fr-FR" sz="1400" dirty="0"/>
              <a:t>La transparence du responsable des ressources humaines est assurée dans le respect de l’obligation de réserve en tant que représentant de la direction. Il doit expliciter, devant ses interlocuteurs, les enjeux de l’entreprise et l’intérêt de la maîtrise des risques</a:t>
            </a:r>
          </a:p>
        </p:txBody>
      </p:sp>
      <p:sp>
        <p:nvSpPr>
          <p:cNvPr id="10" name="ZoneTexte 9">
            <a:extLst>
              <a:ext uri="{FF2B5EF4-FFF2-40B4-BE49-F238E27FC236}">
                <a16:creationId xmlns:a16="http://schemas.microsoft.com/office/drawing/2014/main" id="{38E9BD13-2AE1-4F3E-BAB6-F14CEB72D6AD}"/>
              </a:ext>
            </a:extLst>
          </p:cNvPr>
          <p:cNvSpPr txBox="1"/>
          <p:nvPr/>
        </p:nvSpPr>
        <p:spPr>
          <a:xfrm>
            <a:off x="4151457" y="4269600"/>
            <a:ext cx="3246869" cy="1815882"/>
          </a:xfrm>
          <a:prstGeom prst="rect">
            <a:avLst/>
          </a:prstGeom>
          <a:noFill/>
        </p:spPr>
        <p:txBody>
          <a:bodyPr wrap="square" rtlCol="0">
            <a:spAutoFit/>
          </a:bodyPr>
          <a:lstStyle/>
          <a:p>
            <a:r>
              <a:rPr lang="fr-FR" sz="1400" b="1" dirty="0"/>
              <a:t>Qualité</a:t>
            </a:r>
          </a:p>
          <a:p>
            <a:r>
              <a:rPr lang="fr-FR" sz="1400" dirty="0"/>
              <a:t>Le responsable des ressources humaine s’assure qu’il a bien pris en compte tous les aspects des postes à pourvoir, y compris les critères de maîtrise des risques, afin de cibler au mieux les profils des candidats à retenir.</a:t>
            </a:r>
          </a:p>
        </p:txBody>
      </p:sp>
      <p:sp>
        <p:nvSpPr>
          <p:cNvPr id="11" name="ZoneTexte 10">
            <a:extLst>
              <a:ext uri="{FF2B5EF4-FFF2-40B4-BE49-F238E27FC236}">
                <a16:creationId xmlns:a16="http://schemas.microsoft.com/office/drawing/2014/main" id="{8214E61B-72FC-485A-9372-D9DFE47DA17B}"/>
              </a:ext>
            </a:extLst>
          </p:cNvPr>
          <p:cNvSpPr txBox="1"/>
          <p:nvPr/>
        </p:nvSpPr>
        <p:spPr>
          <a:xfrm>
            <a:off x="381247" y="4280841"/>
            <a:ext cx="3211037" cy="1815882"/>
          </a:xfrm>
          <a:prstGeom prst="rect">
            <a:avLst/>
          </a:prstGeom>
          <a:noFill/>
        </p:spPr>
        <p:txBody>
          <a:bodyPr wrap="square" rtlCol="0">
            <a:spAutoFit/>
          </a:bodyPr>
          <a:lstStyle/>
          <a:p>
            <a:r>
              <a:rPr lang="fr-FR" sz="1400" b="1" dirty="0"/>
              <a:t>Devoir d’information</a:t>
            </a:r>
          </a:p>
          <a:p>
            <a:r>
              <a:rPr lang="fr-FR" sz="1400" dirty="0"/>
              <a:t>Il doit rappeler à tous les responsables hiérarchiques, que la formation du personnel à la maîtrise des risques doit être prévue au même titre que la formation spécifique aux postes de travail.</a:t>
            </a:r>
          </a:p>
          <a:p>
            <a:endParaRPr lang="fr-FR" sz="1400" b="1" dirty="0"/>
          </a:p>
        </p:txBody>
      </p:sp>
      <p:sp>
        <p:nvSpPr>
          <p:cNvPr id="12" name="ZoneTexte 11">
            <a:extLst>
              <a:ext uri="{FF2B5EF4-FFF2-40B4-BE49-F238E27FC236}">
                <a16:creationId xmlns:a16="http://schemas.microsoft.com/office/drawing/2014/main" id="{CF9C4887-2EF3-4100-9F9C-1C41A9144B7D}"/>
              </a:ext>
            </a:extLst>
          </p:cNvPr>
          <p:cNvSpPr txBox="1"/>
          <p:nvPr/>
        </p:nvSpPr>
        <p:spPr>
          <a:xfrm>
            <a:off x="7842133" y="4269600"/>
            <a:ext cx="3717190" cy="2246769"/>
          </a:xfrm>
          <a:prstGeom prst="rect">
            <a:avLst/>
          </a:prstGeom>
          <a:noFill/>
        </p:spPr>
        <p:txBody>
          <a:bodyPr wrap="square" rtlCol="0">
            <a:spAutoFit/>
          </a:bodyPr>
          <a:lstStyle/>
          <a:p>
            <a:r>
              <a:rPr lang="fr-FR" sz="1400" b="1" dirty="0"/>
              <a:t>Responsabilité</a:t>
            </a:r>
          </a:p>
          <a:p>
            <a:r>
              <a:rPr lang="fr-FR" sz="1400" dirty="0"/>
              <a:t>Le responsable des ressources humaines participe à la définition des besoins de l’entreprise en matière de personnel et des besoins de formation de ce personnel. En cas d’accident dans l’entreprise, mettant en évidence une inadéquation des moyens humains, le responsable des ressources humaines pourrait être mis en cause.</a:t>
            </a:r>
          </a:p>
          <a:p>
            <a:endParaRPr lang="fr-FR" sz="1400" b="1" dirty="0"/>
          </a:p>
        </p:txBody>
      </p:sp>
    </p:spTree>
    <p:extLst>
      <p:ext uri="{BB962C8B-B14F-4D97-AF65-F5344CB8AC3E}">
        <p14:creationId xmlns:p14="http://schemas.microsoft.com/office/powerpoint/2010/main" val="247588193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0828842-1767-4315-B1DC-711737F88FF1}"/>
              </a:ext>
            </a:extLst>
          </p:cNvPr>
          <p:cNvSpPr>
            <a:spLocks noGrp="1"/>
          </p:cNvSpPr>
          <p:nvPr>
            <p:ph type="title"/>
          </p:nvPr>
        </p:nvSpPr>
        <p:spPr/>
        <p:txBody>
          <a:bodyPr/>
          <a:lstStyle/>
          <a:p>
            <a:r>
              <a:rPr lang="fr-FR" b="1" dirty="0">
                <a:solidFill>
                  <a:srgbClr val="D24726"/>
                </a:solidFill>
              </a:rPr>
              <a:t>FICHE 4 : FINANCES</a:t>
            </a:r>
          </a:p>
        </p:txBody>
      </p:sp>
      <p:sp>
        <p:nvSpPr>
          <p:cNvPr id="4" name="ZoneTexte 3">
            <a:extLst>
              <a:ext uri="{FF2B5EF4-FFF2-40B4-BE49-F238E27FC236}">
                <a16:creationId xmlns:a16="http://schemas.microsoft.com/office/drawing/2014/main" id="{1A5FDD67-3029-45EF-8E54-FF16FDFF4487}"/>
              </a:ext>
            </a:extLst>
          </p:cNvPr>
          <p:cNvSpPr txBox="1"/>
          <p:nvPr/>
        </p:nvSpPr>
        <p:spPr>
          <a:xfrm>
            <a:off x="1953208" y="1623527"/>
            <a:ext cx="8285584" cy="369332"/>
          </a:xfrm>
          <a:prstGeom prst="rect">
            <a:avLst/>
          </a:prstGeom>
          <a:noFill/>
        </p:spPr>
        <p:txBody>
          <a:bodyPr wrap="square" rtlCol="0">
            <a:spAutoFit/>
          </a:bodyPr>
          <a:lstStyle/>
          <a:p>
            <a:pPr algn="ctr"/>
            <a:r>
              <a:rPr lang="fr-FR" b="1" dirty="0"/>
              <a:t>La fonction des finances est concernée par la sécurité à double titre</a:t>
            </a:r>
          </a:p>
        </p:txBody>
      </p:sp>
      <p:sp>
        <p:nvSpPr>
          <p:cNvPr id="5" name="ZoneTexte 4">
            <a:extLst>
              <a:ext uri="{FF2B5EF4-FFF2-40B4-BE49-F238E27FC236}">
                <a16:creationId xmlns:a16="http://schemas.microsoft.com/office/drawing/2014/main" id="{B188AD4F-428F-4C84-BD42-0CF471B74C24}"/>
              </a:ext>
            </a:extLst>
          </p:cNvPr>
          <p:cNvSpPr txBox="1"/>
          <p:nvPr/>
        </p:nvSpPr>
        <p:spPr>
          <a:xfrm>
            <a:off x="771330" y="2528250"/>
            <a:ext cx="3508311" cy="1477328"/>
          </a:xfrm>
          <a:prstGeom prst="rect">
            <a:avLst/>
          </a:prstGeom>
          <a:noFill/>
        </p:spPr>
        <p:txBody>
          <a:bodyPr wrap="square" rtlCol="0">
            <a:spAutoFit/>
          </a:bodyPr>
          <a:lstStyle/>
          <a:p>
            <a:r>
              <a:rPr lang="fr-FR" dirty="0"/>
              <a:t>D’une part, elle doit gérer le risque de pertes financières lors de choix de placements financiers, de partenaires financiers, d’emprunts, etc., </a:t>
            </a:r>
          </a:p>
        </p:txBody>
      </p:sp>
      <p:sp>
        <p:nvSpPr>
          <p:cNvPr id="6" name="ZoneTexte 5">
            <a:extLst>
              <a:ext uri="{FF2B5EF4-FFF2-40B4-BE49-F238E27FC236}">
                <a16:creationId xmlns:a16="http://schemas.microsoft.com/office/drawing/2014/main" id="{CF252062-E8DB-45BB-94E8-7E328EAA952B}"/>
              </a:ext>
            </a:extLst>
          </p:cNvPr>
          <p:cNvSpPr txBox="1"/>
          <p:nvPr/>
        </p:nvSpPr>
        <p:spPr>
          <a:xfrm>
            <a:off x="7240556" y="2528250"/>
            <a:ext cx="4180114" cy="1477328"/>
          </a:xfrm>
          <a:prstGeom prst="rect">
            <a:avLst/>
          </a:prstGeom>
          <a:noFill/>
        </p:spPr>
        <p:txBody>
          <a:bodyPr wrap="square" rtlCol="0">
            <a:spAutoFit/>
          </a:bodyPr>
          <a:lstStyle/>
          <a:p>
            <a:r>
              <a:rPr lang="fr-FR" dirty="0"/>
              <a:t>D’autre part, elle doit répondre à des demandes de dépenses de fonctionnement ou d’investissement provenant des différentes entités de l’entreprise. </a:t>
            </a:r>
          </a:p>
        </p:txBody>
      </p:sp>
      <p:cxnSp>
        <p:nvCxnSpPr>
          <p:cNvPr id="9" name="Connecteur droit avec flèche 8">
            <a:extLst>
              <a:ext uri="{FF2B5EF4-FFF2-40B4-BE49-F238E27FC236}">
                <a16:creationId xmlns:a16="http://schemas.microsoft.com/office/drawing/2014/main" id="{CB477B84-99A2-46D6-B2CF-47ED2F847411}"/>
              </a:ext>
            </a:extLst>
          </p:cNvPr>
          <p:cNvCxnSpPr>
            <a:stCxn id="4" idx="2"/>
          </p:cNvCxnSpPr>
          <p:nvPr/>
        </p:nvCxnSpPr>
        <p:spPr>
          <a:xfrm flipH="1">
            <a:off x="4422710" y="1992859"/>
            <a:ext cx="1673290" cy="71301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1" name="Connecteur droit avec flèche 10">
            <a:extLst>
              <a:ext uri="{FF2B5EF4-FFF2-40B4-BE49-F238E27FC236}">
                <a16:creationId xmlns:a16="http://schemas.microsoft.com/office/drawing/2014/main" id="{1F4C3A1C-3C6F-4588-9326-5FDF6B8701E9}"/>
              </a:ext>
            </a:extLst>
          </p:cNvPr>
          <p:cNvCxnSpPr>
            <a:stCxn id="4" idx="2"/>
          </p:cNvCxnSpPr>
          <p:nvPr/>
        </p:nvCxnSpPr>
        <p:spPr>
          <a:xfrm>
            <a:off x="6096000" y="1992859"/>
            <a:ext cx="901959" cy="67569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2" name="ZoneTexte 11">
            <a:extLst>
              <a:ext uri="{FF2B5EF4-FFF2-40B4-BE49-F238E27FC236}">
                <a16:creationId xmlns:a16="http://schemas.microsoft.com/office/drawing/2014/main" id="{1BA8EE8F-61E5-4161-842B-86C335E9F218}"/>
              </a:ext>
            </a:extLst>
          </p:cNvPr>
          <p:cNvSpPr txBox="1"/>
          <p:nvPr/>
        </p:nvSpPr>
        <p:spPr>
          <a:xfrm>
            <a:off x="1701282" y="4984027"/>
            <a:ext cx="8789436" cy="923330"/>
          </a:xfrm>
          <a:prstGeom prst="rect">
            <a:avLst/>
          </a:prstGeom>
          <a:noFill/>
        </p:spPr>
        <p:txBody>
          <a:bodyPr wrap="square" rtlCol="0">
            <a:spAutoFit/>
          </a:bodyPr>
          <a:lstStyle/>
          <a:p>
            <a:pPr algn="ctr"/>
            <a:r>
              <a:rPr lang="fr-FR" dirty="0"/>
              <a:t>Or, certaines demandes de dépenses peuvent concerner, directement ou indirectement, le domaine de la sécurité.</a:t>
            </a:r>
          </a:p>
          <a:p>
            <a:pPr algn="ctr"/>
            <a:r>
              <a:rPr lang="fr-FR" dirty="0"/>
              <a:t>C’est pourquoi là aussi un code déontologique est à respecter</a:t>
            </a:r>
          </a:p>
        </p:txBody>
      </p:sp>
    </p:spTree>
    <p:extLst>
      <p:ext uri="{BB962C8B-B14F-4D97-AF65-F5344CB8AC3E}">
        <p14:creationId xmlns:p14="http://schemas.microsoft.com/office/powerpoint/2010/main" val="355050320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73E5266-B9B7-4F82-AC65-AD1FC564ED72}"/>
              </a:ext>
            </a:extLst>
          </p:cNvPr>
          <p:cNvSpPr>
            <a:spLocks noGrp="1"/>
          </p:cNvSpPr>
          <p:nvPr>
            <p:ph type="title"/>
          </p:nvPr>
        </p:nvSpPr>
        <p:spPr/>
        <p:txBody>
          <a:bodyPr/>
          <a:lstStyle/>
          <a:p>
            <a:r>
              <a:rPr lang="fr-FR" b="1" dirty="0">
                <a:solidFill>
                  <a:srgbClr val="D24726"/>
                </a:solidFill>
              </a:rPr>
              <a:t>FICHE 4 SUITE</a:t>
            </a:r>
          </a:p>
        </p:txBody>
      </p:sp>
      <p:sp>
        <p:nvSpPr>
          <p:cNvPr id="4" name="ZoneTexte 3">
            <a:extLst>
              <a:ext uri="{FF2B5EF4-FFF2-40B4-BE49-F238E27FC236}">
                <a16:creationId xmlns:a16="http://schemas.microsoft.com/office/drawing/2014/main" id="{37FAB42A-921D-4D6C-9983-01F6E5D15E1D}"/>
              </a:ext>
            </a:extLst>
          </p:cNvPr>
          <p:cNvSpPr txBox="1"/>
          <p:nvPr/>
        </p:nvSpPr>
        <p:spPr>
          <a:xfrm>
            <a:off x="521207" y="1399592"/>
            <a:ext cx="3489649" cy="2246769"/>
          </a:xfrm>
          <a:prstGeom prst="rect">
            <a:avLst/>
          </a:prstGeom>
          <a:noFill/>
        </p:spPr>
        <p:txBody>
          <a:bodyPr wrap="square" rtlCol="0">
            <a:spAutoFit/>
          </a:bodyPr>
          <a:lstStyle/>
          <a:p>
            <a:r>
              <a:rPr lang="fr-FR" sz="1400" dirty="0"/>
              <a:t> </a:t>
            </a:r>
          </a:p>
          <a:p>
            <a:r>
              <a:rPr lang="fr-FR" sz="1400" b="1" dirty="0"/>
              <a:t>Indépendance de jugement</a:t>
            </a:r>
          </a:p>
          <a:p>
            <a:r>
              <a:rPr lang="fr-FR" sz="1400" dirty="0"/>
              <a:t>L’indépendance de jugement du responsable des finances repose notamment sur son intégrité, sa probité, son impartialité et son objectivité. Quelles que soient les pressions économiques qui peuvent peser sur lui, il doit prendre en compte la maîtrise des risques.</a:t>
            </a:r>
          </a:p>
          <a:p>
            <a:endParaRPr lang="fr-FR" sz="1400" dirty="0"/>
          </a:p>
        </p:txBody>
      </p:sp>
      <p:sp>
        <p:nvSpPr>
          <p:cNvPr id="5" name="ZoneTexte 4">
            <a:extLst>
              <a:ext uri="{FF2B5EF4-FFF2-40B4-BE49-F238E27FC236}">
                <a16:creationId xmlns:a16="http://schemas.microsoft.com/office/drawing/2014/main" id="{3557BDDB-4B7F-4D17-A451-8926BDC73F6A}"/>
              </a:ext>
            </a:extLst>
          </p:cNvPr>
          <p:cNvSpPr txBox="1"/>
          <p:nvPr/>
        </p:nvSpPr>
        <p:spPr>
          <a:xfrm>
            <a:off x="4273420" y="1586204"/>
            <a:ext cx="3265715" cy="2462213"/>
          </a:xfrm>
          <a:prstGeom prst="rect">
            <a:avLst/>
          </a:prstGeom>
          <a:noFill/>
        </p:spPr>
        <p:txBody>
          <a:bodyPr wrap="square" rtlCol="0">
            <a:spAutoFit/>
          </a:bodyPr>
          <a:lstStyle/>
          <a:p>
            <a:r>
              <a:rPr lang="fr-FR" sz="1400" b="1" dirty="0"/>
              <a:t>Compétence</a:t>
            </a:r>
            <a:endParaRPr lang="fr-FR" sz="1400" dirty="0"/>
          </a:p>
          <a:p>
            <a:r>
              <a:rPr lang="fr-FR" sz="1400" dirty="0"/>
              <a:t>La compétence du responsable des finances repose, entre autres, sur sa formation initiale, son expérience professionnelle et sur les apports résultant d’échanges avec ses éventuels collègues. Le responsable des finances doit savoir intégrer, dans ses décisions, les conséquences en termes de risques pour l’entreprise.</a:t>
            </a:r>
          </a:p>
          <a:p>
            <a:endParaRPr lang="fr-FR" sz="1400" dirty="0"/>
          </a:p>
        </p:txBody>
      </p:sp>
      <p:sp>
        <p:nvSpPr>
          <p:cNvPr id="6" name="ZoneTexte 5">
            <a:extLst>
              <a:ext uri="{FF2B5EF4-FFF2-40B4-BE49-F238E27FC236}">
                <a16:creationId xmlns:a16="http://schemas.microsoft.com/office/drawing/2014/main" id="{F2BD966C-8C3C-4FE6-8C26-4EAD137598BE}"/>
              </a:ext>
            </a:extLst>
          </p:cNvPr>
          <p:cNvSpPr txBox="1"/>
          <p:nvPr/>
        </p:nvSpPr>
        <p:spPr>
          <a:xfrm>
            <a:off x="8173616" y="1586203"/>
            <a:ext cx="3620278" cy="2031325"/>
          </a:xfrm>
          <a:prstGeom prst="rect">
            <a:avLst/>
          </a:prstGeom>
          <a:noFill/>
        </p:spPr>
        <p:txBody>
          <a:bodyPr wrap="square" rtlCol="0">
            <a:spAutoFit/>
          </a:bodyPr>
          <a:lstStyle/>
          <a:p>
            <a:r>
              <a:rPr lang="fr-FR" sz="1400" b="1" dirty="0"/>
              <a:t>Transparence</a:t>
            </a:r>
          </a:p>
          <a:p>
            <a:r>
              <a:rPr lang="fr-FR" sz="1400" dirty="0"/>
              <a:t>La transparence du responsable des finances est assurée dans le respect de l’obligation de réserve en tant que représentant de la direction. Il doit expliciter, devant ses interlocuteurs, les enjeux de l’entreprise et l’intérêt de la maîtrise des risques.</a:t>
            </a:r>
          </a:p>
          <a:p>
            <a:endParaRPr lang="fr-FR" sz="1400" dirty="0"/>
          </a:p>
        </p:txBody>
      </p:sp>
      <p:sp>
        <p:nvSpPr>
          <p:cNvPr id="7" name="ZoneTexte 6">
            <a:extLst>
              <a:ext uri="{FF2B5EF4-FFF2-40B4-BE49-F238E27FC236}">
                <a16:creationId xmlns:a16="http://schemas.microsoft.com/office/drawing/2014/main" id="{A98CA27B-1B35-43C5-9728-7F4971D3F58B}"/>
              </a:ext>
            </a:extLst>
          </p:cNvPr>
          <p:cNvSpPr txBox="1"/>
          <p:nvPr/>
        </p:nvSpPr>
        <p:spPr>
          <a:xfrm>
            <a:off x="521207" y="4104401"/>
            <a:ext cx="2949781" cy="1815882"/>
          </a:xfrm>
          <a:prstGeom prst="rect">
            <a:avLst/>
          </a:prstGeom>
          <a:noFill/>
        </p:spPr>
        <p:txBody>
          <a:bodyPr wrap="square" rtlCol="0">
            <a:spAutoFit/>
          </a:bodyPr>
          <a:lstStyle/>
          <a:p>
            <a:r>
              <a:rPr lang="fr-FR" sz="1400" b="1" dirty="0"/>
              <a:t>Qualité</a:t>
            </a:r>
          </a:p>
          <a:p>
            <a:r>
              <a:rPr lang="fr-FR" sz="1400" dirty="0"/>
              <a:t>Le responsable des finances s’assure qu’il a bien pris en compte tous les aspects des risques dans les choix de placement financier, emprunts, etc. afin de maîtriser au mieux les risques pour l’entreprise.</a:t>
            </a:r>
          </a:p>
          <a:p>
            <a:endParaRPr lang="fr-FR" sz="1400" dirty="0"/>
          </a:p>
        </p:txBody>
      </p:sp>
      <p:sp>
        <p:nvSpPr>
          <p:cNvPr id="8" name="ZoneTexte 7">
            <a:extLst>
              <a:ext uri="{FF2B5EF4-FFF2-40B4-BE49-F238E27FC236}">
                <a16:creationId xmlns:a16="http://schemas.microsoft.com/office/drawing/2014/main" id="{FE0323D4-C790-45E4-9585-2AD957012B40}"/>
              </a:ext>
            </a:extLst>
          </p:cNvPr>
          <p:cNvSpPr txBox="1"/>
          <p:nvPr/>
        </p:nvSpPr>
        <p:spPr>
          <a:xfrm>
            <a:off x="4273419" y="4104401"/>
            <a:ext cx="3433666" cy="2462213"/>
          </a:xfrm>
          <a:prstGeom prst="rect">
            <a:avLst/>
          </a:prstGeom>
          <a:noFill/>
        </p:spPr>
        <p:txBody>
          <a:bodyPr wrap="square" rtlCol="0">
            <a:spAutoFit/>
          </a:bodyPr>
          <a:lstStyle/>
          <a:p>
            <a:r>
              <a:rPr lang="fr-FR" sz="1400" b="1" dirty="0"/>
              <a:t>Responsabilité</a:t>
            </a:r>
          </a:p>
          <a:p>
            <a:r>
              <a:rPr lang="fr-FR" sz="1400" dirty="0"/>
              <a:t>Le responsable des finances participe à la définition des budgets de fonctionnement et d’investissement de l’entreprise. En cas d’accident dans l’entreprise, mettant en évidence une inadéquation des moyens humains ou technique résultants de choix budgétaires, le responsable des finances pourrait être mis en cause.</a:t>
            </a:r>
          </a:p>
          <a:p>
            <a:endParaRPr lang="fr-FR" sz="1400" dirty="0"/>
          </a:p>
        </p:txBody>
      </p:sp>
      <p:sp>
        <p:nvSpPr>
          <p:cNvPr id="9" name="ZoneTexte 8">
            <a:extLst>
              <a:ext uri="{FF2B5EF4-FFF2-40B4-BE49-F238E27FC236}">
                <a16:creationId xmlns:a16="http://schemas.microsoft.com/office/drawing/2014/main" id="{C0E72B4E-8FCC-473D-B985-47F5550499D9}"/>
              </a:ext>
            </a:extLst>
          </p:cNvPr>
          <p:cNvSpPr txBox="1"/>
          <p:nvPr/>
        </p:nvSpPr>
        <p:spPr>
          <a:xfrm>
            <a:off x="8173616" y="3781235"/>
            <a:ext cx="3265715" cy="2462213"/>
          </a:xfrm>
          <a:prstGeom prst="rect">
            <a:avLst/>
          </a:prstGeom>
          <a:noFill/>
        </p:spPr>
        <p:txBody>
          <a:bodyPr wrap="square" rtlCol="0">
            <a:spAutoFit/>
          </a:bodyPr>
          <a:lstStyle/>
          <a:p>
            <a:r>
              <a:rPr lang="fr-FR" sz="1400" i="1" dirty="0"/>
              <a:t> </a:t>
            </a:r>
            <a:endParaRPr lang="fr-FR" sz="1400" dirty="0"/>
          </a:p>
          <a:p>
            <a:r>
              <a:rPr lang="fr-FR" sz="1400" b="1" dirty="0"/>
              <a:t>Devoir d’information</a:t>
            </a:r>
          </a:p>
          <a:p>
            <a:r>
              <a:rPr lang="fr-FR" sz="1400" dirty="0"/>
              <a:t>Le responsable des finances doit informer les services demandeurs de dépenses, de l’importance de tous les critères à prendre en compte dans le projet et notamment des critères liés à la maîtrise des risques générés par cet investissement ou cette activité à financer.</a:t>
            </a:r>
          </a:p>
          <a:p>
            <a:endParaRPr lang="fr-FR" sz="1400" dirty="0"/>
          </a:p>
        </p:txBody>
      </p:sp>
    </p:spTree>
    <p:extLst>
      <p:ext uri="{BB962C8B-B14F-4D97-AF65-F5344CB8AC3E}">
        <p14:creationId xmlns:p14="http://schemas.microsoft.com/office/powerpoint/2010/main" val="273688781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F35A9D1-263F-45C4-AA90-F73C636B12B8}"/>
              </a:ext>
            </a:extLst>
          </p:cNvPr>
          <p:cNvSpPr>
            <a:spLocks noGrp="1"/>
          </p:cNvSpPr>
          <p:nvPr>
            <p:ph type="title"/>
          </p:nvPr>
        </p:nvSpPr>
        <p:spPr/>
        <p:txBody>
          <a:bodyPr/>
          <a:lstStyle/>
          <a:p>
            <a:r>
              <a:rPr lang="fr-FR" b="1" dirty="0">
                <a:solidFill>
                  <a:srgbClr val="D24726"/>
                </a:solidFill>
              </a:rPr>
              <a:t>FICHE 5 : LE COMMERCIAL</a:t>
            </a:r>
          </a:p>
        </p:txBody>
      </p:sp>
      <p:sp>
        <p:nvSpPr>
          <p:cNvPr id="4" name="ZoneTexte 3">
            <a:extLst>
              <a:ext uri="{FF2B5EF4-FFF2-40B4-BE49-F238E27FC236}">
                <a16:creationId xmlns:a16="http://schemas.microsoft.com/office/drawing/2014/main" id="{06EEE42F-4568-476B-A497-B1A3F477B225}"/>
              </a:ext>
            </a:extLst>
          </p:cNvPr>
          <p:cNvSpPr txBox="1"/>
          <p:nvPr/>
        </p:nvSpPr>
        <p:spPr>
          <a:xfrm>
            <a:off x="521207" y="1793296"/>
            <a:ext cx="5151804" cy="4616648"/>
          </a:xfrm>
          <a:prstGeom prst="rect">
            <a:avLst/>
          </a:prstGeom>
          <a:noFill/>
        </p:spPr>
        <p:txBody>
          <a:bodyPr wrap="square" rtlCol="0">
            <a:spAutoFit/>
          </a:bodyPr>
          <a:lstStyle/>
          <a:p>
            <a:r>
              <a:rPr lang="fr-FR" sz="1400" b="1" u="sng" dirty="0"/>
              <a:t>Rôle</a:t>
            </a:r>
            <a:r>
              <a:rPr lang="fr-FR" sz="1400" b="1" dirty="0"/>
              <a:t> : </a:t>
            </a:r>
          </a:p>
          <a:p>
            <a:r>
              <a:rPr lang="fr-FR" sz="1400" b="1" dirty="0"/>
              <a:t> </a:t>
            </a:r>
            <a:endParaRPr lang="fr-FR" sz="1400" dirty="0"/>
          </a:p>
          <a:p>
            <a:r>
              <a:rPr lang="fr-FR" sz="1400" dirty="0"/>
              <a:t>- L’ingénieur commercial a la responsabilité de réaliser les ventes nécessaires à l’entreprise pour assurer le chiffre d’affaire. En tant qu’expert, il étudie des solutions dans le cadre de propositions techniques et financières.</a:t>
            </a:r>
          </a:p>
          <a:p>
            <a:r>
              <a:rPr lang="fr-FR" sz="1400" dirty="0"/>
              <a:t> </a:t>
            </a:r>
          </a:p>
          <a:p>
            <a:r>
              <a:rPr lang="fr-FR" sz="1400" dirty="0"/>
              <a:t>- Il est en contact permanent avec la clientèle. </a:t>
            </a:r>
          </a:p>
          <a:p>
            <a:endParaRPr lang="fr-FR" sz="1400" dirty="0"/>
          </a:p>
          <a:p>
            <a:r>
              <a:rPr lang="fr-FR" sz="1400" dirty="0"/>
              <a:t>- Il négocie le contrat de vente, suit son déroulement, veille au respect des engagements à  la satisfaction du client.</a:t>
            </a:r>
          </a:p>
          <a:p>
            <a:endParaRPr lang="fr-FR" sz="1400" dirty="0"/>
          </a:p>
          <a:p>
            <a:r>
              <a:rPr lang="fr-FR" sz="1400" dirty="0"/>
              <a:t>- Pour adapter au mieux sont offre à la demande et pour trouver de nouveaux débouchés, il est à l’écoute des utilisateurs. Il détecte, cerne et analyse leurs besoins.  </a:t>
            </a:r>
          </a:p>
          <a:p>
            <a:endParaRPr lang="fr-FR" sz="1400" dirty="0"/>
          </a:p>
          <a:p>
            <a:r>
              <a:rPr lang="fr-FR" sz="1400" dirty="0"/>
              <a:t>- Il peut être amené à animer une équipe de commerciaux, à traiter les questions techniques pointues et à collaborer avec un ingénieur technico-commercial.</a:t>
            </a:r>
          </a:p>
          <a:p>
            <a:endParaRPr lang="fr-FR" sz="1400" dirty="0"/>
          </a:p>
          <a:p>
            <a:endParaRPr lang="fr-FR" sz="1400" dirty="0"/>
          </a:p>
        </p:txBody>
      </p:sp>
      <p:sp>
        <p:nvSpPr>
          <p:cNvPr id="5" name="ZoneTexte 4">
            <a:extLst>
              <a:ext uri="{FF2B5EF4-FFF2-40B4-BE49-F238E27FC236}">
                <a16:creationId xmlns:a16="http://schemas.microsoft.com/office/drawing/2014/main" id="{B34C6368-67FF-49B8-85EC-6DA34CA8BD08}"/>
              </a:ext>
            </a:extLst>
          </p:cNvPr>
          <p:cNvSpPr txBox="1"/>
          <p:nvPr/>
        </p:nvSpPr>
        <p:spPr>
          <a:xfrm>
            <a:off x="6811346" y="1793296"/>
            <a:ext cx="4590661" cy="3816429"/>
          </a:xfrm>
          <a:prstGeom prst="rect">
            <a:avLst/>
          </a:prstGeom>
          <a:noFill/>
        </p:spPr>
        <p:txBody>
          <a:bodyPr wrap="square" rtlCol="0">
            <a:spAutoFit/>
          </a:bodyPr>
          <a:lstStyle/>
          <a:p>
            <a:r>
              <a:rPr lang="fr-FR" sz="1400" b="1" u="sng" dirty="0"/>
              <a:t>Les compétences requises :</a:t>
            </a:r>
          </a:p>
          <a:p>
            <a:endParaRPr lang="fr-FR" sz="1400" dirty="0"/>
          </a:p>
          <a:p>
            <a:pPr marL="285750" indent="-285750">
              <a:buFontTx/>
              <a:buChar char="-"/>
            </a:pPr>
            <a:r>
              <a:rPr lang="fr-FR" sz="1400" dirty="0"/>
              <a:t>culture générale en matière d’économie,</a:t>
            </a:r>
          </a:p>
          <a:p>
            <a:endParaRPr lang="fr-FR" sz="1400" dirty="0"/>
          </a:p>
          <a:p>
            <a:pPr marL="285750" indent="-285750">
              <a:buFontTx/>
              <a:buChar char="-"/>
            </a:pPr>
            <a:r>
              <a:rPr lang="fr-FR" sz="1400" dirty="0"/>
              <a:t>compréhension des enjeux de l’entreprise,</a:t>
            </a:r>
          </a:p>
          <a:p>
            <a:endParaRPr lang="fr-FR" sz="1400" dirty="0"/>
          </a:p>
          <a:p>
            <a:pPr marL="285750" indent="-285750">
              <a:buFontTx/>
              <a:buChar char="-"/>
            </a:pPr>
            <a:r>
              <a:rPr lang="fr-FR" sz="1400" dirty="0"/>
              <a:t>connaissance du secteur d’activité de l’entreprise,</a:t>
            </a:r>
          </a:p>
          <a:p>
            <a:endParaRPr lang="fr-FR" sz="1400" dirty="0"/>
          </a:p>
          <a:p>
            <a:pPr marL="285750" indent="-285750">
              <a:buFontTx/>
              <a:buChar char="-"/>
            </a:pPr>
            <a:r>
              <a:rPr lang="fr-FR" sz="1400" dirty="0"/>
              <a:t>maîtrise des techniques de vente et de négociation,</a:t>
            </a:r>
          </a:p>
          <a:p>
            <a:endParaRPr lang="fr-FR" sz="1400" dirty="0"/>
          </a:p>
          <a:p>
            <a:pPr marL="285750" indent="-285750">
              <a:buFontTx/>
              <a:buChar char="-"/>
            </a:pPr>
            <a:r>
              <a:rPr lang="fr-FR" sz="1400" dirty="0"/>
              <a:t>maîtrise des produits dont il doit assurer la vente,</a:t>
            </a:r>
          </a:p>
          <a:p>
            <a:endParaRPr lang="fr-FR" sz="1400" dirty="0"/>
          </a:p>
          <a:p>
            <a:pPr marL="285750" indent="-285750">
              <a:buFontTx/>
              <a:buChar char="-"/>
            </a:pPr>
            <a:r>
              <a:rPr lang="fr-FR" sz="1400" dirty="0"/>
              <a:t>Aptitude à comprendre les technologies de son secteur d’activité,</a:t>
            </a:r>
          </a:p>
          <a:p>
            <a:endParaRPr lang="fr-FR" sz="1400" dirty="0"/>
          </a:p>
          <a:p>
            <a:pPr marL="285750" indent="-285750">
              <a:buFontTx/>
              <a:buChar char="-"/>
            </a:pPr>
            <a:r>
              <a:rPr lang="fr-FR" sz="1400" dirty="0"/>
              <a:t>Capacité d’écoute du client,</a:t>
            </a:r>
          </a:p>
          <a:p>
            <a:endParaRPr lang="fr-FR" dirty="0"/>
          </a:p>
        </p:txBody>
      </p:sp>
    </p:spTree>
    <p:extLst>
      <p:ext uri="{BB962C8B-B14F-4D97-AF65-F5344CB8AC3E}">
        <p14:creationId xmlns:p14="http://schemas.microsoft.com/office/powerpoint/2010/main" val="56674266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4E07144-8BB3-4949-9AE5-4B5F7A39787A}"/>
              </a:ext>
            </a:extLst>
          </p:cNvPr>
          <p:cNvSpPr>
            <a:spLocks noGrp="1"/>
          </p:cNvSpPr>
          <p:nvPr>
            <p:ph type="title"/>
          </p:nvPr>
        </p:nvSpPr>
        <p:spPr/>
        <p:txBody>
          <a:bodyPr/>
          <a:lstStyle/>
          <a:p>
            <a:r>
              <a:rPr lang="fr-FR" b="1" dirty="0">
                <a:solidFill>
                  <a:srgbClr val="D24726"/>
                </a:solidFill>
              </a:rPr>
              <a:t>FICHE 5 SUITE</a:t>
            </a:r>
          </a:p>
        </p:txBody>
      </p:sp>
      <p:sp>
        <p:nvSpPr>
          <p:cNvPr id="4" name="ZoneTexte 3">
            <a:extLst>
              <a:ext uri="{FF2B5EF4-FFF2-40B4-BE49-F238E27FC236}">
                <a16:creationId xmlns:a16="http://schemas.microsoft.com/office/drawing/2014/main" id="{E6DD3D03-150E-47A3-9E49-24F103CBDDA3}"/>
              </a:ext>
            </a:extLst>
          </p:cNvPr>
          <p:cNvSpPr txBox="1"/>
          <p:nvPr/>
        </p:nvSpPr>
        <p:spPr>
          <a:xfrm>
            <a:off x="992155" y="1324947"/>
            <a:ext cx="10207689" cy="523220"/>
          </a:xfrm>
          <a:prstGeom prst="rect">
            <a:avLst/>
          </a:prstGeom>
          <a:noFill/>
        </p:spPr>
        <p:txBody>
          <a:bodyPr wrap="square" rtlCol="0">
            <a:spAutoFit/>
          </a:bodyPr>
          <a:lstStyle/>
          <a:p>
            <a:r>
              <a:rPr lang="fr-FR" sz="1400" dirty="0"/>
              <a:t>Au-delà des principes déontologiques inhérents à la fonction commerciale, l’ingénieur commercial devrait également s’appuyer sur les principes déontologiques suivants.</a:t>
            </a:r>
          </a:p>
        </p:txBody>
      </p:sp>
      <p:sp>
        <p:nvSpPr>
          <p:cNvPr id="5" name="ZoneTexte 4">
            <a:extLst>
              <a:ext uri="{FF2B5EF4-FFF2-40B4-BE49-F238E27FC236}">
                <a16:creationId xmlns:a16="http://schemas.microsoft.com/office/drawing/2014/main" id="{835D48F8-0692-47BA-B2D7-BACF221DF549}"/>
              </a:ext>
            </a:extLst>
          </p:cNvPr>
          <p:cNvSpPr txBox="1"/>
          <p:nvPr/>
        </p:nvSpPr>
        <p:spPr>
          <a:xfrm>
            <a:off x="7929111" y="1999397"/>
            <a:ext cx="3744138" cy="2677656"/>
          </a:xfrm>
          <a:prstGeom prst="rect">
            <a:avLst/>
          </a:prstGeom>
          <a:noFill/>
        </p:spPr>
        <p:txBody>
          <a:bodyPr wrap="square" rtlCol="0">
            <a:spAutoFit/>
          </a:bodyPr>
          <a:lstStyle/>
          <a:p>
            <a:r>
              <a:rPr lang="fr-FR" sz="1400" b="1" dirty="0"/>
              <a:t>Indépendance de jugement</a:t>
            </a:r>
            <a:endParaRPr lang="fr-FR" sz="1400" dirty="0"/>
          </a:p>
          <a:p>
            <a:r>
              <a:rPr lang="fr-FR" sz="1400" dirty="0"/>
              <a:t>L’indépendance de jugement de l’ingénieur commercial repose notamment sur son intégrité, sa probité, son impartialité et son objectivité. Quelles que soient les pressions économiques qui peuvent peser sur lui, l’ingénieur commercial doit prendre en compte tous les critères qui font que la proposition commerciale sera pertinente, y compris les critères de maîtrise des risques dont la sécurité pour le client.</a:t>
            </a:r>
          </a:p>
          <a:p>
            <a:endParaRPr lang="fr-FR" sz="1400" dirty="0"/>
          </a:p>
        </p:txBody>
      </p:sp>
      <p:sp>
        <p:nvSpPr>
          <p:cNvPr id="6" name="ZoneTexte 5">
            <a:extLst>
              <a:ext uri="{FF2B5EF4-FFF2-40B4-BE49-F238E27FC236}">
                <a16:creationId xmlns:a16="http://schemas.microsoft.com/office/drawing/2014/main" id="{7956195B-48A3-45E4-B0B3-9DCB58060725}"/>
              </a:ext>
            </a:extLst>
          </p:cNvPr>
          <p:cNvSpPr txBox="1"/>
          <p:nvPr/>
        </p:nvSpPr>
        <p:spPr>
          <a:xfrm>
            <a:off x="518752" y="1991583"/>
            <a:ext cx="4337359" cy="2462213"/>
          </a:xfrm>
          <a:prstGeom prst="rect">
            <a:avLst/>
          </a:prstGeom>
          <a:noFill/>
        </p:spPr>
        <p:txBody>
          <a:bodyPr wrap="square" rtlCol="0">
            <a:spAutoFit/>
          </a:bodyPr>
          <a:lstStyle/>
          <a:p>
            <a:r>
              <a:rPr lang="fr-FR" sz="1400" b="1" dirty="0"/>
              <a:t>Compétence</a:t>
            </a:r>
          </a:p>
          <a:p>
            <a:r>
              <a:rPr lang="fr-FR" sz="1400" dirty="0"/>
              <a:t>Lors de la proposition de vente, l’ingénieur commercial doit savoir intégrer, dans son analyse, les conséquences en terme de risques, pour le client, de l’exécution de la prestation ou de l’utilisation des produits vendus : installations, mise en sécurité, conformité, contrôles, formation des opérateurs, pertes d’exploitation dues à la défaillance de l’équipement ou à un arrêt de fonctionnement pour non respect des règles de sécurité.</a:t>
            </a:r>
          </a:p>
          <a:p>
            <a:endParaRPr lang="fr-FR" sz="1400" b="1" dirty="0"/>
          </a:p>
        </p:txBody>
      </p:sp>
      <p:sp>
        <p:nvSpPr>
          <p:cNvPr id="7" name="ZoneTexte 6">
            <a:extLst>
              <a:ext uri="{FF2B5EF4-FFF2-40B4-BE49-F238E27FC236}">
                <a16:creationId xmlns:a16="http://schemas.microsoft.com/office/drawing/2014/main" id="{B96C2D36-41FF-4CA7-B0FA-ADD0EE370B51}"/>
              </a:ext>
            </a:extLst>
          </p:cNvPr>
          <p:cNvSpPr txBox="1"/>
          <p:nvPr/>
        </p:nvSpPr>
        <p:spPr>
          <a:xfrm>
            <a:off x="4646537" y="4662218"/>
            <a:ext cx="4073712" cy="2246769"/>
          </a:xfrm>
          <a:prstGeom prst="rect">
            <a:avLst/>
          </a:prstGeom>
          <a:noFill/>
        </p:spPr>
        <p:txBody>
          <a:bodyPr wrap="square" rtlCol="0">
            <a:spAutoFit/>
          </a:bodyPr>
          <a:lstStyle/>
          <a:p>
            <a:r>
              <a:rPr lang="fr-FR" sz="1400" b="1" dirty="0"/>
              <a:t>Transparence</a:t>
            </a:r>
          </a:p>
          <a:p>
            <a:r>
              <a:rPr lang="fr-FR" sz="1400" dirty="0"/>
              <a:t>Elle est assurée dans le respect de l’obligation de réserve, des droits de la propriété intellectuelle, industrielle et de la propriété privée. Il doit expliciter, auprès du client, tous les critères de choix qui doivent le conduire à l’acte d’achat. Parmi ces critères, doivent apparaître ceux qui auront un impact sur la maîtrise des risques dont la sécurité.</a:t>
            </a:r>
          </a:p>
          <a:p>
            <a:endParaRPr lang="fr-FR" sz="1400" dirty="0"/>
          </a:p>
        </p:txBody>
      </p:sp>
      <p:sp>
        <p:nvSpPr>
          <p:cNvPr id="8" name="ZoneTexte 7">
            <a:extLst>
              <a:ext uri="{FF2B5EF4-FFF2-40B4-BE49-F238E27FC236}">
                <a16:creationId xmlns:a16="http://schemas.microsoft.com/office/drawing/2014/main" id="{4CCC74F7-D036-4B14-B614-D3A0C77010D9}"/>
              </a:ext>
            </a:extLst>
          </p:cNvPr>
          <p:cNvSpPr txBox="1"/>
          <p:nvPr/>
        </p:nvSpPr>
        <p:spPr>
          <a:xfrm>
            <a:off x="8995380" y="4578188"/>
            <a:ext cx="2662013" cy="2031325"/>
          </a:xfrm>
          <a:prstGeom prst="rect">
            <a:avLst/>
          </a:prstGeom>
          <a:noFill/>
        </p:spPr>
        <p:txBody>
          <a:bodyPr wrap="square" rtlCol="0">
            <a:spAutoFit/>
          </a:bodyPr>
          <a:lstStyle/>
          <a:p>
            <a:r>
              <a:rPr lang="fr-FR" sz="1400" b="1" dirty="0"/>
              <a:t>Qualité</a:t>
            </a:r>
          </a:p>
          <a:p>
            <a:r>
              <a:rPr lang="fr-FR" sz="1400" dirty="0"/>
              <a:t>L’ingénieur commercial examine la demande du client en la situant dans son contexte et, le cas échéant, dans le cadre légal et normatif, en tenant compte notamment des considérations économiques et des contraintes budgétaires. </a:t>
            </a:r>
          </a:p>
        </p:txBody>
      </p:sp>
      <p:sp>
        <p:nvSpPr>
          <p:cNvPr id="9" name="ZoneTexte 8">
            <a:extLst>
              <a:ext uri="{FF2B5EF4-FFF2-40B4-BE49-F238E27FC236}">
                <a16:creationId xmlns:a16="http://schemas.microsoft.com/office/drawing/2014/main" id="{D5AC8961-4530-45F7-AF7E-5B28C8D198E8}"/>
              </a:ext>
            </a:extLst>
          </p:cNvPr>
          <p:cNvSpPr txBox="1"/>
          <p:nvPr/>
        </p:nvSpPr>
        <p:spPr>
          <a:xfrm>
            <a:off x="5041465" y="2026775"/>
            <a:ext cx="2702291" cy="1600438"/>
          </a:xfrm>
          <a:prstGeom prst="rect">
            <a:avLst/>
          </a:prstGeom>
          <a:noFill/>
        </p:spPr>
        <p:txBody>
          <a:bodyPr wrap="square" rtlCol="0">
            <a:spAutoFit/>
          </a:bodyPr>
          <a:lstStyle/>
          <a:p>
            <a:r>
              <a:rPr lang="fr-FR" sz="1400" b="1" dirty="0"/>
              <a:t>Devoir d’information</a:t>
            </a:r>
          </a:p>
          <a:p>
            <a:r>
              <a:rPr lang="fr-FR" sz="1400" dirty="0"/>
              <a:t>L’ingénieur commercial veille à avertir le client, dans les meilleurs délais, quand il estime que des éléments sont insuffisants pour lui permettre de proposer la meilleure offre</a:t>
            </a:r>
          </a:p>
        </p:txBody>
      </p:sp>
      <p:sp>
        <p:nvSpPr>
          <p:cNvPr id="10" name="ZoneTexte 9">
            <a:extLst>
              <a:ext uri="{FF2B5EF4-FFF2-40B4-BE49-F238E27FC236}">
                <a16:creationId xmlns:a16="http://schemas.microsoft.com/office/drawing/2014/main" id="{39B3C8CC-C190-4456-A156-BFD52E4EF2C5}"/>
              </a:ext>
            </a:extLst>
          </p:cNvPr>
          <p:cNvSpPr txBox="1"/>
          <p:nvPr/>
        </p:nvSpPr>
        <p:spPr>
          <a:xfrm>
            <a:off x="518752" y="4667192"/>
            <a:ext cx="3942430" cy="1815882"/>
          </a:xfrm>
          <a:prstGeom prst="rect">
            <a:avLst/>
          </a:prstGeom>
          <a:noFill/>
        </p:spPr>
        <p:txBody>
          <a:bodyPr wrap="square" rtlCol="0">
            <a:spAutoFit/>
          </a:bodyPr>
          <a:lstStyle/>
          <a:p>
            <a:r>
              <a:rPr lang="fr-FR" sz="1400" b="1" dirty="0"/>
              <a:t>Responsabilité</a:t>
            </a:r>
          </a:p>
          <a:p>
            <a:r>
              <a:rPr lang="fr-FR" sz="1400" dirty="0"/>
              <a:t>En tant qu’expert, l’ingénieur commercial étudie des solutions pour répondre aux attentes du client. En cas de la réalisation d’un risque dans l’entreprise utilisatrice, la recherche des responsabilités pourrait inclure l’implication du vendeur par son devoir de conseil.</a:t>
            </a:r>
          </a:p>
          <a:p>
            <a:endParaRPr lang="fr-FR" sz="1400" dirty="0"/>
          </a:p>
        </p:txBody>
      </p:sp>
    </p:spTree>
    <p:extLst>
      <p:ext uri="{BB962C8B-B14F-4D97-AF65-F5344CB8AC3E}">
        <p14:creationId xmlns:p14="http://schemas.microsoft.com/office/powerpoint/2010/main" val="302496307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C55ABA5-3D72-4E91-8DA5-2AAAB34C0349}"/>
              </a:ext>
            </a:extLst>
          </p:cNvPr>
          <p:cNvSpPr>
            <a:spLocks noGrp="1"/>
          </p:cNvSpPr>
          <p:nvPr>
            <p:ph type="title"/>
          </p:nvPr>
        </p:nvSpPr>
        <p:spPr/>
        <p:txBody>
          <a:bodyPr/>
          <a:lstStyle/>
          <a:p>
            <a:r>
              <a:rPr lang="fr-FR" b="1" dirty="0">
                <a:solidFill>
                  <a:srgbClr val="D24726"/>
                </a:solidFill>
              </a:rPr>
              <a:t>FICHE 6 : ACHATS</a:t>
            </a:r>
          </a:p>
        </p:txBody>
      </p:sp>
      <p:sp>
        <p:nvSpPr>
          <p:cNvPr id="4" name="ZoneTexte 3">
            <a:extLst>
              <a:ext uri="{FF2B5EF4-FFF2-40B4-BE49-F238E27FC236}">
                <a16:creationId xmlns:a16="http://schemas.microsoft.com/office/drawing/2014/main" id="{65FE370C-62E9-4E0F-97D0-AD9A43A60342}"/>
              </a:ext>
            </a:extLst>
          </p:cNvPr>
          <p:cNvSpPr txBox="1"/>
          <p:nvPr/>
        </p:nvSpPr>
        <p:spPr>
          <a:xfrm>
            <a:off x="1250302" y="1567543"/>
            <a:ext cx="9778482" cy="3539430"/>
          </a:xfrm>
          <a:prstGeom prst="rect">
            <a:avLst/>
          </a:prstGeom>
          <a:noFill/>
        </p:spPr>
        <p:txBody>
          <a:bodyPr wrap="square" rtlCol="0">
            <a:spAutoFit/>
          </a:bodyPr>
          <a:lstStyle/>
          <a:p>
            <a:r>
              <a:rPr lang="fr-FR" sz="1400" dirty="0"/>
              <a:t>L'acheteur intervient le plus souvent en tant que cadre pour rationaliser (comprendre « gérer intelligemment ») une ou plusieurs familles d'achats (groupes de marchandises que l'on peut regrouper dans des groupes homogènes), et par là-même en optimiser le prix d'achat.</a:t>
            </a:r>
          </a:p>
          <a:p>
            <a:r>
              <a:rPr lang="fr-FR" sz="1400" dirty="0"/>
              <a:t> </a:t>
            </a:r>
          </a:p>
          <a:p>
            <a:r>
              <a:rPr lang="fr-FR" sz="1400" b="1" dirty="0"/>
              <a:t>Il y a deux grands types d'acheteurs généralement admis :</a:t>
            </a:r>
          </a:p>
          <a:p>
            <a:r>
              <a:rPr lang="fr-FR" sz="1400" dirty="0"/>
              <a:t> </a:t>
            </a:r>
          </a:p>
          <a:p>
            <a:pPr marL="742950" lvl="1" indent="-285750">
              <a:buFontTx/>
              <a:buChar char="-"/>
            </a:pPr>
            <a:r>
              <a:rPr lang="fr-FR" sz="1400" b="1" dirty="0"/>
              <a:t>Les acheteurs en production </a:t>
            </a:r>
            <a:r>
              <a:rPr lang="fr-FR" sz="1400" dirty="0"/>
              <a:t>qui s'intéressent au cycle de production des marchandises (matières premières, produits sous-traités semi finis) et aux produits connexes (outillage, machines) aussi appelés achats d'investissements.</a:t>
            </a:r>
          </a:p>
          <a:p>
            <a:pPr lvl="1"/>
            <a:endParaRPr lang="fr-FR" sz="1400" dirty="0"/>
          </a:p>
          <a:p>
            <a:pPr marL="742950" lvl="1" indent="-285750">
              <a:buFontTx/>
              <a:buChar char="-"/>
            </a:pPr>
            <a:r>
              <a:rPr lang="fr-FR" sz="1400" b="1" dirty="0"/>
              <a:t>Les achats hors production, </a:t>
            </a:r>
            <a:r>
              <a:rPr lang="fr-FR" sz="1400" dirty="0"/>
              <a:t>qui regroupent tout ce qui ne concerne pas directement le cycle de production en lui-même. On y comprend les achats de services (entretien des locaux, personnels de sécurité, intérimaires, sociétés de services SSII, maintenance technique, fourniture d’énergie), les achats de frais généraux (fournitures de bureau, les achats de meubles, d’équipements techniques pour les utilités, les produits de maintenance, etc.).</a:t>
            </a:r>
          </a:p>
          <a:p>
            <a:pPr marL="742950" lvl="1" indent="-285750">
              <a:buFontTx/>
              <a:buChar char="-"/>
            </a:pPr>
            <a:endParaRPr lang="fr-FR" sz="1400" dirty="0"/>
          </a:p>
          <a:p>
            <a:pPr lvl="1"/>
            <a:endParaRPr lang="fr-FR" sz="1400" dirty="0"/>
          </a:p>
        </p:txBody>
      </p:sp>
    </p:spTree>
    <p:extLst>
      <p:ext uri="{BB962C8B-B14F-4D97-AF65-F5344CB8AC3E}">
        <p14:creationId xmlns:p14="http://schemas.microsoft.com/office/powerpoint/2010/main" val="244119389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CB73E83-1F6A-44C5-ACE4-D0662A84C7B4}"/>
              </a:ext>
            </a:extLst>
          </p:cNvPr>
          <p:cNvSpPr>
            <a:spLocks noGrp="1"/>
          </p:cNvSpPr>
          <p:nvPr>
            <p:ph type="title"/>
          </p:nvPr>
        </p:nvSpPr>
        <p:spPr/>
        <p:txBody>
          <a:bodyPr/>
          <a:lstStyle/>
          <a:p>
            <a:r>
              <a:rPr lang="fr-FR" b="1" dirty="0">
                <a:solidFill>
                  <a:srgbClr val="D24726"/>
                </a:solidFill>
              </a:rPr>
              <a:t>FICHE 6 SUITE</a:t>
            </a:r>
          </a:p>
        </p:txBody>
      </p:sp>
      <p:sp>
        <p:nvSpPr>
          <p:cNvPr id="4" name="ZoneTexte 3">
            <a:extLst>
              <a:ext uri="{FF2B5EF4-FFF2-40B4-BE49-F238E27FC236}">
                <a16:creationId xmlns:a16="http://schemas.microsoft.com/office/drawing/2014/main" id="{68F30CFA-9E65-46B1-86CD-841E05979BBC}"/>
              </a:ext>
            </a:extLst>
          </p:cNvPr>
          <p:cNvSpPr txBox="1"/>
          <p:nvPr/>
        </p:nvSpPr>
        <p:spPr>
          <a:xfrm>
            <a:off x="521207" y="1343608"/>
            <a:ext cx="11198042" cy="738664"/>
          </a:xfrm>
          <a:prstGeom prst="rect">
            <a:avLst/>
          </a:prstGeom>
          <a:noFill/>
        </p:spPr>
        <p:txBody>
          <a:bodyPr wrap="square" rtlCol="0">
            <a:spAutoFit/>
          </a:bodyPr>
          <a:lstStyle/>
          <a:p>
            <a:r>
              <a:rPr lang="fr-FR" sz="1400" dirty="0"/>
              <a:t>Au-delà des principes déontologiques inhérents à la fonction d’achat, la personne réalisant l’acte d’achat devrait également s’appuyer sur les principes déontologiques suivants :</a:t>
            </a:r>
          </a:p>
          <a:p>
            <a:endParaRPr lang="fr-FR" sz="1400" dirty="0"/>
          </a:p>
        </p:txBody>
      </p:sp>
      <p:sp>
        <p:nvSpPr>
          <p:cNvPr id="5" name="ZoneTexte 4">
            <a:extLst>
              <a:ext uri="{FF2B5EF4-FFF2-40B4-BE49-F238E27FC236}">
                <a16:creationId xmlns:a16="http://schemas.microsoft.com/office/drawing/2014/main" id="{E7FBEAF7-1708-4EBC-934B-EF7FE18883C4}"/>
              </a:ext>
            </a:extLst>
          </p:cNvPr>
          <p:cNvSpPr txBox="1"/>
          <p:nvPr/>
        </p:nvSpPr>
        <p:spPr>
          <a:xfrm>
            <a:off x="411013" y="1961450"/>
            <a:ext cx="3611796" cy="2462213"/>
          </a:xfrm>
          <a:prstGeom prst="rect">
            <a:avLst/>
          </a:prstGeom>
          <a:noFill/>
        </p:spPr>
        <p:txBody>
          <a:bodyPr wrap="square" rtlCol="0">
            <a:spAutoFit/>
          </a:bodyPr>
          <a:lstStyle/>
          <a:p>
            <a:r>
              <a:rPr lang="fr-FR" sz="1400" b="1" dirty="0"/>
              <a:t>Indépendance de jugement</a:t>
            </a:r>
          </a:p>
          <a:p>
            <a:r>
              <a:rPr lang="fr-FR" sz="1400" dirty="0"/>
              <a:t>L’indépendance de jugement de l’acheteur repose notamment sur son intégrité, sa probité, son impartialité et son objectivité. Quelles que soient les pressions économiques qui peuvent peser sur lui, l’acheteur doit prendre en compte tous les critères de choix qui font que l’achat sera pertinent, y compris les critères de maîtrise des risques dont la sécurité.</a:t>
            </a:r>
          </a:p>
          <a:p>
            <a:endParaRPr lang="fr-FR" sz="1400" dirty="0"/>
          </a:p>
        </p:txBody>
      </p:sp>
      <p:sp>
        <p:nvSpPr>
          <p:cNvPr id="6" name="ZoneTexte 5">
            <a:extLst>
              <a:ext uri="{FF2B5EF4-FFF2-40B4-BE49-F238E27FC236}">
                <a16:creationId xmlns:a16="http://schemas.microsoft.com/office/drawing/2014/main" id="{2C6C8E3C-E443-4EDD-B286-F8B8CFA38A45}"/>
              </a:ext>
            </a:extLst>
          </p:cNvPr>
          <p:cNvSpPr txBox="1"/>
          <p:nvPr/>
        </p:nvSpPr>
        <p:spPr>
          <a:xfrm>
            <a:off x="4396871" y="1969207"/>
            <a:ext cx="3124906" cy="2246769"/>
          </a:xfrm>
          <a:prstGeom prst="rect">
            <a:avLst/>
          </a:prstGeom>
          <a:noFill/>
        </p:spPr>
        <p:txBody>
          <a:bodyPr wrap="square" rtlCol="0">
            <a:spAutoFit/>
          </a:bodyPr>
          <a:lstStyle/>
          <a:p>
            <a:r>
              <a:rPr lang="fr-FR" sz="1400" b="1" dirty="0"/>
              <a:t>Compétence</a:t>
            </a:r>
          </a:p>
          <a:p>
            <a:r>
              <a:rPr lang="fr-FR" sz="1400" dirty="0"/>
              <a:t>Sa compétence doit inclure une connaissance de l’importance de la maîtrise des risques pour une entreprise et de son propre rôle en la matière. Ainsi, il vérifiera que la demande inclut bien les critères liés à la maîtrise des risques dont la sécurité.</a:t>
            </a:r>
          </a:p>
          <a:p>
            <a:endParaRPr lang="fr-FR" sz="1400" dirty="0"/>
          </a:p>
        </p:txBody>
      </p:sp>
      <p:sp>
        <p:nvSpPr>
          <p:cNvPr id="7" name="ZoneTexte 6">
            <a:extLst>
              <a:ext uri="{FF2B5EF4-FFF2-40B4-BE49-F238E27FC236}">
                <a16:creationId xmlns:a16="http://schemas.microsoft.com/office/drawing/2014/main" id="{184C9D61-824D-40A3-BB70-2DCB0E4A341E}"/>
              </a:ext>
            </a:extLst>
          </p:cNvPr>
          <p:cNvSpPr txBox="1"/>
          <p:nvPr/>
        </p:nvSpPr>
        <p:spPr>
          <a:xfrm>
            <a:off x="8169193" y="1918018"/>
            <a:ext cx="3611797" cy="2462213"/>
          </a:xfrm>
          <a:prstGeom prst="rect">
            <a:avLst/>
          </a:prstGeom>
          <a:noFill/>
        </p:spPr>
        <p:txBody>
          <a:bodyPr wrap="square" rtlCol="0">
            <a:spAutoFit/>
          </a:bodyPr>
          <a:lstStyle/>
          <a:p>
            <a:r>
              <a:rPr lang="fr-FR" sz="1400" i="1" dirty="0"/>
              <a:t> </a:t>
            </a:r>
            <a:r>
              <a:rPr lang="fr-FR" sz="1400" b="1" dirty="0"/>
              <a:t>Transparence</a:t>
            </a:r>
            <a:endParaRPr lang="fr-FR" sz="1400" dirty="0"/>
          </a:p>
          <a:p>
            <a:r>
              <a:rPr lang="fr-FR" sz="1400" dirty="0"/>
              <a:t>La transparence de l’acheteur est assurée dans le respect de l’obligation de réserve, des droits de la propriété intellectuelle, industrielle et de la propriété privée. Il doit expliciter tous les critères de choix qui conduisent à l’acte d’achat. Parmi ces critères, doivent apparaître ceux qui auront un impact sur la maîtrise des risques dont la sécurité.</a:t>
            </a:r>
          </a:p>
          <a:p>
            <a:endParaRPr lang="fr-FR" sz="1400" dirty="0"/>
          </a:p>
        </p:txBody>
      </p:sp>
      <p:sp>
        <p:nvSpPr>
          <p:cNvPr id="8" name="ZoneTexte 7">
            <a:extLst>
              <a:ext uri="{FF2B5EF4-FFF2-40B4-BE49-F238E27FC236}">
                <a16:creationId xmlns:a16="http://schemas.microsoft.com/office/drawing/2014/main" id="{5F0A1A46-04D5-458F-88B2-F6B0A9C65E35}"/>
              </a:ext>
            </a:extLst>
          </p:cNvPr>
          <p:cNvSpPr txBox="1"/>
          <p:nvPr/>
        </p:nvSpPr>
        <p:spPr>
          <a:xfrm>
            <a:off x="393775" y="4438158"/>
            <a:ext cx="3565991" cy="2031325"/>
          </a:xfrm>
          <a:prstGeom prst="rect">
            <a:avLst/>
          </a:prstGeom>
          <a:noFill/>
        </p:spPr>
        <p:txBody>
          <a:bodyPr wrap="square" rtlCol="0">
            <a:spAutoFit/>
          </a:bodyPr>
          <a:lstStyle/>
          <a:p>
            <a:r>
              <a:rPr lang="fr-FR" sz="1400" b="1" dirty="0"/>
              <a:t>Qualité</a:t>
            </a:r>
          </a:p>
          <a:p>
            <a:r>
              <a:rPr lang="fr-FR" sz="1400" dirty="0"/>
              <a:t>L'acheteur examine la demande en la situant dans son contexte. Il évalue précisément le niveau d’atteinte de tous les critères retenus lors de la demande, y compris ceux liés aux sources potentielles de risques, générées par cet achat, la qualité d’un bien/service pouvant avoir un impact sur la gestion des risques.</a:t>
            </a:r>
          </a:p>
        </p:txBody>
      </p:sp>
      <p:sp>
        <p:nvSpPr>
          <p:cNvPr id="9" name="ZoneTexte 8">
            <a:extLst>
              <a:ext uri="{FF2B5EF4-FFF2-40B4-BE49-F238E27FC236}">
                <a16:creationId xmlns:a16="http://schemas.microsoft.com/office/drawing/2014/main" id="{37424F73-3D15-473C-8A67-7A917D242D57}"/>
              </a:ext>
            </a:extLst>
          </p:cNvPr>
          <p:cNvSpPr txBox="1"/>
          <p:nvPr/>
        </p:nvSpPr>
        <p:spPr>
          <a:xfrm>
            <a:off x="4085851" y="4283285"/>
            <a:ext cx="4399875" cy="2462213"/>
          </a:xfrm>
          <a:prstGeom prst="rect">
            <a:avLst/>
          </a:prstGeom>
          <a:noFill/>
        </p:spPr>
        <p:txBody>
          <a:bodyPr wrap="square" rtlCol="0">
            <a:spAutoFit/>
          </a:bodyPr>
          <a:lstStyle/>
          <a:p>
            <a:r>
              <a:rPr lang="fr-FR" sz="1400" b="1" dirty="0"/>
              <a:t>Devoir d’information</a:t>
            </a:r>
          </a:p>
          <a:p>
            <a:r>
              <a:rPr lang="fr-FR" sz="1400" dirty="0"/>
              <a:t>L’acheteur veille à avertir le demandeur quand il estime que des éléments sont insuffisants pour lui permettre de consulter les fournisseurs/entreprises. Dans la mesure de ses connaissances, si l’acheteur identifie qu’un risque il attirera l’attention du demandeur. Il doit aussi informer le vendeur (des risques potentiels que le bien/service peut générer pour l’utilisateur final, mais aussi pour le prestataire lui-même le cas échéant.</a:t>
            </a:r>
          </a:p>
          <a:p>
            <a:endParaRPr lang="fr-FR" sz="1400" dirty="0"/>
          </a:p>
        </p:txBody>
      </p:sp>
      <p:sp>
        <p:nvSpPr>
          <p:cNvPr id="10" name="ZoneTexte 9">
            <a:extLst>
              <a:ext uri="{FF2B5EF4-FFF2-40B4-BE49-F238E27FC236}">
                <a16:creationId xmlns:a16="http://schemas.microsoft.com/office/drawing/2014/main" id="{F5053950-D3B2-4E7E-8204-57EF93AC375A}"/>
              </a:ext>
            </a:extLst>
          </p:cNvPr>
          <p:cNvSpPr txBox="1"/>
          <p:nvPr/>
        </p:nvSpPr>
        <p:spPr>
          <a:xfrm>
            <a:off x="8611811" y="4225841"/>
            <a:ext cx="3221692" cy="2462213"/>
          </a:xfrm>
          <a:prstGeom prst="rect">
            <a:avLst/>
          </a:prstGeom>
          <a:noFill/>
        </p:spPr>
        <p:txBody>
          <a:bodyPr wrap="square" rtlCol="0">
            <a:spAutoFit/>
          </a:bodyPr>
          <a:lstStyle/>
          <a:p>
            <a:r>
              <a:rPr lang="fr-FR" sz="1400" i="1" dirty="0"/>
              <a:t> </a:t>
            </a:r>
            <a:endParaRPr lang="fr-FR" sz="1400" dirty="0"/>
          </a:p>
          <a:p>
            <a:r>
              <a:rPr lang="fr-FR" sz="1400" b="1" dirty="0"/>
              <a:t>Responsabilité</a:t>
            </a:r>
            <a:endParaRPr lang="fr-FR" sz="1400" dirty="0"/>
          </a:p>
          <a:p>
            <a:r>
              <a:rPr lang="fr-FR" sz="1400" dirty="0"/>
              <a:t>L’acheteur n'intervient pas dans les choix techniques qui incombent au demandeur. En cas de la réalisation d’un risque dans l’entreprise, la recherche des responsabilités pourrait inclure une analyse des critères d’achat des biens/services en cause et remonter ainsi jusqu’à l’acte d’achat.</a:t>
            </a:r>
          </a:p>
          <a:p>
            <a:endParaRPr lang="fr-FR" sz="1400" dirty="0"/>
          </a:p>
        </p:txBody>
      </p:sp>
    </p:spTree>
    <p:extLst>
      <p:ext uri="{BB962C8B-B14F-4D97-AF65-F5344CB8AC3E}">
        <p14:creationId xmlns:p14="http://schemas.microsoft.com/office/powerpoint/2010/main" val="257877736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4879FAF-376D-409B-A998-183FAB318FE6}"/>
              </a:ext>
            </a:extLst>
          </p:cNvPr>
          <p:cNvSpPr>
            <a:spLocks noGrp="1"/>
          </p:cNvSpPr>
          <p:nvPr>
            <p:ph type="title"/>
          </p:nvPr>
        </p:nvSpPr>
        <p:spPr/>
        <p:txBody>
          <a:bodyPr/>
          <a:lstStyle/>
          <a:p>
            <a:r>
              <a:rPr lang="fr-FR" b="1" dirty="0">
                <a:solidFill>
                  <a:srgbClr val="D24726"/>
                </a:solidFill>
              </a:rPr>
              <a:t>FICHE 7 : LA PRODUCTION </a:t>
            </a:r>
          </a:p>
        </p:txBody>
      </p:sp>
      <p:sp>
        <p:nvSpPr>
          <p:cNvPr id="4" name="ZoneTexte 3">
            <a:extLst>
              <a:ext uri="{FF2B5EF4-FFF2-40B4-BE49-F238E27FC236}">
                <a16:creationId xmlns:a16="http://schemas.microsoft.com/office/drawing/2014/main" id="{0B084BF6-FB17-4ABF-A991-437F23A27DDC}"/>
              </a:ext>
            </a:extLst>
          </p:cNvPr>
          <p:cNvSpPr txBox="1"/>
          <p:nvPr/>
        </p:nvSpPr>
        <p:spPr>
          <a:xfrm>
            <a:off x="653142" y="1577852"/>
            <a:ext cx="5442858" cy="4185761"/>
          </a:xfrm>
          <a:prstGeom prst="rect">
            <a:avLst/>
          </a:prstGeom>
          <a:noFill/>
        </p:spPr>
        <p:txBody>
          <a:bodyPr wrap="square" rtlCol="0">
            <a:spAutoFit/>
          </a:bodyPr>
          <a:lstStyle/>
          <a:p>
            <a:r>
              <a:rPr lang="fr-FR" sz="1400" b="1" u="sng" dirty="0"/>
              <a:t>Les fonctions des ingénieurs de production sont très variées :</a:t>
            </a:r>
          </a:p>
          <a:p>
            <a:endParaRPr lang="fr-FR" sz="1400" dirty="0"/>
          </a:p>
          <a:p>
            <a:pPr marL="285750" indent="-285750">
              <a:buFont typeface="Segoe UI" panose="020B0502040204020203" pitchFamily="34" charset="0"/>
              <a:buChar char="‐"/>
            </a:pPr>
            <a:r>
              <a:rPr lang="fr-FR" sz="1400" dirty="0"/>
              <a:t>Analyser la capacité de production et planifier la production,</a:t>
            </a:r>
          </a:p>
          <a:p>
            <a:pPr marL="285750" indent="-285750">
              <a:buFont typeface="Segoe UI" panose="020B0502040204020203" pitchFamily="34" charset="0"/>
              <a:buChar char="‐"/>
            </a:pPr>
            <a:r>
              <a:rPr lang="fr-FR" sz="1400" dirty="0"/>
              <a:t>Définit et suivre les indicateurs de performance et identifier les moyens d’optimisation</a:t>
            </a:r>
          </a:p>
          <a:p>
            <a:pPr marL="285750" indent="-285750">
              <a:buFont typeface="Segoe UI" panose="020B0502040204020203" pitchFamily="34" charset="0"/>
              <a:buChar char="‐"/>
            </a:pPr>
            <a:r>
              <a:rPr lang="fr-FR" sz="1400" dirty="0"/>
              <a:t>Animer les équipes de production en liaison avec les ressources humaines,</a:t>
            </a:r>
          </a:p>
          <a:p>
            <a:pPr marL="285750" indent="-285750">
              <a:buFont typeface="Segoe UI" panose="020B0502040204020203" pitchFamily="34" charset="0"/>
              <a:buChar char="‐"/>
            </a:pPr>
            <a:r>
              <a:rPr lang="fr-FR" sz="1400" dirty="0"/>
              <a:t>Mettre en place les solutions techniques pour répondre aux besoins,</a:t>
            </a:r>
          </a:p>
          <a:p>
            <a:pPr marL="285750" indent="-285750">
              <a:buFont typeface="Segoe UI" panose="020B0502040204020203" pitchFamily="34" charset="0"/>
              <a:buChar char="‐"/>
            </a:pPr>
            <a:r>
              <a:rPr lang="fr-FR" sz="1400" dirty="0"/>
              <a:t>Identifier les dysfonctionnements et trouver des solutions,</a:t>
            </a:r>
          </a:p>
          <a:p>
            <a:pPr marL="285750" indent="-285750">
              <a:buFont typeface="Segoe UI" panose="020B0502040204020203" pitchFamily="34" charset="0"/>
              <a:buChar char="‐"/>
            </a:pPr>
            <a:r>
              <a:rPr lang="fr-FR" sz="1400" dirty="0"/>
              <a:t>Animer les relations avec les autres départements de l’entreprise,</a:t>
            </a:r>
          </a:p>
          <a:p>
            <a:pPr marL="285750" indent="-285750">
              <a:buFont typeface="Segoe UI" panose="020B0502040204020203" pitchFamily="34" charset="0"/>
              <a:buChar char="‐"/>
            </a:pPr>
            <a:r>
              <a:rPr lang="fr-FR" sz="1400" dirty="0"/>
              <a:t>Veiller à la coordination amont et aval de la production : logistique, achats,</a:t>
            </a:r>
          </a:p>
          <a:p>
            <a:pPr marL="285750" indent="-285750">
              <a:buFont typeface="Segoe UI" panose="020B0502040204020203" pitchFamily="34" charset="0"/>
              <a:buChar char="‐"/>
            </a:pPr>
            <a:r>
              <a:rPr lang="fr-FR" sz="1400" dirty="0"/>
              <a:t>Assurer un </a:t>
            </a:r>
            <a:r>
              <a:rPr lang="fr-FR" sz="1400" dirty="0" err="1"/>
              <a:t>reporting</a:t>
            </a:r>
            <a:r>
              <a:rPr lang="fr-FR" sz="1400" dirty="0"/>
              <a:t> vers la direction et l’information vers les collaborateurs,</a:t>
            </a:r>
          </a:p>
          <a:p>
            <a:pPr marL="285750" indent="-285750">
              <a:buFont typeface="Segoe UI" panose="020B0502040204020203" pitchFamily="34" charset="0"/>
              <a:buChar char="‐"/>
            </a:pPr>
            <a:r>
              <a:rPr lang="fr-FR" sz="1400" dirty="0"/>
              <a:t>Proposer et participer aux études des investissements nécessaires à la production,</a:t>
            </a:r>
          </a:p>
          <a:p>
            <a:endParaRPr lang="fr-FR" sz="1400" dirty="0"/>
          </a:p>
        </p:txBody>
      </p:sp>
      <p:sp>
        <p:nvSpPr>
          <p:cNvPr id="5" name="ZoneTexte 4">
            <a:extLst>
              <a:ext uri="{FF2B5EF4-FFF2-40B4-BE49-F238E27FC236}">
                <a16:creationId xmlns:a16="http://schemas.microsoft.com/office/drawing/2014/main" id="{A1F53BFD-03E0-41A1-96AF-AB7ABF110586}"/>
              </a:ext>
            </a:extLst>
          </p:cNvPr>
          <p:cNvSpPr txBox="1"/>
          <p:nvPr/>
        </p:nvSpPr>
        <p:spPr>
          <a:xfrm>
            <a:off x="7398326" y="1577852"/>
            <a:ext cx="4292082" cy="2893100"/>
          </a:xfrm>
          <a:prstGeom prst="rect">
            <a:avLst/>
          </a:prstGeom>
          <a:noFill/>
        </p:spPr>
        <p:txBody>
          <a:bodyPr wrap="square" rtlCol="0">
            <a:spAutoFit/>
          </a:bodyPr>
          <a:lstStyle/>
          <a:p>
            <a:r>
              <a:rPr lang="fr-FR" sz="1400" b="1" u="sng" dirty="0"/>
              <a:t>Compétences requises :</a:t>
            </a:r>
          </a:p>
          <a:p>
            <a:r>
              <a:rPr lang="fr-FR" sz="1400" dirty="0"/>
              <a:t> </a:t>
            </a:r>
          </a:p>
          <a:p>
            <a:pPr marL="285750" indent="-285750">
              <a:buFontTx/>
              <a:buChar char="-"/>
            </a:pPr>
            <a:r>
              <a:rPr lang="fr-FR" sz="1400" dirty="0"/>
              <a:t>Maîtrise de toutes les contraintes techniques et des métiers de l’entreprise,</a:t>
            </a:r>
          </a:p>
          <a:p>
            <a:pPr marL="285750" indent="-285750">
              <a:buFontTx/>
              <a:buChar char="-"/>
            </a:pPr>
            <a:r>
              <a:rPr lang="fr-FR" sz="1400" dirty="0"/>
              <a:t>Connaissance de l’activité globale de l’entreprise et de ses contraintes de compétitivité,</a:t>
            </a:r>
          </a:p>
          <a:p>
            <a:pPr marL="285750" indent="-285750">
              <a:buFontTx/>
              <a:buChar char="-"/>
            </a:pPr>
            <a:r>
              <a:rPr lang="fr-FR" sz="1400" dirty="0"/>
              <a:t>Hauteur de vue, adaptabilité, résistance au stress, disponibilité, réactivité, force de proposition,</a:t>
            </a:r>
          </a:p>
          <a:p>
            <a:pPr marL="285750" indent="-285750">
              <a:buFontTx/>
              <a:buChar char="-"/>
            </a:pPr>
            <a:r>
              <a:rPr lang="fr-FR" sz="1400" dirty="0"/>
              <a:t>Qualités d’organisation, de planification et de rigueur,</a:t>
            </a:r>
          </a:p>
          <a:p>
            <a:pPr marL="285750" indent="-285750">
              <a:buFontTx/>
              <a:buChar char="-"/>
            </a:pPr>
            <a:r>
              <a:rPr lang="fr-FR" sz="1400" dirty="0"/>
              <a:t>Qualités de leadership et de management.</a:t>
            </a:r>
          </a:p>
          <a:p>
            <a:endParaRPr lang="fr-FR" sz="1400" dirty="0"/>
          </a:p>
        </p:txBody>
      </p:sp>
    </p:spTree>
    <p:extLst>
      <p:ext uri="{BB962C8B-B14F-4D97-AF65-F5344CB8AC3E}">
        <p14:creationId xmlns:p14="http://schemas.microsoft.com/office/powerpoint/2010/main" val="239229250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A50CF98-03CC-4B21-8994-EF5E7280E2CF}"/>
              </a:ext>
            </a:extLst>
          </p:cNvPr>
          <p:cNvSpPr>
            <a:spLocks noGrp="1"/>
          </p:cNvSpPr>
          <p:nvPr>
            <p:ph type="title"/>
          </p:nvPr>
        </p:nvSpPr>
        <p:spPr/>
        <p:txBody>
          <a:bodyPr/>
          <a:lstStyle/>
          <a:p>
            <a:r>
              <a:rPr lang="fr-FR" b="1" dirty="0">
                <a:solidFill>
                  <a:srgbClr val="D24726"/>
                </a:solidFill>
              </a:rPr>
              <a:t>FICHE 7 SUITE</a:t>
            </a:r>
          </a:p>
        </p:txBody>
      </p:sp>
      <p:sp>
        <p:nvSpPr>
          <p:cNvPr id="4" name="ZoneTexte 3">
            <a:extLst>
              <a:ext uri="{FF2B5EF4-FFF2-40B4-BE49-F238E27FC236}">
                <a16:creationId xmlns:a16="http://schemas.microsoft.com/office/drawing/2014/main" id="{23EBA196-9284-4B23-BA39-E0D1BFE0A3FE}"/>
              </a:ext>
            </a:extLst>
          </p:cNvPr>
          <p:cNvSpPr txBox="1"/>
          <p:nvPr/>
        </p:nvSpPr>
        <p:spPr>
          <a:xfrm>
            <a:off x="521206" y="1366162"/>
            <a:ext cx="6877119" cy="307777"/>
          </a:xfrm>
          <a:prstGeom prst="rect">
            <a:avLst/>
          </a:prstGeom>
          <a:noFill/>
        </p:spPr>
        <p:txBody>
          <a:bodyPr wrap="square" rtlCol="0">
            <a:spAutoFit/>
          </a:bodyPr>
          <a:lstStyle/>
          <a:p>
            <a:r>
              <a:rPr lang="fr-FR" sz="1400" dirty="0"/>
              <a:t>Des codes déontologiques sont à respecter</a:t>
            </a:r>
          </a:p>
        </p:txBody>
      </p:sp>
      <p:sp>
        <p:nvSpPr>
          <p:cNvPr id="5" name="ZoneTexte 4">
            <a:extLst>
              <a:ext uri="{FF2B5EF4-FFF2-40B4-BE49-F238E27FC236}">
                <a16:creationId xmlns:a16="http://schemas.microsoft.com/office/drawing/2014/main" id="{D147C954-526C-4226-BF1B-F973CE7A6071}"/>
              </a:ext>
            </a:extLst>
          </p:cNvPr>
          <p:cNvSpPr txBox="1"/>
          <p:nvPr/>
        </p:nvSpPr>
        <p:spPr>
          <a:xfrm>
            <a:off x="379445" y="1940766"/>
            <a:ext cx="3265715" cy="2462213"/>
          </a:xfrm>
          <a:prstGeom prst="rect">
            <a:avLst/>
          </a:prstGeom>
          <a:noFill/>
        </p:spPr>
        <p:txBody>
          <a:bodyPr wrap="square" rtlCol="0">
            <a:spAutoFit/>
          </a:bodyPr>
          <a:lstStyle/>
          <a:p>
            <a:r>
              <a:rPr lang="fr-FR" sz="1400" b="1" dirty="0"/>
              <a:t>Indépendance de jugement</a:t>
            </a:r>
          </a:p>
          <a:p>
            <a:r>
              <a:rPr lang="fr-FR" sz="1400" dirty="0"/>
              <a:t>L’indépendance de jugement de l’ingénieur de production repose notamment sur son intégrité, sa probité, son impartialité et son objectivité. Quelles que soient les pressions économiques qui peuvent peser sur lui, l’ingénieur de production doit prendre en compte la maîtrise des risques.</a:t>
            </a:r>
          </a:p>
          <a:p>
            <a:endParaRPr lang="fr-FR" sz="1400" dirty="0"/>
          </a:p>
        </p:txBody>
      </p:sp>
      <p:sp>
        <p:nvSpPr>
          <p:cNvPr id="6" name="ZoneTexte 5">
            <a:extLst>
              <a:ext uri="{FF2B5EF4-FFF2-40B4-BE49-F238E27FC236}">
                <a16:creationId xmlns:a16="http://schemas.microsoft.com/office/drawing/2014/main" id="{8DFCF47F-52FC-4900-8C30-677E887035ED}"/>
              </a:ext>
            </a:extLst>
          </p:cNvPr>
          <p:cNvSpPr txBox="1"/>
          <p:nvPr/>
        </p:nvSpPr>
        <p:spPr>
          <a:xfrm>
            <a:off x="4005943" y="1940766"/>
            <a:ext cx="3265715" cy="1600438"/>
          </a:xfrm>
          <a:prstGeom prst="rect">
            <a:avLst/>
          </a:prstGeom>
          <a:noFill/>
        </p:spPr>
        <p:txBody>
          <a:bodyPr wrap="square" rtlCol="0">
            <a:spAutoFit/>
          </a:bodyPr>
          <a:lstStyle/>
          <a:p>
            <a:r>
              <a:rPr lang="fr-FR" sz="1400" b="1" dirty="0"/>
              <a:t>Compétence</a:t>
            </a:r>
            <a:endParaRPr lang="fr-FR" sz="1400" dirty="0"/>
          </a:p>
          <a:p>
            <a:r>
              <a:rPr lang="fr-FR" sz="1400" dirty="0"/>
              <a:t>L’ingénieur de production doit savoir intégrer, dans ses décisions, les conséquences en termes de risques, pour l’entreprise, pour ses collègues et pour ses collaborateurs.</a:t>
            </a:r>
          </a:p>
          <a:p>
            <a:endParaRPr lang="fr-FR" sz="1400" dirty="0"/>
          </a:p>
        </p:txBody>
      </p:sp>
      <p:sp>
        <p:nvSpPr>
          <p:cNvPr id="7" name="ZoneTexte 6">
            <a:extLst>
              <a:ext uri="{FF2B5EF4-FFF2-40B4-BE49-F238E27FC236}">
                <a16:creationId xmlns:a16="http://schemas.microsoft.com/office/drawing/2014/main" id="{AC9D3460-98EC-4234-9882-44880D2575CA}"/>
              </a:ext>
            </a:extLst>
          </p:cNvPr>
          <p:cNvSpPr txBox="1"/>
          <p:nvPr/>
        </p:nvSpPr>
        <p:spPr>
          <a:xfrm>
            <a:off x="7632442" y="1940767"/>
            <a:ext cx="4180113" cy="2462213"/>
          </a:xfrm>
          <a:prstGeom prst="rect">
            <a:avLst/>
          </a:prstGeom>
          <a:noFill/>
        </p:spPr>
        <p:txBody>
          <a:bodyPr wrap="square" rtlCol="0">
            <a:spAutoFit/>
          </a:bodyPr>
          <a:lstStyle/>
          <a:p>
            <a:r>
              <a:rPr lang="fr-FR" sz="1400" b="1" dirty="0"/>
              <a:t>Transparence</a:t>
            </a:r>
            <a:endParaRPr lang="fr-FR" sz="1400" dirty="0"/>
          </a:p>
          <a:p>
            <a:r>
              <a:rPr lang="fr-FR" sz="1400" dirty="0"/>
              <a:t>La transparence de l’ingénieur de production est assurée dans le respect de l’obligation de réserve en tant que représentant de la direction auprès de ses collaborateurs. Il doit expliciter, auprès des collaborateurs, les enjeux de l’entreprise et l’intérêt de la maîtrise des risques. Il doit signaler à sa direction et à ses collaborateurs, les risques éventuellement présents pour permettre leur maîtrise.</a:t>
            </a:r>
          </a:p>
          <a:p>
            <a:endParaRPr lang="fr-FR" sz="1400" dirty="0"/>
          </a:p>
        </p:txBody>
      </p:sp>
      <p:sp>
        <p:nvSpPr>
          <p:cNvPr id="8" name="ZoneTexte 7">
            <a:extLst>
              <a:ext uri="{FF2B5EF4-FFF2-40B4-BE49-F238E27FC236}">
                <a16:creationId xmlns:a16="http://schemas.microsoft.com/office/drawing/2014/main" id="{6582CBFB-9C76-42A6-BAAF-B10988AE4B0B}"/>
              </a:ext>
            </a:extLst>
          </p:cNvPr>
          <p:cNvSpPr txBox="1"/>
          <p:nvPr/>
        </p:nvSpPr>
        <p:spPr>
          <a:xfrm>
            <a:off x="379445" y="4452106"/>
            <a:ext cx="2562809" cy="1815882"/>
          </a:xfrm>
          <a:prstGeom prst="rect">
            <a:avLst/>
          </a:prstGeom>
          <a:noFill/>
        </p:spPr>
        <p:txBody>
          <a:bodyPr wrap="square" rtlCol="0">
            <a:spAutoFit/>
          </a:bodyPr>
          <a:lstStyle/>
          <a:p>
            <a:r>
              <a:rPr lang="fr-FR" sz="1400" b="1" dirty="0"/>
              <a:t>Qualité</a:t>
            </a:r>
          </a:p>
          <a:p>
            <a:r>
              <a:rPr lang="fr-FR" sz="1400" dirty="0"/>
              <a:t>L’ingénieur de production s’assure que les produits sont conformes au cahier des charges.  Il s’assure que les moyens de production ne génèrent pas de risque non maîtrisables. </a:t>
            </a:r>
          </a:p>
        </p:txBody>
      </p:sp>
      <p:sp>
        <p:nvSpPr>
          <p:cNvPr id="9" name="ZoneTexte 8">
            <a:extLst>
              <a:ext uri="{FF2B5EF4-FFF2-40B4-BE49-F238E27FC236}">
                <a16:creationId xmlns:a16="http://schemas.microsoft.com/office/drawing/2014/main" id="{30A5819D-8736-4C94-8244-5728269833E6}"/>
              </a:ext>
            </a:extLst>
          </p:cNvPr>
          <p:cNvSpPr txBox="1"/>
          <p:nvPr/>
        </p:nvSpPr>
        <p:spPr>
          <a:xfrm>
            <a:off x="7674854" y="4452106"/>
            <a:ext cx="4095287" cy="2246769"/>
          </a:xfrm>
          <a:prstGeom prst="rect">
            <a:avLst/>
          </a:prstGeom>
          <a:noFill/>
        </p:spPr>
        <p:txBody>
          <a:bodyPr wrap="square" rtlCol="0">
            <a:spAutoFit/>
          </a:bodyPr>
          <a:lstStyle/>
          <a:p>
            <a:r>
              <a:rPr lang="fr-FR" sz="1400" b="1" dirty="0"/>
              <a:t>Devoir d’information</a:t>
            </a:r>
          </a:p>
          <a:p>
            <a:r>
              <a:rPr lang="fr-FR" sz="1400" dirty="0"/>
              <a:t>L’ingénieur de production doit informer ses collaborateurs de la politique de l’entreprise et doit faire remonter à sa direction les contraintes qui peuvent l’empêcher de mener sa mission</a:t>
            </a:r>
          </a:p>
          <a:p>
            <a:br>
              <a:rPr lang="fr-FR" sz="1400" dirty="0"/>
            </a:br>
            <a:r>
              <a:rPr lang="fr-FR" sz="1400" dirty="0"/>
              <a:t>à bien Il doit s’assurer que les consignes de sécurité sont diffusées et que celles-ci sont comprises et respectées par ses collaborateurs.</a:t>
            </a:r>
          </a:p>
          <a:p>
            <a:endParaRPr lang="fr-FR" sz="1400" dirty="0"/>
          </a:p>
        </p:txBody>
      </p:sp>
      <p:sp>
        <p:nvSpPr>
          <p:cNvPr id="10" name="ZoneTexte 9">
            <a:extLst>
              <a:ext uri="{FF2B5EF4-FFF2-40B4-BE49-F238E27FC236}">
                <a16:creationId xmlns:a16="http://schemas.microsoft.com/office/drawing/2014/main" id="{C4B844A0-1E28-4B06-BF6F-D25EA14EE1BF}"/>
              </a:ext>
            </a:extLst>
          </p:cNvPr>
          <p:cNvSpPr txBox="1"/>
          <p:nvPr/>
        </p:nvSpPr>
        <p:spPr>
          <a:xfrm>
            <a:off x="3421228" y="4449357"/>
            <a:ext cx="3931297" cy="2246769"/>
          </a:xfrm>
          <a:prstGeom prst="rect">
            <a:avLst/>
          </a:prstGeom>
          <a:noFill/>
        </p:spPr>
        <p:txBody>
          <a:bodyPr wrap="square" rtlCol="0">
            <a:spAutoFit/>
          </a:bodyPr>
          <a:lstStyle/>
          <a:p>
            <a:r>
              <a:rPr lang="fr-FR" sz="1400" b="1" dirty="0"/>
              <a:t>Responsabilité</a:t>
            </a:r>
          </a:p>
          <a:p>
            <a:r>
              <a:rPr lang="fr-FR" sz="1400" dirty="0"/>
              <a:t>L’ingénieur de production participe à la définition et à l’exploitation des moyens de production pour répondre aux besoins de l’entreprise. En cas de la réalisation d’un risque lié aux moyens de production ou à l’organisation dont il a la charge, l’ingénieur de production pourra être mis en cause et sa responsabilité recherchée.</a:t>
            </a:r>
          </a:p>
          <a:p>
            <a:endParaRPr lang="fr-FR" sz="1400" dirty="0"/>
          </a:p>
        </p:txBody>
      </p:sp>
    </p:spTree>
    <p:extLst>
      <p:ext uri="{BB962C8B-B14F-4D97-AF65-F5344CB8AC3E}">
        <p14:creationId xmlns:p14="http://schemas.microsoft.com/office/powerpoint/2010/main" val="174243781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B9B9932-A180-44FA-BEAF-4952E80B13EB}"/>
              </a:ext>
            </a:extLst>
          </p:cNvPr>
          <p:cNvSpPr>
            <a:spLocks noGrp="1"/>
          </p:cNvSpPr>
          <p:nvPr>
            <p:ph type="title"/>
          </p:nvPr>
        </p:nvSpPr>
        <p:spPr/>
        <p:txBody>
          <a:bodyPr/>
          <a:lstStyle/>
          <a:p>
            <a:r>
              <a:rPr lang="fr-FR" b="1" dirty="0">
                <a:solidFill>
                  <a:srgbClr val="D24726"/>
                </a:solidFill>
              </a:rPr>
              <a:t>FICHE 8 : BUREAU D’ETUDES </a:t>
            </a:r>
          </a:p>
        </p:txBody>
      </p:sp>
      <p:sp>
        <p:nvSpPr>
          <p:cNvPr id="3" name="Espace réservé du contenu 2">
            <a:extLst>
              <a:ext uri="{FF2B5EF4-FFF2-40B4-BE49-F238E27FC236}">
                <a16:creationId xmlns:a16="http://schemas.microsoft.com/office/drawing/2014/main" id="{B87163C1-A3A6-47F4-975D-5AE39E64DF1F}"/>
              </a:ext>
            </a:extLst>
          </p:cNvPr>
          <p:cNvSpPr>
            <a:spLocks noGrp="1"/>
          </p:cNvSpPr>
          <p:nvPr>
            <p:ph sz="quarter" idx="10"/>
          </p:nvPr>
        </p:nvSpPr>
        <p:spPr>
          <a:xfrm>
            <a:off x="539496" y="1435608"/>
            <a:ext cx="11011802" cy="5114482"/>
          </a:xfrm>
        </p:spPr>
        <p:txBody>
          <a:bodyPr>
            <a:noAutofit/>
          </a:bodyPr>
          <a:lstStyle/>
          <a:p>
            <a:r>
              <a:rPr lang="fr-FR" sz="1400" dirty="0"/>
              <a:t>L’activité de l’ingénieur de Bureau d’études porte principalement sur la conception et sur le dimensionnement d’une solution technique adaptée à un besoin opérationnel de production </a:t>
            </a:r>
            <a:br>
              <a:rPr lang="fr-FR" sz="1400" dirty="0"/>
            </a:br>
            <a:br>
              <a:rPr lang="fr-FR" sz="1400" dirty="0"/>
            </a:br>
            <a:r>
              <a:rPr lang="fr-FR" sz="1400" dirty="0"/>
              <a:t>Il exerce son activité au sein d’un service d’Etude d’une entreprise industrielle ou dans un cabinet d’ingénierie. Il est un spécialiste de son activité et inscrit dans le cadre d’un projet, auquel il contribue sous la responsabilité d’un chef de projet.</a:t>
            </a:r>
            <a:br>
              <a:rPr lang="fr-FR" sz="1400" dirty="0"/>
            </a:br>
            <a:br>
              <a:rPr lang="fr-FR" sz="1400" dirty="0"/>
            </a:br>
            <a:r>
              <a:rPr lang="fr-FR" sz="1400" dirty="0"/>
              <a:t>Il est en relation avec plusieurs acteurs internes ou externes, tels que la production (contraintes opérationnelles) et le service achat (contrainte budgétaire).</a:t>
            </a:r>
          </a:p>
          <a:p>
            <a:r>
              <a:rPr lang="fr-FR" sz="1400" dirty="0"/>
              <a:t> Au-delà de l’expertise et du savoir-faire, l’ingénieur de bureau d’études doit faire preuve aussi bien de créativité que de rigueur et d’organisation. </a:t>
            </a:r>
          </a:p>
          <a:p>
            <a:r>
              <a:rPr lang="fr-FR" sz="1400" dirty="0"/>
              <a:t>Pour l’exercice de son activité, l’ingénieur de bureau d’études est appelé à faire quotidiennement des choix qui peuvent conditionner, orienter, enrichir le projet auquel il contribue et être aussi bien vecteurs d’opportunités que de menaces sur le plan de la sécurité.</a:t>
            </a:r>
          </a:p>
          <a:p>
            <a:endParaRPr lang="fr-FR" sz="1400" dirty="0"/>
          </a:p>
        </p:txBody>
      </p:sp>
    </p:spTree>
    <p:extLst>
      <p:ext uri="{BB962C8B-B14F-4D97-AF65-F5344CB8AC3E}">
        <p14:creationId xmlns:p14="http://schemas.microsoft.com/office/powerpoint/2010/main" val="4754892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re 7"/>
          <p:cNvSpPr>
            <a:spLocks noGrp="1"/>
          </p:cNvSpPr>
          <p:nvPr>
            <p:ph type="title"/>
          </p:nvPr>
        </p:nvSpPr>
        <p:spPr>
          <a:xfrm>
            <a:off x="521207" y="448056"/>
            <a:ext cx="11200530" cy="640080"/>
          </a:xfrm>
        </p:spPr>
        <p:txBody>
          <a:bodyPr rtlCol="0">
            <a:noAutofit/>
          </a:bodyPr>
          <a:lstStyle/>
          <a:p>
            <a:pPr rtl="0"/>
            <a:r>
              <a:rPr lang="fr-FR" dirty="0">
                <a:solidFill>
                  <a:srgbClr val="D24726"/>
                </a:solidFill>
                <a:latin typeface="Segoe UI Light" panose="020B0502040204020203" pitchFamily="34" charset="0"/>
                <a:cs typeface="Segoe UI Light" panose="020B0502040204020203" pitchFamily="34" charset="0"/>
              </a:rPr>
              <a:t>INTRODUCTION</a:t>
            </a:r>
          </a:p>
        </p:txBody>
      </p:sp>
      <p:sp>
        <p:nvSpPr>
          <p:cNvPr id="38" name="Espace réservé du contenu 17"/>
          <p:cNvSpPr txBox="1">
            <a:spLocks/>
          </p:cNvSpPr>
          <p:nvPr/>
        </p:nvSpPr>
        <p:spPr>
          <a:xfrm>
            <a:off x="541609" y="1524708"/>
            <a:ext cx="11180127" cy="4885236"/>
          </a:xfrm>
          <a:prstGeom prst="rect">
            <a:avLst/>
          </a:prstGeom>
        </p:spPr>
        <p:txBody>
          <a:bodyPr vert="horz" lIns="91440" tIns="45720" rIns="91440" bIns="45720" rtlCol="0">
            <a:normAutofit/>
          </a:bodyPr>
          <a:lstStyle>
            <a:lvl1pPr marL="2286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1pPr>
            <a:lvl2pPr marL="6858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2pPr>
            <a:lvl3pPr marL="11430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3pPr>
            <a:lvl4pPr marL="16002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4pPr>
            <a:lvl5pPr marL="20574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a:solidFill>
                  <a:schemeClr val="tx1">
                    <a:lumMod val="75000"/>
                    <a:lumOff val="25000"/>
                  </a:schemeClr>
                </a:solidFill>
                <a:latin typeface="+mn-lt"/>
                <a:ea typeface="+mn-ea"/>
                <a:cs typeface="+mn-cs"/>
              </a:defRPr>
            </a:lvl5pPr>
            <a:lvl6pPr marL="25146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9pPr>
          </a:lstStyle>
          <a:p>
            <a:pPr marL="0" lvl="0" indent="0" rtl="0">
              <a:spcAft>
                <a:spcPts val="600"/>
              </a:spcAft>
              <a:buNone/>
              <a:defRPr/>
            </a:pPr>
            <a:r>
              <a:rPr lang="fr-FR" sz="1600" b="1" dirty="0">
                <a:solidFill>
                  <a:schemeClr val="tx1"/>
                </a:solidFill>
                <a:latin typeface="Segoe UI" panose="020B0502040204020203" pitchFamily="34" charset="0"/>
                <a:cs typeface="Segoe UI" panose="020B0502040204020203" pitchFamily="34" charset="0"/>
              </a:rPr>
              <a:t>- Tout ingénieur est concerné quelle que soit sa fonction </a:t>
            </a:r>
          </a:p>
          <a:p>
            <a:pPr marL="0" lvl="0" indent="0" rtl="0">
              <a:spcAft>
                <a:spcPts val="600"/>
              </a:spcAft>
              <a:buNone/>
              <a:defRPr/>
            </a:pPr>
            <a:r>
              <a:rPr lang="fr-FR" sz="1600" dirty="0">
                <a:solidFill>
                  <a:schemeClr val="tx1"/>
                </a:solidFill>
                <a:latin typeface="Segoe UI" panose="020B0502040204020203" pitchFamily="34" charset="0"/>
                <a:cs typeface="Segoe UI" panose="020B0502040204020203" pitchFamily="34" charset="0"/>
              </a:rPr>
              <a:t>La finalité de toute entreprise ou organisation est de fournir des produits et/ou des services utiles à la collectivité.</a:t>
            </a:r>
          </a:p>
          <a:p>
            <a:pPr marL="0" lvl="0" indent="0" rtl="0">
              <a:spcAft>
                <a:spcPts val="600"/>
              </a:spcAft>
              <a:buNone/>
              <a:defRPr/>
            </a:pPr>
            <a:r>
              <a:rPr lang="fr-FR" sz="1600" dirty="0">
                <a:solidFill>
                  <a:schemeClr val="tx1"/>
                </a:solidFill>
                <a:latin typeface="Segoe UI" panose="020B0502040204020203" pitchFamily="34" charset="0"/>
                <a:cs typeface="Segoe UI" panose="020B0502040204020203" pitchFamily="34" charset="0"/>
              </a:rPr>
              <a:t>Cette finalité est sous-tendue par deux buts: la </a:t>
            </a:r>
            <a:r>
              <a:rPr lang="fr-FR" sz="1600" dirty="0">
                <a:solidFill>
                  <a:schemeClr val="tx1"/>
                </a:solidFill>
                <a:effectLst>
                  <a:outerShdw blurRad="38100" dist="38100" dir="2700000" algn="tl">
                    <a:srgbClr val="000000">
                      <a:alpha val="43137"/>
                    </a:srgbClr>
                  </a:outerShdw>
                </a:effectLst>
                <a:latin typeface="Segoe UI" panose="020B0502040204020203" pitchFamily="34" charset="0"/>
                <a:cs typeface="Segoe UI" panose="020B0502040204020203" pitchFamily="34" charset="0"/>
              </a:rPr>
              <a:t>pérennité</a:t>
            </a:r>
            <a:r>
              <a:rPr lang="fr-FR" sz="1600" dirty="0">
                <a:solidFill>
                  <a:schemeClr val="tx1"/>
                </a:solidFill>
                <a:latin typeface="Segoe UI" panose="020B0502040204020203" pitchFamily="34" charset="0"/>
                <a:cs typeface="Segoe UI" panose="020B0502040204020203" pitchFamily="34" charset="0"/>
              </a:rPr>
              <a:t> et la </a:t>
            </a:r>
            <a:r>
              <a:rPr lang="fr-FR" sz="1600" dirty="0">
                <a:solidFill>
                  <a:schemeClr val="tx1"/>
                </a:solidFill>
                <a:effectLst>
                  <a:outerShdw blurRad="38100" dist="38100" dir="2700000" algn="tl">
                    <a:srgbClr val="000000">
                      <a:alpha val="43137"/>
                    </a:srgbClr>
                  </a:outerShdw>
                </a:effectLst>
                <a:latin typeface="Segoe UI" panose="020B0502040204020203" pitchFamily="34" charset="0"/>
                <a:cs typeface="Segoe UI" panose="020B0502040204020203" pitchFamily="34" charset="0"/>
              </a:rPr>
              <a:t>croissance</a:t>
            </a:r>
            <a:r>
              <a:rPr lang="fr-FR" sz="1600" dirty="0">
                <a:solidFill>
                  <a:schemeClr val="tx1"/>
                </a:solidFill>
                <a:latin typeface="Segoe UI" panose="020B0502040204020203" pitchFamily="34" charset="0"/>
                <a:cs typeface="Segoe UI" panose="020B0502040204020203" pitchFamily="34" charset="0"/>
              </a:rPr>
              <a:t> auxquels il faut, pour les activités économiques, ajouter un troisième: le </a:t>
            </a:r>
            <a:r>
              <a:rPr lang="fr-FR" sz="1600" dirty="0">
                <a:solidFill>
                  <a:schemeClr val="tx1"/>
                </a:solidFill>
                <a:effectLst>
                  <a:outerShdw blurRad="38100" dist="38100" dir="2700000" algn="tl">
                    <a:srgbClr val="000000">
                      <a:alpha val="43137"/>
                    </a:srgbClr>
                  </a:outerShdw>
                </a:effectLst>
                <a:latin typeface="Segoe UI" panose="020B0502040204020203" pitchFamily="34" charset="0"/>
                <a:cs typeface="Segoe UI" panose="020B0502040204020203" pitchFamily="34" charset="0"/>
              </a:rPr>
              <a:t>profil</a:t>
            </a:r>
            <a:r>
              <a:rPr lang="fr-FR" sz="1600" dirty="0">
                <a:solidFill>
                  <a:schemeClr val="tx1"/>
                </a:solidFill>
                <a:latin typeface="Segoe UI" panose="020B0502040204020203" pitchFamily="34" charset="0"/>
                <a:cs typeface="Segoe UI" panose="020B0502040204020203" pitchFamily="34" charset="0"/>
              </a:rPr>
              <a:t>. </a:t>
            </a:r>
          </a:p>
          <a:p>
            <a:pPr marL="0" lvl="0" indent="0" rtl="0">
              <a:spcAft>
                <a:spcPts val="600"/>
              </a:spcAft>
              <a:buNone/>
              <a:defRPr/>
            </a:pPr>
            <a:endParaRPr lang="fr-FR" sz="1600" dirty="0">
              <a:solidFill>
                <a:schemeClr val="tx1"/>
              </a:solidFill>
              <a:latin typeface="Segoe UI" panose="020B0502040204020203" pitchFamily="34" charset="0"/>
              <a:cs typeface="Segoe UI" panose="020B0502040204020203" pitchFamily="34" charset="0"/>
            </a:endParaRPr>
          </a:p>
          <a:p>
            <a:pPr marL="0" lvl="0" indent="0" rtl="0">
              <a:spcAft>
                <a:spcPts val="600"/>
              </a:spcAft>
              <a:buNone/>
              <a:defRPr/>
            </a:pPr>
            <a:r>
              <a:rPr lang="fr-FR" sz="1600" b="1" dirty="0">
                <a:solidFill>
                  <a:schemeClr val="tx1"/>
                </a:solidFill>
                <a:latin typeface="Segoe UI" panose="020B0502040204020203" pitchFamily="34" charset="0"/>
                <a:cs typeface="Segoe UI" panose="020B0502040204020203" pitchFamily="34" charset="0"/>
              </a:rPr>
              <a:t>- Adopter une approche plus globale pour la prévention du risque</a:t>
            </a:r>
          </a:p>
          <a:p>
            <a:pPr marL="0" lvl="0" indent="0" rtl="0">
              <a:spcAft>
                <a:spcPts val="600"/>
              </a:spcAft>
              <a:buNone/>
              <a:defRPr/>
            </a:pPr>
            <a:r>
              <a:rPr lang="fr-FR" sz="1600" dirty="0">
                <a:solidFill>
                  <a:schemeClr val="tx1"/>
                </a:solidFill>
                <a:latin typeface="Segoe UI" panose="020B0502040204020203" pitchFamily="34" charset="0"/>
                <a:cs typeface="Segoe UI" panose="020B0502040204020203" pitchFamily="34" charset="0"/>
              </a:rPr>
              <a:t>Aujourd’hui, l’ingénieur ne peut ignorer les progrès en terme de réduction des risques accidentels, les évolutions quant à la perception et aux exigences de la société sur ces aspects, ni même les mutations de son activité vers la complexité. </a:t>
            </a:r>
          </a:p>
          <a:p>
            <a:pPr marL="0" lvl="0" indent="0" rtl="0">
              <a:spcAft>
                <a:spcPts val="600"/>
              </a:spcAft>
              <a:buNone/>
              <a:defRPr/>
            </a:pPr>
            <a:r>
              <a:rPr lang="fr-FR" sz="1600" dirty="0">
                <a:solidFill>
                  <a:schemeClr val="tx1"/>
                </a:solidFill>
                <a:latin typeface="Segoe UI" panose="020B0502040204020203" pitchFamily="34" charset="0"/>
                <a:cs typeface="Segoe UI" panose="020B0502040204020203" pitchFamily="34" charset="0"/>
              </a:rPr>
              <a:t>Il doit: renforcer sa culture d’efficacité technique et économique par une approche plus globale où prévention des risques et responsabilité occupent une place importante. </a:t>
            </a:r>
          </a:p>
          <a:p>
            <a:pPr marL="0" lvl="0" indent="0" rtl="0">
              <a:spcAft>
                <a:spcPts val="600"/>
              </a:spcAft>
              <a:buNone/>
              <a:defRPr/>
            </a:pPr>
            <a:endParaRPr lang="fr-FR" sz="1600" b="1" u="sng" dirty="0">
              <a:solidFill>
                <a:srgbClr val="D24726"/>
              </a:solidFill>
              <a:latin typeface="Segoe UI" panose="020B0502040204020203" pitchFamily="34" charset="0"/>
              <a:cs typeface="Segoe UI" panose="020B0502040204020203" pitchFamily="34" charset="0"/>
            </a:endParaRPr>
          </a:p>
        </p:txBody>
      </p:sp>
    </p:spTree>
    <p:extLst>
      <p:ext uri="{BB962C8B-B14F-4D97-AF65-F5344CB8AC3E}">
        <p14:creationId xmlns:p14="http://schemas.microsoft.com/office/powerpoint/2010/main" val="3457616166"/>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2DBDE59-0711-443B-84E6-50D59DABBAE7}"/>
              </a:ext>
            </a:extLst>
          </p:cNvPr>
          <p:cNvSpPr>
            <a:spLocks noGrp="1"/>
          </p:cNvSpPr>
          <p:nvPr>
            <p:ph type="title"/>
          </p:nvPr>
        </p:nvSpPr>
        <p:spPr>
          <a:xfrm>
            <a:off x="521207" y="436229"/>
            <a:ext cx="6877119" cy="640080"/>
          </a:xfrm>
        </p:spPr>
        <p:txBody>
          <a:bodyPr/>
          <a:lstStyle/>
          <a:p>
            <a:r>
              <a:rPr lang="fr-FR" b="1" dirty="0">
                <a:solidFill>
                  <a:srgbClr val="D24726"/>
                </a:solidFill>
              </a:rPr>
              <a:t>FICHE 8 SUITE</a:t>
            </a:r>
          </a:p>
        </p:txBody>
      </p:sp>
      <p:sp>
        <p:nvSpPr>
          <p:cNvPr id="3" name="Espace réservé du contenu 2">
            <a:extLst>
              <a:ext uri="{FF2B5EF4-FFF2-40B4-BE49-F238E27FC236}">
                <a16:creationId xmlns:a16="http://schemas.microsoft.com/office/drawing/2014/main" id="{08751845-74C5-4E3B-B2A1-AE5D23DB6C63}"/>
              </a:ext>
            </a:extLst>
          </p:cNvPr>
          <p:cNvSpPr>
            <a:spLocks noGrp="1"/>
          </p:cNvSpPr>
          <p:nvPr>
            <p:ph sz="quarter" idx="10"/>
          </p:nvPr>
        </p:nvSpPr>
        <p:spPr>
          <a:xfrm>
            <a:off x="521207" y="1076309"/>
            <a:ext cx="10955818" cy="640080"/>
          </a:xfrm>
        </p:spPr>
        <p:txBody>
          <a:bodyPr>
            <a:noAutofit/>
          </a:bodyPr>
          <a:lstStyle/>
          <a:p>
            <a:r>
              <a:rPr lang="fr-FR" sz="1400" dirty="0"/>
              <a:t>Pour mener à bien l’ensemble de ses missions, l’ingénieur de bureau d’études devrait, en complément des compétences requises généralement pour les missions qui sont confiées, adopter les principes déontologiques décrits ci après.</a:t>
            </a:r>
          </a:p>
          <a:p>
            <a:endParaRPr lang="fr-FR" sz="1400" dirty="0"/>
          </a:p>
        </p:txBody>
      </p:sp>
      <p:sp>
        <p:nvSpPr>
          <p:cNvPr id="5" name="ZoneTexte 4">
            <a:extLst>
              <a:ext uri="{FF2B5EF4-FFF2-40B4-BE49-F238E27FC236}">
                <a16:creationId xmlns:a16="http://schemas.microsoft.com/office/drawing/2014/main" id="{C1676A4B-E412-40CC-A669-FDC1320E247E}"/>
              </a:ext>
            </a:extLst>
          </p:cNvPr>
          <p:cNvSpPr txBox="1"/>
          <p:nvPr/>
        </p:nvSpPr>
        <p:spPr>
          <a:xfrm>
            <a:off x="429208" y="1853246"/>
            <a:ext cx="3757128" cy="2677656"/>
          </a:xfrm>
          <a:prstGeom prst="rect">
            <a:avLst/>
          </a:prstGeom>
          <a:noFill/>
        </p:spPr>
        <p:txBody>
          <a:bodyPr wrap="square" rtlCol="0">
            <a:spAutoFit/>
          </a:bodyPr>
          <a:lstStyle/>
          <a:p>
            <a:r>
              <a:rPr lang="fr-FR" sz="1400" b="1" dirty="0"/>
              <a:t>Indépendance de jugement</a:t>
            </a:r>
            <a:endParaRPr lang="fr-FR" sz="1400" dirty="0"/>
          </a:p>
          <a:p>
            <a:r>
              <a:rPr lang="fr-FR" sz="1400" dirty="0"/>
              <a:t>L’indépendance de jugement de l’ingénieur d’études repose notamment sur sa rigueur, son intégrité, sa probité, son impartialité et son objectivité. Il est le contributeur essentiel de son domaine d’expertise et doit, de ce fait, conserver son indépendance de jugement. Cette indépendance doit lui permettre d’exercer un rôle d’alerte s’il constate une déviance dans les choix techniques conduits, surtout s’ils risquent de menacer la sécurité du produit réalisé. </a:t>
            </a:r>
          </a:p>
        </p:txBody>
      </p:sp>
      <p:sp>
        <p:nvSpPr>
          <p:cNvPr id="6" name="ZoneTexte 5">
            <a:extLst>
              <a:ext uri="{FF2B5EF4-FFF2-40B4-BE49-F238E27FC236}">
                <a16:creationId xmlns:a16="http://schemas.microsoft.com/office/drawing/2014/main" id="{1894B23E-C017-4962-83B6-981A18E291D2}"/>
              </a:ext>
            </a:extLst>
          </p:cNvPr>
          <p:cNvSpPr txBox="1"/>
          <p:nvPr/>
        </p:nvSpPr>
        <p:spPr>
          <a:xfrm>
            <a:off x="4273421" y="1896820"/>
            <a:ext cx="2938293" cy="2246769"/>
          </a:xfrm>
          <a:prstGeom prst="rect">
            <a:avLst/>
          </a:prstGeom>
          <a:noFill/>
        </p:spPr>
        <p:txBody>
          <a:bodyPr wrap="square" rtlCol="0">
            <a:spAutoFit/>
          </a:bodyPr>
          <a:lstStyle/>
          <a:p>
            <a:r>
              <a:rPr lang="fr-FR" sz="1400" b="1" dirty="0"/>
              <a:t>Compétence</a:t>
            </a:r>
            <a:endParaRPr lang="fr-FR" sz="1400" dirty="0"/>
          </a:p>
          <a:p>
            <a:r>
              <a:rPr lang="fr-FR" sz="1400" dirty="0"/>
              <a:t>L’ingénieur de bureau d’études intervient dans un domaine de spécialistes. Il dispose nécessairement d’une formation adaptée, mais se doit de maintenir son niveau de compétence dans le temps à travers ses réalisations professionnelles et dans le cadre de sa formation continue.</a:t>
            </a:r>
          </a:p>
        </p:txBody>
      </p:sp>
      <p:sp>
        <p:nvSpPr>
          <p:cNvPr id="7" name="ZoneTexte 6">
            <a:extLst>
              <a:ext uri="{FF2B5EF4-FFF2-40B4-BE49-F238E27FC236}">
                <a16:creationId xmlns:a16="http://schemas.microsoft.com/office/drawing/2014/main" id="{3C197473-B2C8-4F89-9706-5AC038DF7C2D}"/>
              </a:ext>
            </a:extLst>
          </p:cNvPr>
          <p:cNvSpPr txBox="1"/>
          <p:nvPr/>
        </p:nvSpPr>
        <p:spPr>
          <a:xfrm>
            <a:off x="5616481" y="4530902"/>
            <a:ext cx="2938293" cy="2246769"/>
          </a:xfrm>
          <a:prstGeom prst="rect">
            <a:avLst/>
          </a:prstGeom>
          <a:noFill/>
        </p:spPr>
        <p:txBody>
          <a:bodyPr wrap="square" rtlCol="0">
            <a:spAutoFit/>
          </a:bodyPr>
          <a:lstStyle/>
          <a:p>
            <a:r>
              <a:rPr lang="fr-FR" sz="1400" b="1" dirty="0"/>
              <a:t>Transparence</a:t>
            </a:r>
            <a:endParaRPr lang="fr-FR" sz="1400" dirty="0"/>
          </a:p>
          <a:p>
            <a:r>
              <a:rPr lang="fr-FR" sz="1400" dirty="0"/>
              <a:t>L’ingénieur de bureau d’études délivre quotidiennement son expertise. Sa meilleure manière de justifier ses choix est de faire preuve de transparence afin de démontrer la rigueur technique ou d’expliciter le chemin scientifique ayant conduit au résultat. </a:t>
            </a:r>
          </a:p>
          <a:p>
            <a:endParaRPr lang="fr-FR" sz="1400" dirty="0"/>
          </a:p>
        </p:txBody>
      </p:sp>
      <p:sp>
        <p:nvSpPr>
          <p:cNvPr id="8" name="ZoneTexte 7">
            <a:extLst>
              <a:ext uri="{FF2B5EF4-FFF2-40B4-BE49-F238E27FC236}">
                <a16:creationId xmlns:a16="http://schemas.microsoft.com/office/drawing/2014/main" id="{C87ED282-710F-4F6F-BF7D-1DE37EB13A45}"/>
              </a:ext>
            </a:extLst>
          </p:cNvPr>
          <p:cNvSpPr txBox="1"/>
          <p:nvPr/>
        </p:nvSpPr>
        <p:spPr>
          <a:xfrm>
            <a:off x="486914" y="4395787"/>
            <a:ext cx="5129567" cy="2462213"/>
          </a:xfrm>
          <a:prstGeom prst="rect">
            <a:avLst/>
          </a:prstGeom>
          <a:noFill/>
        </p:spPr>
        <p:txBody>
          <a:bodyPr wrap="square" rtlCol="0">
            <a:spAutoFit/>
          </a:bodyPr>
          <a:lstStyle/>
          <a:p>
            <a:r>
              <a:rPr lang="fr-FR" sz="1400" i="1" dirty="0"/>
              <a:t> </a:t>
            </a:r>
            <a:endParaRPr lang="fr-FR" sz="1400" dirty="0"/>
          </a:p>
          <a:p>
            <a:r>
              <a:rPr lang="fr-FR" sz="1400" b="1" dirty="0"/>
              <a:t>Qualité</a:t>
            </a:r>
            <a:endParaRPr lang="fr-FR" sz="1400" dirty="0"/>
          </a:p>
          <a:p>
            <a:r>
              <a:rPr lang="fr-FR" sz="1400" dirty="0"/>
              <a:t>La qualité scientifique et technique est une exigence incontournable d’un bureau d’études car elle est intimement liée à sa réputation, et permet de s’assurer d’une reproductibilité des solutions techniques apportées dans des contextes similaires. L’ingénieur de bureau d’études doit donc s’attacher à prendre en considération dans ses travaux l’ensemble des données (scientifiques ou techniques) disponibles dans l’état de l’art..</a:t>
            </a:r>
          </a:p>
          <a:p>
            <a:endParaRPr lang="fr-FR" sz="1400" dirty="0"/>
          </a:p>
        </p:txBody>
      </p:sp>
      <p:sp>
        <p:nvSpPr>
          <p:cNvPr id="9" name="ZoneTexte 8">
            <a:extLst>
              <a:ext uri="{FF2B5EF4-FFF2-40B4-BE49-F238E27FC236}">
                <a16:creationId xmlns:a16="http://schemas.microsoft.com/office/drawing/2014/main" id="{0A610053-9857-4669-9EC9-3A0C5F630A7C}"/>
              </a:ext>
            </a:extLst>
          </p:cNvPr>
          <p:cNvSpPr txBox="1"/>
          <p:nvPr/>
        </p:nvSpPr>
        <p:spPr>
          <a:xfrm>
            <a:off x="7398326" y="1853246"/>
            <a:ext cx="4600841" cy="2677656"/>
          </a:xfrm>
          <a:prstGeom prst="rect">
            <a:avLst/>
          </a:prstGeom>
          <a:noFill/>
        </p:spPr>
        <p:txBody>
          <a:bodyPr wrap="square" rtlCol="0">
            <a:spAutoFit/>
          </a:bodyPr>
          <a:lstStyle/>
          <a:p>
            <a:r>
              <a:rPr lang="fr-FR" sz="1400" b="1" dirty="0"/>
              <a:t>Devoir d’information</a:t>
            </a:r>
          </a:p>
          <a:p>
            <a:r>
              <a:rPr lang="fr-FR" sz="1400" dirty="0"/>
              <a:t>L'ingénieur de bureau d’études travaille souvent derrière son écran et il a besoin de recul. Il lui est nécessaire de travailler en équipe, de partager l’information, notamment lorsqu’elle provient d’un acteur interne ou externe. Dans le cas contraire, il risque d’effectuer des choix techniques contraignants qui pourront sembler non justifiés aux opérateurs. Il lui appartient de mettre en évidence, les points sensibles de la conception pour lesquels il pourrait être dangereux de déroger.</a:t>
            </a:r>
          </a:p>
          <a:p>
            <a:r>
              <a:rPr lang="fr-FR" sz="1400" i="1" dirty="0"/>
              <a:t> </a:t>
            </a:r>
            <a:endParaRPr lang="fr-FR" sz="1400" dirty="0"/>
          </a:p>
        </p:txBody>
      </p:sp>
      <p:sp>
        <p:nvSpPr>
          <p:cNvPr id="10" name="ZoneTexte 9">
            <a:extLst>
              <a:ext uri="{FF2B5EF4-FFF2-40B4-BE49-F238E27FC236}">
                <a16:creationId xmlns:a16="http://schemas.microsoft.com/office/drawing/2014/main" id="{746573F2-FF09-4F05-B16A-188A3711C31B}"/>
              </a:ext>
            </a:extLst>
          </p:cNvPr>
          <p:cNvSpPr txBox="1"/>
          <p:nvPr/>
        </p:nvSpPr>
        <p:spPr>
          <a:xfrm>
            <a:off x="8661068" y="4407874"/>
            <a:ext cx="3524711" cy="2246769"/>
          </a:xfrm>
          <a:prstGeom prst="rect">
            <a:avLst/>
          </a:prstGeom>
          <a:noFill/>
        </p:spPr>
        <p:txBody>
          <a:bodyPr wrap="square" rtlCol="0">
            <a:spAutoFit/>
          </a:bodyPr>
          <a:lstStyle/>
          <a:p>
            <a:r>
              <a:rPr lang="fr-FR" sz="1400" b="1" dirty="0"/>
              <a:t>Responsabilité</a:t>
            </a:r>
          </a:p>
          <a:p>
            <a:r>
              <a:rPr lang="fr-FR" sz="1400" dirty="0"/>
              <a:t>En tant qu’expert, l’ingénieur de bureau d’études propose des solutions techniques qui, s’il s’avère qu’elles ont joué un rôle dans la survenance d’un accident, pourront faire l’objet d’une enquête et conduire à rechercher la responsabilité de l’ingénieur (responsabilité pour faute)</a:t>
            </a:r>
          </a:p>
          <a:p>
            <a:endParaRPr lang="fr-FR" sz="1400" dirty="0"/>
          </a:p>
        </p:txBody>
      </p:sp>
    </p:spTree>
    <p:extLst>
      <p:ext uri="{BB962C8B-B14F-4D97-AF65-F5344CB8AC3E}">
        <p14:creationId xmlns:p14="http://schemas.microsoft.com/office/powerpoint/2010/main" val="18774633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6FF7FE4-EC18-447A-8325-26B6E8C7B738}"/>
              </a:ext>
            </a:extLst>
          </p:cNvPr>
          <p:cNvSpPr>
            <a:spLocks noGrp="1"/>
          </p:cNvSpPr>
          <p:nvPr>
            <p:ph type="title"/>
          </p:nvPr>
        </p:nvSpPr>
        <p:spPr>
          <a:xfrm>
            <a:off x="521207" y="448056"/>
            <a:ext cx="7942309" cy="640080"/>
          </a:xfrm>
        </p:spPr>
        <p:txBody>
          <a:bodyPr>
            <a:noAutofit/>
          </a:bodyPr>
          <a:lstStyle/>
          <a:p>
            <a:r>
              <a:rPr lang="fr-FR" b="1" dirty="0">
                <a:solidFill>
                  <a:srgbClr val="D24726"/>
                </a:solidFill>
              </a:rPr>
              <a:t>FICHE 9 LOGISTIQUE ET SERVICES GENERAUX</a:t>
            </a:r>
          </a:p>
        </p:txBody>
      </p:sp>
      <p:sp>
        <p:nvSpPr>
          <p:cNvPr id="6" name="ZoneTexte 5">
            <a:extLst>
              <a:ext uri="{FF2B5EF4-FFF2-40B4-BE49-F238E27FC236}">
                <a16:creationId xmlns:a16="http://schemas.microsoft.com/office/drawing/2014/main" id="{042D5237-906D-4EDA-98CE-EDB379452BB9}"/>
              </a:ext>
            </a:extLst>
          </p:cNvPr>
          <p:cNvSpPr txBox="1"/>
          <p:nvPr/>
        </p:nvSpPr>
        <p:spPr>
          <a:xfrm>
            <a:off x="1616148" y="2115879"/>
            <a:ext cx="9154633" cy="3231654"/>
          </a:xfrm>
          <a:prstGeom prst="rect">
            <a:avLst/>
          </a:prstGeom>
          <a:noFill/>
        </p:spPr>
        <p:txBody>
          <a:bodyPr wrap="square" rtlCol="0">
            <a:spAutoFit/>
          </a:bodyPr>
          <a:lstStyle/>
          <a:p>
            <a:r>
              <a:rPr lang="fr-FR" sz="1200" dirty="0"/>
              <a:t>L’activité de l’ingénieur de Bureau d’études porte principalement sur la conception et sur le dimensionnement d’une solution technique adaptée à un besoin opérationnel de production.</a:t>
            </a:r>
          </a:p>
          <a:p>
            <a:endParaRPr lang="fr-FR" sz="1200" dirty="0"/>
          </a:p>
          <a:p>
            <a:r>
              <a:rPr lang="fr-FR" sz="1200" dirty="0"/>
              <a:t>Il exerce son activité au sein d’un service d’Etude d’une entreprise industrielle ou dans un</a:t>
            </a:r>
          </a:p>
          <a:p>
            <a:r>
              <a:rPr lang="fr-FR" sz="1200" dirty="0"/>
              <a:t>cabinet d’ingénierie. Il est un spécialiste de son activité et inscrit dans le cadre d’un projet, auquel il contribue sous la responsabilité d’un chef de projet.</a:t>
            </a:r>
          </a:p>
          <a:p>
            <a:endParaRPr lang="fr-FR" sz="1200" dirty="0"/>
          </a:p>
          <a:p>
            <a:r>
              <a:rPr lang="fr-FR" sz="1200" dirty="0"/>
              <a:t>Il est en relation avec plusieurs acteurs internes ou externes, tels que la production</a:t>
            </a:r>
          </a:p>
          <a:p>
            <a:r>
              <a:rPr lang="fr-FR" sz="1200" dirty="0"/>
              <a:t>(contraintes opérationnelles) et le service achat (contrainte budgétaire).</a:t>
            </a:r>
          </a:p>
          <a:p>
            <a:endParaRPr lang="fr-FR" sz="1200" dirty="0"/>
          </a:p>
          <a:p>
            <a:r>
              <a:rPr lang="fr-FR" sz="1200" dirty="0"/>
              <a:t>Au-delà de l’expertise et du savoir-faire, l’ingénieur de bureau d’études doit faire preuve</a:t>
            </a:r>
          </a:p>
          <a:p>
            <a:r>
              <a:rPr lang="fr-FR" sz="1200" dirty="0"/>
              <a:t>aussi bien de créativité que de rigueur et d’organisation. </a:t>
            </a:r>
          </a:p>
          <a:p>
            <a:endParaRPr lang="fr-FR" sz="1200" dirty="0"/>
          </a:p>
          <a:p>
            <a:r>
              <a:rPr lang="fr-FR" sz="1200" dirty="0"/>
              <a:t>Pour l’exercice de son activité, l’ingénieur de bureau d’études est appelé à faire</a:t>
            </a:r>
          </a:p>
          <a:p>
            <a:r>
              <a:rPr lang="fr-FR" sz="1200" dirty="0"/>
              <a:t>quotidiennement des choix qui peuvent conditionner, orienter, enrichir le projet auquel il</a:t>
            </a:r>
          </a:p>
          <a:p>
            <a:r>
              <a:rPr lang="fr-FR" sz="1200" dirty="0"/>
              <a:t>contribue et être aussi bien vecteurs d’opportunités que de menaces sur le plan de la</a:t>
            </a:r>
          </a:p>
          <a:p>
            <a:r>
              <a:rPr lang="fr-FR" sz="1200" dirty="0"/>
              <a:t>sécurité.</a:t>
            </a:r>
          </a:p>
        </p:txBody>
      </p:sp>
    </p:spTree>
    <p:extLst>
      <p:ext uri="{BB962C8B-B14F-4D97-AF65-F5344CB8AC3E}">
        <p14:creationId xmlns:p14="http://schemas.microsoft.com/office/powerpoint/2010/main" val="1378075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917091E-D369-413D-8688-0B9330F093E1}"/>
              </a:ext>
            </a:extLst>
          </p:cNvPr>
          <p:cNvSpPr>
            <a:spLocks noGrp="1"/>
          </p:cNvSpPr>
          <p:nvPr>
            <p:ph type="title"/>
          </p:nvPr>
        </p:nvSpPr>
        <p:spPr/>
        <p:txBody>
          <a:bodyPr>
            <a:normAutofit/>
          </a:bodyPr>
          <a:lstStyle/>
          <a:p>
            <a:r>
              <a:rPr lang="fr-FR" b="1" dirty="0">
                <a:solidFill>
                  <a:srgbClr val="D24726"/>
                </a:solidFill>
              </a:rPr>
              <a:t>FICHE 9 SUITE</a:t>
            </a:r>
          </a:p>
        </p:txBody>
      </p:sp>
      <p:sp>
        <p:nvSpPr>
          <p:cNvPr id="3" name="Espace réservé du contenu 2">
            <a:extLst>
              <a:ext uri="{FF2B5EF4-FFF2-40B4-BE49-F238E27FC236}">
                <a16:creationId xmlns:a16="http://schemas.microsoft.com/office/drawing/2014/main" id="{2271D1A8-3837-442F-AC19-55CB3B7D05C2}"/>
              </a:ext>
            </a:extLst>
          </p:cNvPr>
          <p:cNvSpPr>
            <a:spLocks noGrp="1"/>
          </p:cNvSpPr>
          <p:nvPr>
            <p:ph sz="quarter" idx="10"/>
          </p:nvPr>
        </p:nvSpPr>
        <p:spPr>
          <a:xfrm>
            <a:off x="401272" y="1169795"/>
            <a:ext cx="11177583" cy="829126"/>
          </a:xfrm>
        </p:spPr>
        <p:txBody>
          <a:bodyPr>
            <a:noAutofit/>
          </a:bodyPr>
          <a:lstStyle/>
          <a:p>
            <a:r>
              <a:rPr lang="fr-FR" sz="1400" dirty="0"/>
              <a:t>Pour mener à bien l’ensemble de ses missions, l’ingénieur de bureau d’études devrait, en complément des compétences requises généralement pour les missions qui sont confiées, adopter les principes déontologiques décrits ci après :</a:t>
            </a:r>
          </a:p>
          <a:p>
            <a:endParaRPr lang="fr-FR" sz="1400" dirty="0"/>
          </a:p>
        </p:txBody>
      </p:sp>
      <p:sp>
        <p:nvSpPr>
          <p:cNvPr id="4" name="ZoneTexte 3">
            <a:extLst>
              <a:ext uri="{FF2B5EF4-FFF2-40B4-BE49-F238E27FC236}">
                <a16:creationId xmlns:a16="http://schemas.microsoft.com/office/drawing/2014/main" id="{D926C708-C099-49EF-ABC5-E11EABB4EDB8}"/>
              </a:ext>
            </a:extLst>
          </p:cNvPr>
          <p:cNvSpPr txBox="1"/>
          <p:nvPr/>
        </p:nvSpPr>
        <p:spPr>
          <a:xfrm>
            <a:off x="297712" y="1881963"/>
            <a:ext cx="2945219" cy="2462213"/>
          </a:xfrm>
          <a:prstGeom prst="rect">
            <a:avLst/>
          </a:prstGeom>
          <a:noFill/>
        </p:spPr>
        <p:txBody>
          <a:bodyPr wrap="square" rtlCol="0">
            <a:spAutoFit/>
          </a:bodyPr>
          <a:lstStyle/>
          <a:p>
            <a:r>
              <a:rPr lang="fr-FR" sz="1400" b="1" dirty="0"/>
              <a:t>Indépendance de jugement</a:t>
            </a:r>
          </a:p>
          <a:p>
            <a:r>
              <a:rPr lang="fr-FR" sz="1400" dirty="0"/>
              <a:t>Repose sur sa rigueur, son</a:t>
            </a:r>
          </a:p>
          <a:p>
            <a:r>
              <a:rPr lang="fr-FR" sz="1400" dirty="0"/>
              <a:t>intégrité, sa probité, son impartialité et son objectivité. </a:t>
            </a:r>
          </a:p>
          <a:p>
            <a:r>
              <a:rPr lang="fr-FR" sz="1400" dirty="0"/>
              <a:t>Cette indépendance de jugement doit lui permettre d’exercer un rôle d’alerte s’il constate une</a:t>
            </a:r>
          </a:p>
          <a:p>
            <a:r>
              <a:rPr lang="fr-FR" sz="1400" dirty="0"/>
              <a:t>déviance dans les choix techniques conduits, surtout s’ils risquent de menacer la sécurité du</a:t>
            </a:r>
          </a:p>
          <a:p>
            <a:r>
              <a:rPr lang="fr-FR" sz="1400" dirty="0"/>
              <a:t>produit réalisé. </a:t>
            </a:r>
          </a:p>
        </p:txBody>
      </p:sp>
      <p:sp>
        <p:nvSpPr>
          <p:cNvPr id="5" name="ZoneTexte 4">
            <a:extLst>
              <a:ext uri="{FF2B5EF4-FFF2-40B4-BE49-F238E27FC236}">
                <a16:creationId xmlns:a16="http://schemas.microsoft.com/office/drawing/2014/main" id="{53ADD8F5-18A7-4435-9434-54DAFB0566DB}"/>
              </a:ext>
            </a:extLst>
          </p:cNvPr>
          <p:cNvSpPr txBox="1"/>
          <p:nvPr/>
        </p:nvSpPr>
        <p:spPr>
          <a:xfrm>
            <a:off x="3653649" y="1881963"/>
            <a:ext cx="3342574" cy="2462213"/>
          </a:xfrm>
          <a:prstGeom prst="rect">
            <a:avLst/>
          </a:prstGeom>
          <a:noFill/>
        </p:spPr>
        <p:txBody>
          <a:bodyPr wrap="square" rtlCol="0">
            <a:spAutoFit/>
          </a:bodyPr>
          <a:lstStyle/>
          <a:p>
            <a:r>
              <a:rPr lang="fr-FR" sz="1400" b="1" dirty="0"/>
              <a:t>Compétence</a:t>
            </a:r>
          </a:p>
          <a:p>
            <a:r>
              <a:rPr lang="fr-FR" sz="1400" dirty="0"/>
              <a:t>L’ingénieur de bureau d’études intervient dans un domaine de spécialistes. </a:t>
            </a:r>
          </a:p>
          <a:p>
            <a:r>
              <a:rPr lang="fr-FR" sz="1400" dirty="0"/>
              <a:t>Il dispose</a:t>
            </a:r>
          </a:p>
          <a:p>
            <a:r>
              <a:rPr lang="fr-FR" sz="1400" dirty="0"/>
              <a:t>nécessairement d’une formation adaptée, mais se doit de maintenir son niveau de compétence dans le temps à travers ses réalisations professionnelles et dans le cadre de sa</a:t>
            </a:r>
          </a:p>
          <a:p>
            <a:r>
              <a:rPr lang="fr-FR" sz="1400" dirty="0"/>
              <a:t>formation continue.</a:t>
            </a:r>
          </a:p>
        </p:txBody>
      </p:sp>
      <p:sp>
        <p:nvSpPr>
          <p:cNvPr id="6" name="ZoneTexte 5">
            <a:extLst>
              <a:ext uri="{FF2B5EF4-FFF2-40B4-BE49-F238E27FC236}">
                <a16:creationId xmlns:a16="http://schemas.microsoft.com/office/drawing/2014/main" id="{319452E7-E674-4054-A816-8201AC2ED0B3}"/>
              </a:ext>
            </a:extLst>
          </p:cNvPr>
          <p:cNvSpPr txBox="1"/>
          <p:nvPr/>
        </p:nvSpPr>
        <p:spPr>
          <a:xfrm>
            <a:off x="7099783" y="1881963"/>
            <a:ext cx="4794505" cy="2677656"/>
          </a:xfrm>
          <a:prstGeom prst="rect">
            <a:avLst/>
          </a:prstGeom>
          <a:noFill/>
        </p:spPr>
        <p:txBody>
          <a:bodyPr wrap="square" rtlCol="0">
            <a:spAutoFit/>
          </a:bodyPr>
          <a:lstStyle/>
          <a:p>
            <a:r>
              <a:rPr lang="fr-FR" sz="1400" b="1" dirty="0"/>
              <a:t>Transparence</a:t>
            </a:r>
          </a:p>
          <a:p>
            <a:r>
              <a:rPr lang="fr-FR" sz="1400" dirty="0"/>
              <a:t>Cet ingénieur délivre une expertise. Il justifie ses choix, et  fait preuve de transparence afin de démontrer la rigueur</a:t>
            </a:r>
          </a:p>
          <a:p>
            <a:r>
              <a:rPr lang="fr-FR" sz="1400" dirty="0"/>
              <a:t>technique ou d’expliciter le chemin scientifique ayant conduit au résultat. </a:t>
            </a:r>
          </a:p>
          <a:p>
            <a:r>
              <a:rPr lang="fr-FR" sz="1400" dirty="0"/>
              <a:t>La transparence constitue une garantie de confiance, et contribue également à faciliter la vérification et l’approbation du travail réalisé.</a:t>
            </a:r>
          </a:p>
          <a:p>
            <a:r>
              <a:rPr lang="fr-FR" sz="1400" dirty="0"/>
              <a:t>On notera que, cette transparence se doit d’être assurée dans le respect de l’obligation de réserve ainsi que des droits de la propriété intellectuelle et industrielle (impliquant donc parfois une certaine confidentialité).</a:t>
            </a:r>
          </a:p>
        </p:txBody>
      </p:sp>
      <p:sp>
        <p:nvSpPr>
          <p:cNvPr id="7" name="ZoneTexte 6">
            <a:extLst>
              <a:ext uri="{FF2B5EF4-FFF2-40B4-BE49-F238E27FC236}">
                <a16:creationId xmlns:a16="http://schemas.microsoft.com/office/drawing/2014/main" id="{99C32DA2-8BCF-45DA-867D-4EB594933047}"/>
              </a:ext>
            </a:extLst>
          </p:cNvPr>
          <p:cNvSpPr txBox="1"/>
          <p:nvPr/>
        </p:nvSpPr>
        <p:spPr>
          <a:xfrm>
            <a:off x="297712" y="4564820"/>
            <a:ext cx="3242930" cy="2246769"/>
          </a:xfrm>
          <a:prstGeom prst="rect">
            <a:avLst/>
          </a:prstGeom>
          <a:noFill/>
        </p:spPr>
        <p:txBody>
          <a:bodyPr wrap="square" rtlCol="0">
            <a:spAutoFit/>
          </a:bodyPr>
          <a:lstStyle/>
          <a:p>
            <a:r>
              <a:rPr lang="fr-FR" sz="1400" b="1" dirty="0"/>
              <a:t>Qualité</a:t>
            </a:r>
          </a:p>
          <a:p>
            <a:r>
              <a:rPr lang="fr-FR" sz="1400" dirty="0"/>
              <a:t>La qualité scientifique et technique est une exigence incontournable d’un bureau d’études car elle est intimement liée à sa réputation, et permet de s’assurer d’une reproductibilité des</a:t>
            </a:r>
          </a:p>
          <a:p>
            <a:r>
              <a:rPr lang="fr-FR" sz="1400" dirty="0"/>
              <a:t>solutions techniques apportées dans des contextes similaires.</a:t>
            </a:r>
          </a:p>
          <a:p>
            <a:endParaRPr lang="fr-FR" sz="1400" dirty="0"/>
          </a:p>
        </p:txBody>
      </p:sp>
      <p:sp>
        <p:nvSpPr>
          <p:cNvPr id="8" name="ZoneTexte 7">
            <a:extLst>
              <a:ext uri="{FF2B5EF4-FFF2-40B4-BE49-F238E27FC236}">
                <a16:creationId xmlns:a16="http://schemas.microsoft.com/office/drawing/2014/main" id="{1F149B0E-8E82-44E8-AA66-733A5B053E24}"/>
              </a:ext>
            </a:extLst>
          </p:cNvPr>
          <p:cNvSpPr txBox="1"/>
          <p:nvPr/>
        </p:nvSpPr>
        <p:spPr>
          <a:xfrm>
            <a:off x="3653649" y="4809506"/>
            <a:ext cx="3242930" cy="1600438"/>
          </a:xfrm>
          <a:prstGeom prst="rect">
            <a:avLst/>
          </a:prstGeom>
          <a:noFill/>
        </p:spPr>
        <p:txBody>
          <a:bodyPr wrap="square" rtlCol="0">
            <a:spAutoFit/>
          </a:bodyPr>
          <a:lstStyle/>
          <a:p>
            <a:r>
              <a:rPr lang="fr-FR" sz="1400" b="1" dirty="0"/>
              <a:t>Devoir d’information</a:t>
            </a:r>
          </a:p>
          <a:p>
            <a:r>
              <a:rPr lang="fr-FR" sz="1400" dirty="0"/>
              <a:t>Il lui appartient de mettre en</a:t>
            </a:r>
          </a:p>
          <a:p>
            <a:r>
              <a:rPr lang="fr-FR" sz="1400" dirty="0"/>
              <a:t>évidence, en amont, les points sensibles.</a:t>
            </a:r>
          </a:p>
          <a:p>
            <a:r>
              <a:rPr lang="fr-FR" sz="1400" dirty="0"/>
              <a:t>En parallèle, il est nécessaire que l’ingénieur de Bureau d’études soit sollicité en cas d’adaptation du projet.</a:t>
            </a:r>
          </a:p>
        </p:txBody>
      </p:sp>
      <p:sp>
        <p:nvSpPr>
          <p:cNvPr id="9" name="ZoneTexte 8">
            <a:extLst>
              <a:ext uri="{FF2B5EF4-FFF2-40B4-BE49-F238E27FC236}">
                <a16:creationId xmlns:a16="http://schemas.microsoft.com/office/drawing/2014/main" id="{713E6125-F9DC-4C55-9AB7-33C3E169350E}"/>
              </a:ext>
            </a:extLst>
          </p:cNvPr>
          <p:cNvSpPr txBox="1"/>
          <p:nvPr/>
        </p:nvSpPr>
        <p:spPr>
          <a:xfrm>
            <a:off x="7099783" y="4672541"/>
            <a:ext cx="4794504" cy="2031325"/>
          </a:xfrm>
          <a:prstGeom prst="rect">
            <a:avLst/>
          </a:prstGeom>
          <a:noFill/>
        </p:spPr>
        <p:txBody>
          <a:bodyPr wrap="square" rtlCol="0">
            <a:spAutoFit/>
          </a:bodyPr>
          <a:lstStyle/>
          <a:p>
            <a:r>
              <a:rPr lang="fr-FR" sz="1400" b="1" dirty="0"/>
              <a:t>Responsabilité</a:t>
            </a:r>
          </a:p>
          <a:p>
            <a:r>
              <a:rPr lang="fr-FR" sz="1400" u="sng" dirty="0"/>
              <a:t>Responsabilité pour faute </a:t>
            </a:r>
            <a:r>
              <a:rPr lang="fr-FR" sz="1400" dirty="0"/>
              <a:t>: lorsqu’il propose des solutions, si elles jouent un rôle dans la survenance d’un accident, elles pourront faire l’objet d’une enquête et conduire à rechercher la responsabilité de l’ingénieur.</a:t>
            </a:r>
          </a:p>
          <a:p>
            <a:endParaRPr lang="fr-FR" sz="1400" dirty="0"/>
          </a:p>
          <a:p>
            <a:r>
              <a:rPr lang="fr-FR" sz="1400" dirty="0"/>
              <a:t>Il doit aussi </a:t>
            </a:r>
            <a:r>
              <a:rPr lang="fr-FR" sz="1400" dirty="0" err="1"/>
              <a:t>vieiller</a:t>
            </a:r>
            <a:r>
              <a:rPr lang="fr-FR" sz="1400" dirty="0"/>
              <a:t> à d’indépendance de jugement, de compétence, de transparence, de respect de la qualité, de devoir d’information.</a:t>
            </a:r>
          </a:p>
        </p:txBody>
      </p:sp>
    </p:spTree>
    <p:extLst>
      <p:ext uri="{BB962C8B-B14F-4D97-AF65-F5344CB8AC3E}">
        <p14:creationId xmlns:p14="http://schemas.microsoft.com/office/powerpoint/2010/main" val="386010858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E316BC9-C20D-4B64-BCD8-370E59A504D3}"/>
              </a:ext>
            </a:extLst>
          </p:cNvPr>
          <p:cNvSpPr>
            <a:spLocks noGrp="1"/>
          </p:cNvSpPr>
          <p:nvPr>
            <p:ph type="title"/>
          </p:nvPr>
        </p:nvSpPr>
        <p:spPr/>
        <p:txBody>
          <a:bodyPr>
            <a:normAutofit fontScale="90000"/>
          </a:bodyPr>
          <a:lstStyle/>
          <a:p>
            <a:r>
              <a:rPr lang="fr-FR" b="1" dirty="0">
                <a:solidFill>
                  <a:srgbClr val="D24726"/>
                </a:solidFill>
              </a:rPr>
              <a:t>FICHE 10 LOGISTIQUE ET SERVICES GENERAUX</a:t>
            </a:r>
          </a:p>
        </p:txBody>
      </p:sp>
      <p:sp>
        <p:nvSpPr>
          <p:cNvPr id="3" name="Espace réservé du contenu 2">
            <a:extLst>
              <a:ext uri="{FF2B5EF4-FFF2-40B4-BE49-F238E27FC236}">
                <a16:creationId xmlns:a16="http://schemas.microsoft.com/office/drawing/2014/main" id="{A2076DA3-A065-4160-A97D-60AC53D64A4F}"/>
              </a:ext>
            </a:extLst>
          </p:cNvPr>
          <p:cNvSpPr>
            <a:spLocks noGrp="1"/>
          </p:cNvSpPr>
          <p:nvPr>
            <p:ph sz="quarter" idx="10"/>
          </p:nvPr>
        </p:nvSpPr>
        <p:spPr>
          <a:xfrm>
            <a:off x="433170" y="1222957"/>
            <a:ext cx="10326978" cy="3977640"/>
          </a:xfrm>
        </p:spPr>
        <p:txBody>
          <a:bodyPr>
            <a:noAutofit/>
          </a:bodyPr>
          <a:lstStyle/>
          <a:p>
            <a:r>
              <a:rPr lang="fr-FR" sz="1400" b="1" dirty="0"/>
              <a:t>CETTE FONCTION CONCERNE</a:t>
            </a:r>
            <a:r>
              <a:rPr lang="fr-FR" sz="1400" dirty="0"/>
              <a:t>: L'ensemble des services fonctionnels nécessaires à l’activité normale d'une entreprise ou organisation : achats de matériels, de fournitures, achat de terrains, construction de bâtiments, gestion des locaux techniques et des fluides (électricité, froid, chauffage, entretien des bâtiments). </a:t>
            </a:r>
          </a:p>
          <a:p>
            <a:r>
              <a:rPr lang="fr-FR" sz="1400" dirty="0"/>
              <a:t>L'expression "Services Généraux" est généralement réservée à une activité interne de l'entreprise.</a:t>
            </a:r>
          </a:p>
          <a:p>
            <a:r>
              <a:rPr lang="fr-FR" sz="1400" b="1" dirty="0"/>
              <a:t>DE NOUVEAUX ENJEUX, ENVIRONNEMENTAUX ET AUTRES : </a:t>
            </a:r>
            <a:r>
              <a:rPr lang="fr-FR" sz="1400" dirty="0"/>
              <a:t>Ces nouveaux enjeux conduisent très souvent à externaliser les activités des services généraux, d’autant plus que de nombreuses entreprises spécialisées ont été créées dans ce domaine.</a:t>
            </a:r>
          </a:p>
          <a:p>
            <a:r>
              <a:rPr lang="fr-FR" sz="1400" b="1" dirty="0"/>
              <a:t>L’INGENIEUR DES SERVICES GENERAUX PARTICIPE: </a:t>
            </a:r>
            <a:br>
              <a:rPr lang="fr-FR" sz="1400" dirty="0"/>
            </a:br>
            <a:r>
              <a:rPr lang="fr-FR" sz="1400" dirty="0"/>
              <a:t>- A l'élaboration et la mise en œuvre de la stratégie de l'entreprise en matière de gestion du patrimoine immobilier, de développement durable et de l’implication de la politique sociale en matière locaux,</a:t>
            </a:r>
            <a:br>
              <a:rPr lang="fr-FR" sz="1400" dirty="0"/>
            </a:br>
            <a:r>
              <a:rPr lang="fr-FR" sz="1400" dirty="0"/>
              <a:t>- Aux achats hors production</a:t>
            </a:r>
            <a:br>
              <a:rPr lang="fr-FR" sz="1400" dirty="0"/>
            </a:br>
            <a:r>
              <a:rPr lang="fr-FR" sz="1400" dirty="0"/>
              <a:t>- A la mise en place des différents services aux occupants.</a:t>
            </a:r>
          </a:p>
          <a:p>
            <a:r>
              <a:rPr lang="fr-FR" sz="1400" dirty="0"/>
              <a:t>Aussi, l’ingénieur des Services Généraux doit-il travailler en pleine coopération avec l’ensemble des secteurs de l’entreprise dans le but de fournir un cadre de travail le mieux adapté aux besoins de l’entreprise et de son personnel.</a:t>
            </a:r>
          </a:p>
          <a:p>
            <a:endParaRPr lang="fr-FR" sz="1400" dirty="0"/>
          </a:p>
        </p:txBody>
      </p:sp>
    </p:spTree>
    <p:extLst>
      <p:ext uri="{BB962C8B-B14F-4D97-AF65-F5344CB8AC3E}">
        <p14:creationId xmlns:p14="http://schemas.microsoft.com/office/powerpoint/2010/main" val="417247874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6F3FC4E-65FC-489E-B2F4-C46696DA4B19}"/>
              </a:ext>
            </a:extLst>
          </p:cNvPr>
          <p:cNvSpPr>
            <a:spLocks noGrp="1"/>
          </p:cNvSpPr>
          <p:nvPr>
            <p:ph type="title"/>
          </p:nvPr>
        </p:nvSpPr>
        <p:spPr>
          <a:xfrm>
            <a:off x="531839" y="448056"/>
            <a:ext cx="6877119" cy="640080"/>
          </a:xfrm>
        </p:spPr>
        <p:txBody>
          <a:bodyPr/>
          <a:lstStyle/>
          <a:p>
            <a:r>
              <a:rPr lang="fr-FR" b="1" dirty="0">
                <a:solidFill>
                  <a:srgbClr val="D24726"/>
                </a:solidFill>
              </a:rPr>
              <a:t>FICHE 10 SUITE</a:t>
            </a:r>
          </a:p>
        </p:txBody>
      </p:sp>
      <p:sp>
        <p:nvSpPr>
          <p:cNvPr id="3" name="Espace réservé du contenu 2">
            <a:extLst>
              <a:ext uri="{FF2B5EF4-FFF2-40B4-BE49-F238E27FC236}">
                <a16:creationId xmlns:a16="http://schemas.microsoft.com/office/drawing/2014/main" id="{1EB9C277-35C2-408E-B35A-E1AC4A4F6376}"/>
              </a:ext>
            </a:extLst>
          </p:cNvPr>
          <p:cNvSpPr>
            <a:spLocks noGrp="1"/>
          </p:cNvSpPr>
          <p:nvPr>
            <p:ph sz="quarter" idx="10"/>
          </p:nvPr>
        </p:nvSpPr>
        <p:spPr>
          <a:xfrm>
            <a:off x="618850" y="1088136"/>
            <a:ext cx="10954300" cy="3977640"/>
          </a:xfrm>
        </p:spPr>
        <p:txBody>
          <a:bodyPr>
            <a:normAutofit/>
          </a:bodyPr>
          <a:lstStyle/>
          <a:p>
            <a:r>
              <a:rPr lang="fr-FR" sz="1400" dirty="0"/>
              <a:t>Au-delà des compétences générales inhérentes à sa fonction, l’ingénieur des Services Généraux devrait s’appuyer en complément sur des principes déontologiques :</a:t>
            </a:r>
          </a:p>
        </p:txBody>
      </p:sp>
      <p:sp>
        <p:nvSpPr>
          <p:cNvPr id="4" name="ZoneTexte 3">
            <a:extLst>
              <a:ext uri="{FF2B5EF4-FFF2-40B4-BE49-F238E27FC236}">
                <a16:creationId xmlns:a16="http://schemas.microsoft.com/office/drawing/2014/main" id="{770A890E-CD79-48D3-8A9C-5B0CC8EB816E}"/>
              </a:ext>
            </a:extLst>
          </p:cNvPr>
          <p:cNvSpPr txBox="1"/>
          <p:nvPr/>
        </p:nvSpPr>
        <p:spPr>
          <a:xfrm>
            <a:off x="177775" y="1908488"/>
            <a:ext cx="2998381" cy="2246769"/>
          </a:xfrm>
          <a:prstGeom prst="rect">
            <a:avLst/>
          </a:prstGeom>
          <a:noFill/>
        </p:spPr>
        <p:txBody>
          <a:bodyPr wrap="square" rtlCol="0">
            <a:spAutoFit/>
          </a:bodyPr>
          <a:lstStyle/>
          <a:p>
            <a:r>
              <a:rPr lang="fr-FR" sz="1400" b="1" dirty="0"/>
              <a:t>Indépendance de jugement</a:t>
            </a:r>
          </a:p>
          <a:p>
            <a:r>
              <a:rPr lang="fr-FR" sz="1400" dirty="0"/>
              <a:t>L’indépendance de jugement de l’ingénieur des Services Généraux repose notamment sur</a:t>
            </a:r>
          </a:p>
          <a:p>
            <a:r>
              <a:rPr lang="fr-FR" sz="1400" dirty="0"/>
              <a:t>sa rigueur, son intégrité, sa probité, L’ingénieur des Services</a:t>
            </a:r>
          </a:p>
          <a:p>
            <a:r>
              <a:rPr lang="fr-FR" sz="1400" dirty="0"/>
              <a:t>Généraux doit intégrer dans son jugement, la nécessité de maîtriser les risques dont il assume la responsabilité (ex: risque de santé)</a:t>
            </a:r>
            <a:endParaRPr lang="fr-FR" dirty="0"/>
          </a:p>
        </p:txBody>
      </p:sp>
      <p:sp>
        <p:nvSpPr>
          <p:cNvPr id="5" name="ZoneTexte 4">
            <a:extLst>
              <a:ext uri="{FF2B5EF4-FFF2-40B4-BE49-F238E27FC236}">
                <a16:creationId xmlns:a16="http://schemas.microsoft.com/office/drawing/2014/main" id="{F989A9A1-A6E1-475A-AECB-EA0FA51FE721}"/>
              </a:ext>
            </a:extLst>
          </p:cNvPr>
          <p:cNvSpPr txBox="1"/>
          <p:nvPr/>
        </p:nvSpPr>
        <p:spPr>
          <a:xfrm>
            <a:off x="4250668" y="4428970"/>
            <a:ext cx="3923202" cy="2246769"/>
          </a:xfrm>
          <a:prstGeom prst="rect">
            <a:avLst/>
          </a:prstGeom>
          <a:noFill/>
        </p:spPr>
        <p:txBody>
          <a:bodyPr wrap="square" rtlCol="0">
            <a:spAutoFit/>
          </a:bodyPr>
          <a:lstStyle/>
          <a:p>
            <a:r>
              <a:rPr lang="fr-FR" sz="1400" b="1" dirty="0"/>
              <a:t>Compétence</a:t>
            </a:r>
          </a:p>
          <a:p>
            <a:r>
              <a:rPr lang="fr-FR" sz="1400" dirty="0"/>
              <a:t>En complément des compétences liées directement à ses missions, l’ingénieur des Services Généraux doit posséder de bonnes connaissances dans les domaines des marchés et des exigences en matière d’hygiène, de sécurité professionnelle, de santé au travail et d’environnement. Il a le devoir de diffuser ces connaissances auprès de ses collaborateurs et collègues.</a:t>
            </a:r>
          </a:p>
        </p:txBody>
      </p:sp>
      <p:sp>
        <p:nvSpPr>
          <p:cNvPr id="6" name="ZoneTexte 5">
            <a:extLst>
              <a:ext uri="{FF2B5EF4-FFF2-40B4-BE49-F238E27FC236}">
                <a16:creationId xmlns:a16="http://schemas.microsoft.com/office/drawing/2014/main" id="{DEDB5DF3-8305-449F-97DC-49B4AAACE780}"/>
              </a:ext>
            </a:extLst>
          </p:cNvPr>
          <p:cNvSpPr txBox="1"/>
          <p:nvPr/>
        </p:nvSpPr>
        <p:spPr>
          <a:xfrm>
            <a:off x="8348507" y="1868511"/>
            <a:ext cx="3561907" cy="2462213"/>
          </a:xfrm>
          <a:prstGeom prst="rect">
            <a:avLst/>
          </a:prstGeom>
          <a:noFill/>
        </p:spPr>
        <p:txBody>
          <a:bodyPr wrap="square" rtlCol="0">
            <a:spAutoFit/>
          </a:bodyPr>
          <a:lstStyle/>
          <a:p>
            <a:r>
              <a:rPr lang="fr-FR" sz="1400" b="1" dirty="0"/>
              <a:t>Transparence</a:t>
            </a:r>
          </a:p>
          <a:p>
            <a:r>
              <a:rPr lang="fr-FR" sz="1400" dirty="0"/>
              <a:t>La transparence de l’ingénieur des Services Généraux est assurée dans le respect de son obligation de réserve en tant que représentant de la direction auprès de ses collaborateurs. Il doit leur expliciter les enjeux de l’entreprise et l’intérêt de la maîtrise des risques et signaler à sa direction ainsi qu’à ses collaborateurs, les risques éventuellement présents pour en</a:t>
            </a:r>
          </a:p>
          <a:p>
            <a:r>
              <a:rPr lang="fr-FR" sz="1400" dirty="0"/>
              <a:t>permettre leur maîtrise.</a:t>
            </a:r>
          </a:p>
        </p:txBody>
      </p:sp>
      <p:sp>
        <p:nvSpPr>
          <p:cNvPr id="7" name="ZoneTexte 6">
            <a:extLst>
              <a:ext uri="{FF2B5EF4-FFF2-40B4-BE49-F238E27FC236}">
                <a16:creationId xmlns:a16="http://schemas.microsoft.com/office/drawing/2014/main" id="{B76A6705-B2DE-48F6-9993-FDB5D920076F}"/>
              </a:ext>
            </a:extLst>
          </p:cNvPr>
          <p:cNvSpPr txBox="1"/>
          <p:nvPr/>
        </p:nvSpPr>
        <p:spPr>
          <a:xfrm>
            <a:off x="129238" y="4428971"/>
            <a:ext cx="3879236" cy="2246769"/>
          </a:xfrm>
          <a:prstGeom prst="rect">
            <a:avLst/>
          </a:prstGeom>
          <a:noFill/>
        </p:spPr>
        <p:txBody>
          <a:bodyPr wrap="square" rtlCol="0">
            <a:spAutoFit/>
          </a:bodyPr>
          <a:lstStyle/>
          <a:p>
            <a:r>
              <a:rPr lang="fr-FR" sz="1400" b="1" dirty="0"/>
              <a:t>Qualité, hygiène, environnement</a:t>
            </a:r>
          </a:p>
          <a:p>
            <a:r>
              <a:rPr lang="fr-FR" sz="1400" dirty="0"/>
              <a:t>Il s’assure de la qualité des constructions et du matériel livré. Il vérifie que les critères d’hygiène, de sécurité et d’environnement sont bien intégrés lors de nouvelles études et traités au moment des réalisations. Le cas échéant, il fait établir les procédures spécifiques dans le domaine de la prévention et de la lutte contre l'incendie et vérifie leur bonne application.</a:t>
            </a:r>
          </a:p>
        </p:txBody>
      </p:sp>
      <p:sp>
        <p:nvSpPr>
          <p:cNvPr id="8" name="ZoneTexte 7">
            <a:extLst>
              <a:ext uri="{FF2B5EF4-FFF2-40B4-BE49-F238E27FC236}">
                <a16:creationId xmlns:a16="http://schemas.microsoft.com/office/drawing/2014/main" id="{D91EB09C-98FC-4A7D-86B9-DA523D957ED4}"/>
              </a:ext>
            </a:extLst>
          </p:cNvPr>
          <p:cNvSpPr txBox="1"/>
          <p:nvPr/>
        </p:nvSpPr>
        <p:spPr>
          <a:xfrm>
            <a:off x="3872378" y="1868511"/>
            <a:ext cx="4255591" cy="2462213"/>
          </a:xfrm>
          <a:prstGeom prst="rect">
            <a:avLst/>
          </a:prstGeom>
          <a:noFill/>
        </p:spPr>
        <p:txBody>
          <a:bodyPr wrap="square" rtlCol="0">
            <a:spAutoFit/>
          </a:bodyPr>
          <a:lstStyle/>
          <a:p>
            <a:r>
              <a:rPr lang="fr-FR" sz="1400" b="1" dirty="0"/>
              <a:t>Devoir d’information</a:t>
            </a:r>
          </a:p>
          <a:p>
            <a:r>
              <a:rPr lang="fr-FR" sz="1400" dirty="0"/>
              <a:t>Il doit informer :</a:t>
            </a:r>
          </a:p>
          <a:p>
            <a:r>
              <a:rPr lang="fr-FR" sz="1400" u="sng" dirty="0"/>
              <a:t>Ses collaborateurs </a:t>
            </a:r>
            <a:r>
              <a:rPr lang="fr-FR" sz="1400" dirty="0"/>
              <a:t>des orientations de</a:t>
            </a:r>
          </a:p>
          <a:p>
            <a:r>
              <a:rPr lang="fr-FR" sz="1400" dirty="0"/>
              <a:t>l’entreprise, donner du sens aux choix établis et leur communiquer les résultats.</a:t>
            </a:r>
          </a:p>
          <a:p>
            <a:r>
              <a:rPr lang="fr-FR" sz="1400" u="sng" dirty="0"/>
              <a:t>La direction de l’entreprise </a:t>
            </a:r>
            <a:r>
              <a:rPr lang="fr-FR" sz="1400" dirty="0"/>
              <a:t>des délais de réalisation et des difficultés et contraintes qu’il rencontre. </a:t>
            </a:r>
          </a:p>
          <a:p>
            <a:r>
              <a:rPr lang="fr-FR" sz="1400" u="sng" dirty="0"/>
              <a:t>La direction des achats</a:t>
            </a:r>
            <a:r>
              <a:rPr lang="fr-FR" sz="1400" dirty="0"/>
              <a:t>, des achats et contrainte de sécurité sur les achats.</a:t>
            </a:r>
          </a:p>
          <a:p>
            <a:r>
              <a:rPr lang="fr-FR" sz="1400" u="sng" dirty="0"/>
              <a:t>Les bureaux d’études</a:t>
            </a:r>
            <a:r>
              <a:rPr lang="fr-FR" sz="1400" dirty="0"/>
              <a:t>, des règles et spécificités de l’entreprise qui ont/pourraient causer un dommage.</a:t>
            </a:r>
          </a:p>
        </p:txBody>
      </p:sp>
      <p:sp>
        <p:nvSpPr>
          <p:cNvPr id="9" name="ZoneTexte 8">
            <a:extLst>
              <a:ext uri="{FF2B5EF4-FFF2-40B4-BE49-F238E27FC236}">
                <a16:creationId xmlns:a16="http://schemas.microsoft.com/office/drawing/2014/main" id="{258CF7E7-03B7-4603-8BA3-E06BCCF8A85A}"/>
              </a:ext>
            </a:extLst>
          </p:cNvPr>
          <p:cNvSpPr txBox="1"/>
          <p:nvPr/>
        </p:nvSpPr>
        <p:spPr>
          <a:xfrm>
            <a:off x="8348507" y="4646427"/>
            <a:ext cx="3090319" cy="1815882"/>
          </a:xfrm>
          <a:prstGeom prst="rect">
            <a:avLst/>
          </a:prstGeom>
          <a:noFill/>
        </p:spPr>
        <p:txBody>
          <a:bodyPr wrap="square" rtlCol="0">
            <a:spAutoFit/>
          </a:bodyPr>
          <a:lstStyle/>
          <a:p>
            <a:r>
              <a:rPr lang="fr-FR" sz="1400" b="1" dirty="0"/>
              <a:t>Responsabilité</a:t>
            </a:r>
          </a:p>
          <a:p>
            <a:r>
              <a:rPr lang="fr-FR" sz="1400" dirty="0"/>
              <a:t>Responsable de la santé et de la sécurité du personnel dans le cas où les conditions de réalisation des bâtiments dont il a la charge n’a</a:t>
            </a:r>
          </a:p>
          <a:p>
            <a:r>
              <a:rPr lang="fr-FR" sz="1400" dirty="0"/>
              <a:t>pas été effectuée selon les règlementations et règles de l’art en vigueur.</a:t>
            </a:r>
          </a:p>
        </p:txBody>
      </p:sp>
    </p:spTree>
    <p:extLst>
      <p:ext uri="{BB962C8B-B14F-4D97-AF65-F5344CB8AC3E}">
        <p14:creationId xmlns:p14="http://schemas.microsoft.com/office/powerpoint/2010/main" val="18974580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a:spLocks noGrp="1"/>
          </p:cNvSpPr>
          <p:nvPr>
            <p:ph type="title"/>
          </p:nvPr>
        </p:nvSpPr>
        <p:spPr/>
        <p:txBody>
          <a:bodyPr rtlCol="0"/>
          <a:lstStyle/>
          <a:p>
            <a:pPr rtl="0"/>
            <a:r>
              <a:rPr lang="fr-FR" b="1" noProof="1">
                <a:solidFill>
                  <a:srgbClr val="D24726"/>
                </a:solidFill>
                <a:latin typeface="Segoe UI Light" panose="020B0502040204020203" pitchFamily="34" charset="0"/>
                <a:cs typeface="Segoe UI Light" panose="020B0502040204020203" pitchFamily="34" charset="0"/>
              </a:rPr>
              <a:t>NOTION DE RESPONSABILITE</a:t>
            </a:r>
          </a:p>
        </p:txBody>
      </p:sp>
      <p:sp>
        <p:nvSpPr>
          <p:cNvPr id="25" name="Espace réservé du contenu 17"/>
          <p:cNvSpPr txBox="1">
            <a:spLocks/>
          </p:cNvSpPr>
          <p:nvPr/>
        </p:nvSpPr>
        <p:spPr>
          <a:xfrm>
            <a:off x="879757" y="1417316"/>
            <a:ext cx="10614280" cy="471149"/>
          </a:xfrm>
          <a:prstGeom prst="rect">
            <a:avLst/>
          </a:prstGeom>
        </p:spPr>
        <p:txBody>
          <a:bodyPr vert="horz" lIns="91440" tIns="45720" rIns="91440" bIns="45720" rtlCol="0">
            <a:noAutofit/>
          </a:bodyPr>
          <a:lstStyle>
            <a:lvl1pPr marL="2286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1pPr>
            <a:lvl2pPr marL="6858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2pPr>
            <a:lvl3pPr marL="11430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3pPr>
            <a:lvl4pPr marL="16002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4pPr>
            <a:lvl5pPr marL="20574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a:solidFill>
                  <a:schemeClr val="tx1">
                    <a:lumMod val="75000"/>
                    <a:lumOff val="25000"/>
                  </a:schemeClr>
                </a:solidFill>
                <a:latin typeface="+mn-lt"/>
                <a:ea typeface="+mn-ea"/>
                <a:cs typeface="+mn-cs"/>
              </a:defRPr>
            </a:lvl5pPr>
            <a:lvl6pPr marL="25146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9pPr>
          </a:lstStyle>
          <a:p>
            <a:pPr marL="0" indent="0" rtl="0">
              <a:spcAft>
                <a:spcPts val="2000"/>
              </a:spcAft>
              <a:buNone/>
            </a:pPr>
            <a:r>
              <a:rPr lang="fr-FR" sz="1400" noProof="1">
                <a:latin typeface="Segoe UI" panose="020B0502040204020203" pitchFamily="34" charset="0"/>
                <a:cs typeface="Segoe UI" panose="020B0502040204020203" pitchFamily="34" charset="0"/>
              </a:rPr>
              <a:t>Etre responsable c’esr avoir conscience de ses devoirs pour être en capacité de répondre de ses actes en toute circonstance. </a:t>
            </a:r>
          </a:p>
        </p:txBody>
      </p:sp>
      <p:grpSp>
        <p:nvGrpSpPr>
          <p:cNvPr id="18" name="Groupe 17" descr="Petit cercle contenant le chiffre 1 pour indiquer la première étape"/>
          <p:cNvGrpSpPr/>
          <p:nvPr/>
        </p:nvGrpSpPr>
        <p:grpSpPr bwMode="blackWhite">
          <a:xfrm>
            <a:off x="629082" y="2122092"/>
            <a:ext cx="558179" cy="409838"/>
            <a:chOff x="6953426" y="711274"/>
            <a:chExt cx="558179" cy="409838"/>
          </a:xfrm>
        </p:grpSpPr>
        <p:sp>
          <p:nvSpPr>
            <p:cNvPr id="19" name="Ovale 18" descr="Petit cercle"/>
            <p:cNvSpPr/>
            <p:nvPr/>
          </p:nvSpPr>
          <p:spPr bwMode="blackWhite">
            <a:xfrm>
              <a:off x="7025069" y="711274"/>
              <a:ext cx="409838" cy="409838"/>
            </a:xfrm>
            <a:prstGeom prst="ellipse">
              <a:avLst/>
            </a:prstGeom>
            <a:solidFill>
              <a:srgbClr val="D247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fr-FR" noProof="1"/>
            </a:p>
          </p:txBody>
        </p:sp>
        <p:sp>
          <p:nvSpPr>
            <p:cNvPr id="20" name="Zone de texte 19" descr="Chiffre 1"/>
            <p:cNvSpPr txBox="1">
              <a:spLocks noChangeAspect="1"/>
            </p:cNvSpPr>
            <p:nvPr/>
          </p:nvSpPr>
          <p:spPr bwMode="blackWhite">
            <a:xfrm>
              <a:off x="6953426" y="727564"/>
              <a:ext cx="558179" cy="369332"/>
            </a:xfrm>
            <a:prstGeom prst="rect">
              <a:avLst/>
            </a:prstGeom>
            <a:noFill/>
          </p:spPr>
          <p:txBody>
            <a:bodyPr wrap="square" rtlCol="0">
              <a:spAutoFit/>
            </a:bodyPr>
            <a:lstStyle/>
            <a:p>
              <a:pPr algn="ctr" rtl="0"/>
              <a:r>
                <a:rPr lang="fr-FR" noProof="1">
                  <a:solidFill>
                    <a:schemeClr val="bg1"/>
                  </a:solidFill>
                  <a:latin typeface="Segoe UI Semibold" panose="020B0702040204020203" pitchFamily="34" charset="0"/>
                  <a:cs typeface="Segoe UI Semibold" panose="020B0702040204020203" pitchFamily="34" charset="0"/>
                </a:rPr>
                <a:t>1</a:t>
              </a:r>
            </a:p>
          </p:txBody>
        </p:sp>
      </p:grpSp>
      <p:sp>
        <p:nvSpPr>
          <p:cNvPr id="21" name="Espace réservé du contenu 17"/>
          <p:cNvSpPr txBox="1">
            <a:spLocks/>
          </p:cNvSpPr>
          <p:nvPr/>
        </p:nvSpPr>
        <p:spPr>
          <a:xfrm>
            <a:off x="1164114" y="2021919"/>
            <a:ext cx="4585731" cy="596551"/>
          </a:xfrm>
          <a:prstGeom prst="rect">
            <a:avLst/>
          </a:prstGeom>
        </p:spPr>
        <p:txBody>
          <a:bodyPr vert="horz" lIns="91440" tIns="45720" rIns="91440" bIns="45720" rtlCol="0">
            <a:normAutofit/>
          </a:bodyPr>
          <a:lstStyle>
            <a:lvl1pPr marL="2286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1pPr>
            <a:lvl2pPr marL="6858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2pPr>
            <a:lvl3pPr marL="11430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3pPr>
            <a:lvl4pPr marL="16002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4pPr>
            <a:lvl5pPr marL="20574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a:solidFill>
                  <a:schemeClr val="tx1">
                    <a:lumMod val="75000"/>
                    <a:lumOff val="25000"/>
                  </a:schemeClr>
                </a:solidFill>
                <a:latin typeface="+mn-lt"/>
                <a:ea typeface="+mn-ea"/>
                <a:cs typeface="+mn-cs"/>
              </a:defRPr>
            </a:lvl5pPr>
            <a:lvl6pPr marL="25146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9pPr>
          </a:lstStyle>
          <a:p>
            <a:pPr marL="0" lvl="0" indent="0" rtl="0">
              <a:spcAft>
                <a:spcPts val="600"/>
              </a:spcAft>
              <a:buNone/>
              <a:defRPr/>
            </a:pPr>
            <a:r>
              <a:rPr lang="fr-FR" sz="1400" noProof="1">
                <a:solidFill>
                  <a:prstClr val="black">
                    <a:lumMod val="75000"/>
                    <a:lumOff val="25000"/>
                  </a:prstClr>
                </a:solidFill>
                <a:latin typeface="Segoe UI" panose="020B0502040204020203" pitchFamily="34" charset="0"/>
                <a:cs typeface="Segoe UI" panose="020B0502040204020203" pitchFamily="34" charset="0"/>
              </a:rPr>
              <a:t>La responsabilité de l’ingénieur peut être engagée</a:t>
            </a:r>
            <a:endParaRPr lang="fr-FR" sz="1400" noProof="1">
              <a:solidFill>
                <a:prstClr val="black">
                  <a:lumMod val="75000"/>
                  <a:lumOff val="25000"/>
                </a:prstClr>
              </a:solidFill>
              <a:cs typeface="Segoe UI"/>
            </a:endParaRPr>
          </a:p>
        </p:txBody>
      </p:sp>
      <p:grpSp>
        <p:nvGrpSpPr>
          <p:cNvPr id="33" name="Groupe 32" descr="Petit cercle contenant le chiffre 2 pour indiquer la deuxième étape"/>
          <p:cNvGrpSpPr/>
          <p:nvPr/>
        </p:nvGrpSpPr>
        <p:grpSpPr bwMode="blackWhite">
          <a:xfrm>
            <a:off x="6841228" y="2175550"/>
            <a:ext cx="558179" cy="409838"/>
            <a:chOff x="6953426" y="711274"/>
            <a:chExt cx="558179" cy="409838"/>
          </a:xfrm>
        </p:grpSpPr>
        <p:sp>
          <p:nvSpPr>
            <p:cNvPr id="34" name="Ellipse 33" descr="Petit cercle"/>
            <p:cNvSpPr/>
            <p:nvPr/>
          </p:nvSpPr>
          <p:spPr bwMode="blackWhite">
            <a:xfrm>
              <a:off x="7025069" y="711274"/>
              <a:ext cx="409838" cy="409838"/>
            </a:xfrm>
            <a:prstGeom prst="ellipse">
              <a:avLst/>
            </a:prstGeom>
            <a:solidFill>
              <a:srgbClr val="D247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fr-FR" noProof="1"/>
            </a:p>
          </p:txBody>
        </p:sp>
        <p:sp>
          <p:nvSpPr>
            <p:cNvPr id="35" name="Zone de texte 34" descr="Chiffre 2"/>
            <p:cNvSpPr txBox="1">
              <a:spLocks noChangeAspect="1"/>
            </p:cNvSpPr>
            <p:nvPr/>
          </p:nvSpPr>
          <p:spPr bwMode="blackWhite">
            <a:xfrm>
              <a:off x="6953426" y="727564"/>
              <a:ext cx="558179" cy="369332"/>
            </a:xfrm>
            <a:prstGeom prst="rect">
              <a:avLst/>
            </a:prstGeom>
            <a:noFill/>
          </p:spPr>
          <p:txBody>
            <a:bodyPr wrap="square" rtlCol="0">
              <a:spAutoFit/>
            </a:bodyPr>
            <a:lstStyle/>
            <a:p>
              <a:pPr algn="ctr" rtl="0"/>
              <a:r>
                <a:rPr lang="fr-FR" noProof="1">
                  <a:solidFill>
                    <a:schemeClr val="bg1"/>
                  </a:solidFill>
                  <a:latin typeface="Segoe UI Semibold" panose="020B0702040204020203" pitchFamily="34" charset="0"/>
                  <a:cs typeface="Segoe UI Semibold" panose="020B0702040204020203" pitchFamily="34" charset="0"/>
                </a:rPr>
                <a:t>2</a:t>
              </a:r>
            </a:p>
          </p:txBody>
        </p:sp>
      </p:grpSp>
      <p:sp>
        <p:nvSpPr>
          <p:cNvPr id="36" name="Espace réservé du contenu 17"/>
          <p:cNvSpPr txBox="1">
            <a:spLocks/>
          </p:cNvSpPr>
          <p:nvPr/>
        </p:nvSpPr>
        <p:spPr>
          <a:xfrm>
            <a:off x="1164114" y="2231776"/>
            <a:ext cx="4504252" cy="1443013"/>
          </a:xfrm>
          <a:prstGeom prst="rect">
            <a:avLst/>
          </a:prstGeom>
        </p:spPr>
        <p:txBody>
          <a:bodyPr vert="horz" lIns="91440" tIns="45720" rIns="91440" bIns="45720" rtlCol="0">
            <a:noAutofit/>
          </a:bodyPr>
          <a:lstStyle>
            <a:lvl1pPr marL="2286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1pPr>
            <a:lvl2pPr marL="6858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2pPr>
            <a:lvl3pPr marL="11430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3pPr>
            <a:lvl4pPr marL="16002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4pPr>
            <a:lvl5pPr marL="20574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a:solidFill>
                  <a:schemeClr val="tx1">
                    <a:lumMod val="75000"/>
                    <a:lumOff val="25000"/>
                  </a:schemeClr>
                </a:solidFill>
                <a:latin typeface="+mn-lt"/>
                <a:ea typeface="+mn-ea"/>
                <a:cs typeface="+mn-cs"/>
              </a:defRPr>
            </a:lvl5pPr>
            <a:lvl6pPr marL="25146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9pPr>
          </a:lstStyle>
          <a:p>
            <a:pPr marL="0" lvl="0" indent="0" rtl="0">
              <a:spcAft>
                <a:spcPts val="2000"/>
              </a:spcAft>
              <a:buNone/>
              <a:defRPr/>
            </a:pPr>
            <a:r>
              <a:rPr lang="fr-FR" sz="1400" noProof="1">
                <a:solidFill>
                  <a:prstClr val="black">
                    <a:lumMod val="75000"/>
                    <a:lumOff val="25000"/>
                  </a:prstClr>
                </a:solidFill>
                <a:latin typeface="Segoe UI" panose="020B0502040204020203" pitchFamily="34" charset="0"/>
                <a:cs typeface="Segoe UI" panose="020B0502040204020203" pitchFamily="34" charset="0"/>
              </a:rPr>
              <a:t>Le chef de l’entreprise a un pouvoir de direction. En contrepartie, l’art. L.421-1 du code du travail le rend débiteur d’une obligation de sécurité.  C’est pourquoi il doit prendre des mesures « necessaires de prévention, d’information et de formation » afin d’assurer la protection de son personnel. </a:t>
            </a:r>
          </a:p>
        </p:txBody>
      </p:sp>
      <p:sp>
        <p:nvSpPr>
          <p:cNvPr id="40" name="Espace réservé du contenu 17"/>
          <p:cNvSpPr txBox="1">
            <a:spLocks/>
          </p:cNvSpPr>
          <p:nvPr/>
        </p:nvSpPr>
        <p:spPr>
          <a:xfrm>
            <a:off x="7471050" y="2045242"/>
            <a:ext cx="4504252" cy="563538"/>
          </a:xfrm>
          <a:prstGeom prst="rect">
            <a:avLst/>
          </a:prstGeom>
        </p:spPr>
        <p:txBody>
          <a:bodyPr vert="horz" lIns="91440" tIns="45720" rIns="91440" bIns="45720" rtlCol="0">
            <a:noAutofit/>
          </a:bodyPr>
          <a:lstStyle>
            <a:lvl1pPr marL="2286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1pPr>
            <a:lvl2pPr marL="6858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2pPr>
            <a:lvl3pPr marL="11430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3pPr>
            <a:lvl4pPr marL="16002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4pPr>
            <a:lvl5pPr marL="20574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a:solidFill>
                  <a:schemeClr val="tx1">
                    <a:lumMod val="75000"/>
                    <a:lumOff val="25000"/>
                  </a:schemeClr>
                </a:solidFill>
                <a:latin typeface="+mn-lt"/>
                <a:ea typeface="+mn-ea"/>
                <a:cs typeface="+mn-cs"/>
              </a:defRPr>
            </a:lvl5pPr>
            <a:lvl6pPr marL="25146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9pPr>
          </a:lstStyle>
          <a:p>
            <a:pPr marL="0" lvl="0" indent="0" rtl="0">
              <a:spcAft>
                <a:spcPts val="2000"/>
              </a:spcAft>
              <a:buNone/>
              <a:defRPr/>
            </a:pPr>
            <a:r>
              <a:rPr lang="fr-FR" sz="1400" noProof="1">
                <a:solidFill>
                  <a:prstClr val="black">
                    <a:lumMod val="75000"/>
                    <a:lumOff val="25000"/>
                  </a:prstClr>
                </a:solidFill>
                <a:latin typeface="Segoe UI" panose="020B0502040204020203" pitchFamily="34" charset="0"/>
                <a:cs typeface="Segoe UI" panose="020B0502040204020203" pitchFamily="34" charset="0"/>
              </a:rPr>
              <a:t>Alors même que l’entreprise respecte la réglementation « écriteé certains risques peuvent apparaître. Ainsi, il doit prendre des mesures de prévention et de formation. </a:t>
            </a:r>
          </a:p>
        </p:txBody>
      </p:sp>
      <p:sp>
        <p:nvSpPr>
          <p:cNvPr id="5" name="ZoneTexte 4">
            <a:extLst>
              <a:ext uri="{FF2B5EF4-FFF2-40B4-BE49-F238E27FC236}">
                <a16:creationId xmlns:a16="http://schemas.microsoft.com/office/drawing/2014/main" id="{78237F3D-03B1-4688-9372-DFFE6B013783}"/>
              </a:ext>
            </a:extLst>
          </p:cNvPr>
          <p:cNvSpPr txBox="1"/>
          <p:nvPr/>
        </p:nvSpPr>
        <p:spPr>
          <a:xfrm>
            <a:off x="7471050" y="3017700"/>
            <a:ext cx="4295875" cy="738664"/>
          </a:xfrm>
          <a:prstGeom prst="rect">
            <a:avLst/>
          </a:prstGeom>
          <a:noFill/>
        </p:spPr>
        <p:txBody>
          <a:bodyPr wrap="square" rtlCol="0">
            <a:spAutoFit/>
          </a:bodyPr>
          <a:lstStyle/>
          <a:p>
            <a:r>
              <a:rPr lang="fr-FR" sz="1400" dirty="0">
                <a:latin typeface="+mj-lt"/>
              </a:rPr>
              <a:t>Ces mesures permettent d’assurer la protection du patrimoine de l’entreprise ou de l’organisation et celle des parties prenantes</a:t>
            </a:r>
          </a:p>
        </p:txBody>
      </p:sp>
    </p:spTree>
    <p:extLst>
      <p:ext uri="{BB962C8B-B14F-4D97-AF65-F5344CB8AC3E}">
        <p14:creationId xmlns:p14="http://schemas.microsoft.com/office/powerpoint/2010/main" val="1107001750"/>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2"/>
          <p:cNvSpPr>
            <a:spLocks noGrp="1"/>
          </p:cNvSpPr>
          <p:nvPr>
            <p:ph type="title"/>
          </p:nvPr>
        </p:nvSpPr>
        <p:spPr/>
        <p:txBody>
          <a:bodyPr rtlCol="0"/>
          <a:lstStyle/>
          <a:p>
            <a:pPr rtl="0"/>
            <a:r>
              <a:rPr lang="fr-FR" b="1" dirty="0">
                <a:solidFill>
                  <a:srgbClr val="D24726"/>
                </a:solidFill>
                <a:latin typeface="Segoe UI Light" panose="020B0502040204020203" pitchFamily="34" charset="0"/>
                <a:cs typeface="Segoe UI Light" panose="020B0502040204020203" pitchFamily="34" charset="0"/>
              </a:rPr>
              <a:t>L’INTERET D’UNE PRISE DE CONSCIENCE</a:t>
            </a:r>
          </a:p>
        </p:txBody>
      </p:sp>
      <p:pic>
        <p:nvPicPr>
          <p:cNvPr id="6" name="Image 5">
            <a:extLst>
              <a:ext uri="{FF2B5EF4-FFF2-40B4-BE49-F238E27FC236}">
                <a16:creationId xmlns:a16="http://schemas.microsoft.com/office/drawing/2014/main" id="{02204AE6-5AC3-48B8-943E-854B7715363F}"/>
              </a:ext>
            </a:extLst>
          </p:cNvPr>
          <p:cNvPicPr>
            <a:picLocks noChangeAspect="1"/>
          </p:cNvPicPr>
          <p:nvPr/>
        </p:nvPicPr>
        <p:blipFill>
          <a:blip r:embed="rId3"/>
          <a:stretch>
            <a:fillRect/>
          </a:stretch>
        </p:blipFill>
        <p:spPr>
          <a:xfrm>
            <a:off x="5008736" y="1268965"/>
            <a:ext cx="6662057" cy="5140979"/>
          </a:xfrm>
          <a:prstGeom prst="rect">
            <a:avLst/>
          </a:prstGeom>
        </p:spPr>
      </p:pic>
      <p:sp>
        <p:nvSpPr>
          <p:cNvPr id="8" name="ZoneTexte 7">
            <a:extLst>
              <a:ext uri="{FF2B5EF4-FFF2-40B4-BE49-F238E27FC236}">
                <a16:creationId xmlns:a16="http://schemas.microsoft.com/office/drawing/2014/main" id="{19E53F09-C6FB-4243-8AA8-F24924747D01}"/>
              </a:ext>
            </a:extLst>
          </p:cNvPr>
          <p:cNvSpPr txBox="1"/>
          <p:nvPr/>
        </p:nvSpPr>
        <p:spPr>
          <a:xfrm>
            <a:off x="521207" y="1720840"/>
            <a:ext cx="3582955" cy="3416320"/>
          </a:xfrm>
          <a:prstGeom prst="rect">
            <a:avLst/>
          </a:prstGeom>
          <a:noFill/>
        </p:spPr>
        <p:txBody>
          <a:bodyPr wrap="square" rtlCol="0">
            <a:spAutoFit/>
          </a:bodyPr>
          <a:lstStyle/>
          <a:p>
            <a:r>
              <a:rPr lang="fr-FR" dirty="0"/>
              <a:t>Face aux grands défis du risque l’ingénieur doit</a:t>
            </a:r>
          </a:p>
          <a:p>
            <a:endParaRPr lang="fr-FR" dirty="0"/>
          </a:p>
          <a:p>
            <a:pPr marL="285750" indent="-285750">
              <a:buFontTx/>
              <a:buChar char="-"/>
            </a:pPr>
            <a:r>
              <a:rPr lang="fr-FR" dirty="0"/>
              <a:t>Stimuler les capacités intellectuelles (permet le progrès…)</a:t>
            </a:r>
          </a:p>
          <a:p>
            <a:endParaRPr lang="fr-FR" dirty="0"/>
          </a:p>
          <a:p>
            <a:pPr marL="285750" indent="-285750">
              <a:buFontTx/>
              <a:buChar char="-"/>
            </a:pPr>
            <a:r>
              <a:rPr lang="fr-FR" dirty="0"/>
              <a:t>Intégrer la sécurité à toutes les étapes coûte moins cher.</a:t>
            </a:r>
          </a:p>
          <a:p>
            <a:endParaRPr lang="fr-FR" dirty="0"/>
          </a:p>
          <a:p>
            <a:pPr marL="285750" indent="-285750">
              <a:buFontTx/>
              <a:buChar char="-"/>
            </a:pPr>
            <a:r>
              <a:rPr lang="fr-FR" dirty="0"/>
              <a:t>Développer des compétences vers une vision plus globale</a:t>
            </a:r>
          </a:p>
        </p:txBody>
      </p:sp>
    </p:spTree>
    <p:extLst>
      <p:ext uri="{BB962C8B-B14F-4D97-AF65-F5344CB8AC3E}">
        <p14:creationId xmlns:p14="http://schemas.microsoft.com/office/powerpoint/2010/main" val="958036878"/>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2"/>
          <p:cNvSpPr>
            <a:spLocks noGrp="1"/>
          </p:cNvSpPr>
          <p:nvPr>
            <p:ph type="title"/>
          </p:nvPr>
        </p:nvSpPr>
        <p:spPr/>
        <p:txBody>
          <a:bodyPr rtlCol="0"/>
          <a:lstStyle/>
          <a:p>
            <a:pPr rtl="0"/>
            <a:r>
              <a:rPr lang="fr-FR" b="1" noProof="1">
                <a:solidFill>
                  <a:srgbClr val="D24726"/>
                </a:solidFill>
                <a:latin typeface="Segoe UI Light" panose="020B0502040204020203" pitchFamily="34" charset="0"/>
                <a:cs typeface="Segoe UI Light" panose="020B0502040204020203" pitchFamily="34" charset="0"/>
              </a:rPr>
              <a:t>LES FICHES DE FONCTIONS</a:t>
            </a:r>
          </a:p>
        </p:txBody>
      </p:sp>
      <p:sp>
        <p:nvSpPr>
          <p:cNvPr id="4" name="ZoneTexte 3">
            <a:extLst>
              <a:ext uri="{FF2B5EF4-FFF2-40B4-BE49-F238E27FC236}">
                <a16:creationId xmlns:a16="http://schemas.microsoft.com/office/drawing/2014/main" id="{47781A0A-6239-495E-98F8-4EBBFF22EC09}"/>
              </a:ext>
            </a:extLst>
          </p:cNvPr>
          <p:cNvSpPr txBox="1"/>
          <p:nvPr/>
        </p:nvSpPr>
        <p:spPr>
          <a:xfrm>
            <a:off x="914400" y="1492898"/>
            <a:ext cx="9162661" cy="4801314"/>
          </a:xfrm>
          <a:prstGeom prst="rect">
            <a:avLst/>
          </a:prstGeom>
          <a:noFill/>
        </p:spPr>
        <p:txBody>
          <a:bodyPr wrap="square" rtlCol="0">
            <a:spAutoFit/>
          </a:bodyPr>
          <a:lstStyle/>
          <a:p>
            <a:r>
              <a:rPr lang="fr-FR" dirty="0"/>
              <a:t>Fiche 1: Le chef d’entreprise</a:t>
            </a:r>
          </a:p>
          <a:p>
            <a:r>
              <a:rPr lang="fr-FR" dirty="0"/>
              <a:t>Fiche 2: Le chef d’établissement</a:t>
            </a:r>
          </a:p>
          <a:p>
            <a:r>
              <a:rPr lang="fr-FR" dirty="0"/>
              <a:t>Fiche 3: Ressources humaines</a:t>
            </a:r>
          </a:p>
          <a:p>
            <a:r>
              <a:rPr lang="fr-FR" dirty="0"/>
              <a:t>Fiche 4: Finances	</a:t>
            </a:r>
          </a:p>
          <a:p>
            <a:r>
              <a:rPr lang="fr-FR" dirty="0"/>
              <a:t>Fiche 5: Commercial</a:t>
            </a:r>
          </a:p>
          <a:p>
            <a:r>
              <a:rPr lang="fr-FR" dirty="0"/>
              <a:t>Fiche 6: Achats</a:t>
            </a:r>
          </a:p>
          <a:p>
            <a:r>
              <a:rPr lang="fr-FR" dirty="0"/>
              <a:t>Fiche 7: Production</a:t>
            </a:r>
          </a:p>
          <a:p>
            <a:r>
              <a:rPr lang="fr-FR" dirty="0"/>
              <a:t>Fiche 8: Bureau d’études</a:t>
            </a:r>
          </a:p>
          <a:p>
            <a:r>
              <a:rPr lang="fr-FR" dirty="0"/>
              <a:t>Fiche 9: Logistique et services généraux</a:t>
            </a:r>
          </a:p>
          <a:p>
            <a:r>
              <a:rPr lang="fr-FR" dirty="0"/>
              <a:t>Fiche 10: Maintenance</a:t>
            </a:r>
          </a:p>
          <a:p>
            <a:r>
              <a:rPr lang="fr-FR" dirty="0"/>
              <a:t>Fiche 11: Système d’information pour la gestion et l’administration</a:t>
            </a:r>
          </a:p>
          <a:p>
            <a:r>
              <a:rPr lang="fr-FR" dirty="0"/>
              <a:t>Fiche 12: Système d’information temps réel</a:t>
            </a:r>
          </a:p>
          <a:p>
            <a:r>
              <a:rPr lang="fr-FR" dirty="0"/>
              <a:t>Fiche 13: Contrôle de qualité</a:t>
            </a:r>
          </a:p>
          <a:p>
            <a:r>
              <a:rPr lang="fr-FR" dirty="0"/>
              <a:t>Fiche 14: Recherche et développement</a:t>
            </a:r>
          </a:p>
          <a:p>
            <a:r>
              <a:rPr lang="fr-FR" dirty="0"/>
              <a:t>Fiche 15: Maîtrise d’ouvrage déléguée</a:t>
            </a:r>
          </a:p>
          <a:p>
            <a:r>
              <a:rPr lang="fr-FR" dirty="0"/>
              <a:t>Fiche 16: Maîtrise d’œuvre</a:t>
            </a:r>
          </a:p>
          <a:p>
            <a:r>
              <a:rPr lang="fr-FR" dirty="0"/>
              <a:t>Fiche 17: Chef de projet</a:t>
            </a:r>
          </a:p>
        </p:txBody>
      </p:sp>
    </p:spTree>
    <p:extLst>
      <p:ext uri="{BB962C8B-B14F-4D97-AF65-F5344CB8AC3E}">
        <p14:creationId xmlns:p14="http://schemas.microsoft.com/office/powerpoint/2010/main" val="25968336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rtlCol="0">
            <a:normAutofit/>
          </a:bodyPr>
          <a:lstStyle/>
          <a:p>
            <a:pPr lvl="0" rtl="0"/>
            <a:r>
              <a:rPr lang="fr-FR" b="1" dirty="0">
                <a:solidFill>
                  <a:srgbClr val="D24726"/>
                </a:solidFill>
                <a:latin typeface="Segoe UI Light" panose="020B0502040204020203" pitchFamily="34" charset="0"/>
                <a:cs typeface="Segoe UI Light" panose="020B0502040204020203" pitchFamily="34" charset="0"/>
              </a:rPr>
              <a:t>FICHE 1: LE CHEF D’ENTREPRISE</a:t>
            </a:r>
          </a:p>
        </p:txBody>
      </p:sp>
      <p:sp>
        <p:nvSpPr>
          <p:cNvPr id="5" name="Espace réservé du contenu 4"/>
          <p:cNvSpPr>
            <a:spLocks noGrp="1"/>
          </p:cNvSpPr>
          <p:nvPr>
            <p:ph sz="half" idx="4294967295"/>
          </p:nvPr>
        </p:nvSpPr>
        <p:spPr>
          <a:xfrm>
            <a:off x="541611" y="1431011"/>
            <a:ext cx="10921590" cy="657866"/>
          </a:xfrm>
        </p:spPr>
        <p:txBody>
          <a:bodyPr vert="horz" lIns="91440" tIns="45720" rIns="91440" bIns="45720" rtlCol="0">
            <a:normAutofit/>
          </a:bodyPr>
          <a:lstStyle/>
          <a:p>
            <a:pPr>
              <a:lnSpc>
                <a:spcPts val="1800"/>
              </a:lnSpc>
              <a:spcAft>
                <a:spcPts val="2000"/>
              </a:spcAft>
            </a:pPr>
            <a:r>
              <a:rPr lang="fr-FR" sz="1400" dirty="0"/>
              <a:t>La fonction du chef d’entreprise doit s’entendre au sens large, car elle qualifie aussi bien des fonctions de direction d’un système sociotechnique, que celles de chef d’établissement dont il peut déléguer certains pouvoirs à un collaborateur. </a:t>
            </a:r>
            <a:endParaRPr lang="fr-FR" sz="1400" dirty="0">
              <a:solidFill>
                <a:prstClr val="black">
                  <a:lumMod val="75000"/>
                  <a:lumOff val="25000"/>
                </a:prstClr>
              </a:solidFill>
              <a:latin typeface="Segoe UI" panose="020B0502040204020203" pitchFamily="34" charset="0"/>
              <a:cs typeface="Segoe UI" panose="020B0502040204020203" pitchFamily="34" charset="0"/>
            </a:endParaRPr>
          </a:p>
        </p:txBody>
      </p:sp>
      <p:grpSp>
        <p:nvGrpSpPr>
          <p:cNvPr id="33" name="Groupe 32" descr="Petit cercle contenant le chiffre 1 pour indiquer la première étape"/>
          <p:cNvGrpSpPr/>
          <p:nvPr/>
        </p:nvGrpSpPr>
        <p:grpSpPr bwMode="blackWhite">
          <a:xfrm>
            <a:off x="507860" y="2268651"/>
            <a:ext cx="558179" cy="409838"/>
            <a:chOff x="6953426" y="711274"/>
            <a:chExt cx="558179" cy="409838"/>
          </a:xfrm>
        </p:grpSpPr>
        <p:sp>
          <p:nvSpPr>
            <p:cNvPr id="34" name="Ellipse 33" descr="Petit cercle"/>
            <p:cNvSpPr/>
            <p:nvPr/>
          </p:nvSpPr>
          <p:spPr bwMode="blackWhite">
            <a:xfrm>
              <a:off x="7025069" y="711274"/>
              <a:ext cx="409838" cy="409838"/>
            </a:xfrm>
            <a:prstGeom prst="ellipse">
              <a:avLst/>
            </a:prstGeom>
            <a:solidFill>
              <a:srgbClr val="D247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fr-FR"/>
            </a:p>
          </p:txBody>
        </p:sp>
        <p:sp>
          <p:nvSpPr>
            <p:cNvPr id="35" name="Zone de texte 34" descr="Chiffre 1"/>
            <p:cNvSpPr txBox="1"/>
            <p:nvPr/>
          </p:nvSpPr>
          <p:spPr bwMode="blackWhite">
            <a:xfrm>
              <a:off x="6953426" y="727564"/>
              <a:ext cx="558179" cy="369332"/>
            </a:xfrm>
            <a:prstGeom prst="rect">
              <a:avLst/>
            </a:prstGeom>
            <a:noFill/>
          </p:spPr>
          <p:txBody>
            <a:bodyPr wrap="square" rtlCol="0">
              <a:spAutoFit/>
            </a:bodyPr>
            <a:lstStyle/>
            <a:p>
              <a:pPr algn="ctr" rtl="0"/>
              <a:r>
                <a:rPr lang="fr-FR" dirty="0">
                  <a:solidFill>
                    <a:schemeClr val="bg1"/>
                  </a:solidFill>
                  <a:latin typeface="Segoe UI Semibold" panose="020B0702040204020203" pitchFamily="34" charset="0"/>
                  <a:cs typeface="Segoe UI Semibold" panose="020B0702040204020203" pitchFamily="34" charset="0"/>
                </a:rPr>
                <a:t>1</a:t>
              </a:r>
            </a:p>
          </p:txBody>
        </p:sp>
      </p:grpSp>
      <p:sp>
        <p:nvSpPr>
          <p:cNvPr id="42" name="Espace réservé du contenu 17"/>
          <p:cNvSpPr txBox="1">
            <a:spLocks/>
          </p:cNvSpPr>
          <p:nvPr/>
        </p:nvSpPr>
        <p:spPr>
          <a:xfrm>
            <a:off x="989341" y="2313477"/>
            <a:ext cx="2444056" cy="345430"/>
          </a:xfrm>
          <a:prstGeom prst="rect">
            <a:avLst/>
          </a:prstGeom>
        </p:spPr>
        <p:txBody>
          <a:bodyPr vert="horz" lIns="91440" tIns="45720" rIns="91440" bIns="45720" rtlCol="0">
            <a:noAutofit/>
          </a:bodyPr>
          <a:lstStyle>
            <a:lvl1pPr marL="2286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1pPr>
            <a:lvl2pPr marL="6858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2pPr>
            <a:lvl3pPr marL="11430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3pPr>
            <a:lvl4pPr marL="16002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4pPr>
            <a:lvl5pPr marL="20574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a:solidFill>
                  <a:schemeClr val="tx1">
                    <a:lumMod val="75000"/>
                    <a:lumOff val="25000"/>
                  </a:schemeClr>
                </a:solidFill>
                <a:latin typeface="+mn-lt"/>
                <a:ea typeface="+mn-ea"/>
                <a:cs typeface="+mn-cs"/>
              </a:defRPr>
            </a:lvl5pPr>
            <a:lvl6pPr marL="25146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9pPr>
          </a:lstStyle>
          <a:p>
            <a:pPr marL="0" indent="0" rtl="0">
              <a:spcAft>
                <a:spcPts val="2000"/>
              </a:spcAft>
              <a:buNone/>
            </a:pPr>
            <a:r>
              <a:rPr lang="fr-FR" sz="1400" b="1" dirty="0">
                <a:solidFill>
                  <a:prstClr val="black">
                    <a:lumMod val="75000"/>
                    <a:lumOff val="25000"/>
                  </a:prstClr>
                </a:solidFill>
                <a:latin typeface="Segoe UI" panose="020B0502040204020203" pitchFamily="34" charset="0"/>
                <a:cs typeface="Segoe UI" panose="020B0502040204020203" pitchFamily="34" charset="0"/>
              </a:rPr>
              <a:t>S’engager personnellement </a:t>
            </a:r>
          </a:p>
          <a:p>
            <a:pPr marL="0" indent="0" rtl="0">
              <a:spcAft>
                <a:spcPts val="2000"/>
              </a:spcAft>
              <a:buNone/>
            </a:pPr>
            <a:endParaRPr lang="fr-FR" b="1" dirty="0">
              <a:solidFill>
                <a:prstClr val="black">
                  <a:lumMod val="75000"/>
                  <a:lumOff val="25000"/>
                </a:prstClr>
              </a:solidFill>
              <a:latin typeface="Segoe UI" panose="020B0502040204020203" pitchFamily="34" charset="0"/>
              <a:cs typeface="Segoe UI" panose="020B0502040204020203" pitchFamily="34" charset="0"/>
            </a:endParaRPr>
          </a:p>
        </p:txBody>
      </p:sp>
      <p:grpSp>
        <p:nvGrpSpPr>
          <p:cNvPr id="36" name="Groupe 35" descr="Petit cercle contenant le chiffre 2 pour indiquer la deuxième étape"/>
          <p:cNvGrpSpPr/>
          <p:nvPr/>
        </p:nvGrpSpPr>
        <p:grpSpPr bwMode="blackWhite">
          <a:xfrm>
            <a:off x="3242883" y="2321692"/>
            <a:ext cx="558179" cy="409838"/>
            <a:chOff x="6953426" y="711274"/>
            <a:chExt cx="558179" cy="409838"/>
          </a:xfrm>
        </p:grpSpPr>
        <p:sp>
          <p:nvSpPr>
            <p:cNvPr id="37" name="Ellipse 36" descr="Petit cercle"/>
            <p:cNvSpPr/>
            <p:nvPr/>
          </p:nvSpPr>
          <p:spPr bwMode="blackWhite">
            <a:xfrm>
              <a:off x="7025069" y="711274"/>
              <a:ext cx="409838" cy="409838"/>
            </a:xfrm>
            <a:prstGeom prst="ellipse">
              <a:avLst/>
            </a:prstGeom>
            <a:solidFill>
              <a:srgbClr val="D247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fr-FR"/>
            </a:p>
          </p:txBody>
        </p:sp>
        <p:sp>
          <p:nvSpPr>
            <p:cNvPr id="38" name="Zone de texte 37" descr="Chiffre 2"/>
            <p:cNvSpPr txBox="1"/>
            <p:nvPr/>
          </p:nvSpPr>
          <p:spPr bwMode="blackWhite">
            <a:xfrm>
              <a:off x="6953426" y="727564"/>
              <a:ext cx="558179" cy="369332"/>
            </a:xfrm>
            <a:prstGeom prst="rect">
              <a:avLst/>
            </a:prstGeom>
            <a:noFill/>
          </p:spPr>
          <p:txBody>
            <a:bodyPr wrap="square" rtlCol="0">
              <a:spAutoFit/>
            </a:bodyPr>
            <a:lstStyle/>
            <a:p>
              <a:pPr algn="ctr" rtl="0"/>
              <a:r>
                <a:rPr lang="fr-FR" dirty="0">
                  <a:solidFill>
                    <a:schemeClr val="bg1"/>
                  </a:solidFill>
                  <a:latin typeface="Segoe UI Semibold" panose="020B0702040204020203" pitchFamily="34" charset="0"/>
                  <a:cs typeface="Segoe UI Semibold" panose="020B0702040204020203" pitchFamily="34" charset="0"/>
                </a:rPr>
                <a:t>2</a:t>
              </a:r>
            </a:p>
          </p:txBody>
        </p:sp>
      </p:grpSp>
      <p:sp>
        <p:nvSpPr>
          <p:cNvPr id="43" name="Espace réservé du contenu 17"/>
          <p:cNvSpPr txBox="1">
            <a:spLocks/>
          </p:cNvSpPr>
          <p:nvPr/>
        </p:nvSpPr>
        <p:spPr>
          <a:xfrm>
            <a:off x="3843235" y="2281273"/>
            <a:ext cx="3591344" cy="409838"/>
          </a:xfrm>
          <a:prstGeom prst="rect">
            <a:avLst/>
          </a:prstGeom>
        </p:spPr>
        <p:txBody>
          <a:bodyPr vert="horz" lIns="91440" tIns="45720" rIns="91440" bIns="45720" rtlCol="0">
            <a:noAutofit/>
          </a:bodyPr>
          <a:lstStyle>
            <a:lvl1pPr marL="2286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1pPr>
            <a:lvl2pPr marL="6858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2pPr>
            <a:lvl3pPr marL="11430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3pPr>
            <a:lvl4pPr marL="16002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4pPr>
            <a:lvl5pPr marL="20574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a:solidFill>
                  <a:schemeClr val="tx1">
                    <a:lumMod val="75000"/>
                    <a:lumOff val="25000"/>
                  </a:schemeClr>
                </a:solidFill>
                <a:latin typeface="+mn-lt"/>
                <a:ea typeface="+mn-ea"/>
                <a:cs typeface="+mn-cs"/>
              </a:defRPr>
            </a:lvl5pPr>
            <a:lvl6pPr marL="25146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9pPr>
          </a:lstStyle>
          <a:p>
            <a:pPr marL="0" indent="0" rtl="0">
              <a:spcAft>
                <a:spcPts val="2000"/>
              </a:spcAft>
              <a:buNone/>
            </a:pPr>
            <a:r>
              <a:rPr lang="fr-FR" sz="1400" b="1" dirty="0">
                <a:solidFill>
                  <a:prstClr val="black">
                    <a:lumMod val="75000"/>
                    <a:lumOff val="25000"/>
                  </a:prstClr>
                </a:solidFill>
                <a:latin typeface="Segoe UI" panose="020B0502040204020203" pitchFamily="34" charset="0"/>
                <a:cs typeface="Segoe UI" panose="020B0502040204020203" pitchFamily="34" charset="0"/>
              </a:rPr>
              <a:t>Premier moyen ; Etablir un système de management de la sécurité, performant. Cela passe par: </a:t>
            </a:r>
          </a:p>
        </p:txBody>
      </p:sp>
      <p:grpSp>
        <p:nvGrpSpPr>
          <p:cNvPr id="39" name="Groupe 38" descr="Petit cercle contenant le chiffre 3 pour indiquer la troisième étape"/>
          <p:cNvGrpSpPr/>
          <p:nvPr/>
        </p:nvGrpSpPr>
        <p:grpSpPr bwMode="blackWhite">
          <a:xfrm>
            <a:off x="8150578" y="2264688"/>
            <a:ext cx="558179" cy="409838"/>
            <a:chOff x="6953426" y="711274"/>
            <a:chExt cx="558179" cy="409838"/>
          </a:xfrm>
        </p:grpSpPr>
        <p:sp>
          <p:nvSpPr>
            <p:cNvPr id="40" name="Ovale 39" descr="Petit cercle"/>
            <p:cNvSpPr/>
            <p:nvPr/>
          </p:nvSpPr>
          <p:spPr bwMode="blackWhite">
            <a:xfrm>
              <a:off x="7025069" y="711274"/>
              <a:ext cx="409838" cy="409838"/>
            </a:xfrm>
            <a:prstGeom prst="ellipse">
              <a:avLst/>
            </a:prstGeom>
            <a:solidFill>
              <a:srgbClr val="D247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fr-FR"/>
            </a:p>
          </p:txBody>
        </p:sp>
        <p:sp>
          <p:nvSpPr>
            <p:cNvPr id="41" name="Zone de texte 40" descr="Chiffre 3"/>
            <p:cNvSpPr txBox="1"/>
            <p:nvPr/>
          </p:nvSpPr>
          <p:spPr bwMode="blackWhite">
            <a:xfrm>
              <a:off x="6953426" y="727564"/>
              <a:ext cx="558179" cy="369332"/>
            </a:xfrm>
            <a:prstGeom prst="rect">
              <a:avLst/>
            </a:prstGeom>
            <a:noFill/>
          </p:spPr>
          <p:txBody>
            <a:bodyPr wrap="square" rtlCol="0">
              <a:spAutoFit/>
            </a:bodyPr>
            <a:lstStyle/>
            <a:p>
              <a:pPr algn="ctr" rtl="0"/>
              <a:r>
                <a:rPr lang="fr-FR">
                  <a:solidFill>
                    <a:schemeClr val="bg1"/>
                  </a:solidFill>
                  <a:latin typeface="Segoe UI Semibold" panose="020B0702040204020203" pitchFamily="34" charset="0"/>
                  <a:cs typeface="Segoe UI Semibold" panose="020B0702040204020203" pitchFamily="34" charset="0"/>
                </a:rPr>
                <a:t>3</a:t>
              </a:r>
            </a:p>
          </p:txBody>
        </p:sp>
      </p:grpSp>
      <p:sp>
        <p:nvSpPr>
          <p:cNvPr id="44" name="Espace réservé du contenu 17"/>
          <p:cNvSpPr txBox="1">
            <a:spLocks/>
          </p:cNvSpPr>
          <p:nvPr/>
        </p:nvSpPr>
        <p:spPr>
          <a:xfrm>
            <a:off x="8632059" y="2264688"/>
            <a:ext cx="2658635" cy="697760"/>
          </a:xfrm>
          <a:prstGeom prst="rect">
            <a:avLst/>
          </a:prstGeom>
        </p:spPr>
        <p:txBody>
          <a:bodyPr vert="horz" lIns="91440" tIns="45720" rIns="91440" bIns="45720" rtlCol="0">
            <a:normAutofit/>
          </a:bodyPr>
          <a:lstStyle>
            <a:lvl1pPr marL="2286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1pPr>
            <a:lvl2pPr marL="6858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2pPr>
            <a:lvl3pPr marL="11430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3pPr>
            <a:lvl4pPr marL="16002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4pPr>
            <a:lvl5pPr marL="20574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a:solidFill>
                  <a:schemeClr val="tx1">
                    <a:lumMod val="75000"/>
                    <a:lumOff val="25000"/>
                  </a:schemeClr>
                </a:solidFill>
                <a:latin typeface="+mn-lt"/>
                <a:ea typeface="+mn-ea"/>
                <a:cs typeface="+mn-cs"/>
              </a:defRPr>
            </a:lvl5pPr>
            <a:lvl6pPr marL="25146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9pPr>
          </a:lstStyle>
          <a:p>
            <a:pPr marL="0" indent="0" rtl="0">
              <a:spcAft>
                <a:spcPts val="2000"/>
              </a:spcAft>
              <a:buNone/>
            </a:pPr>
            <a:r>
              <a:rPr lang="fr-FR" sz="1400" b="1" dirty="0">
                <a:solidFill>
                  <a:prstClr val="black">
                    <a:lumMod val="75000"/>
                    <a:lumOff val="25000"/>
                  </a:prstClr>
                </a:solidFill>
                <a:latin typeface="Segoe UI" panose="020B0502040204020203" pitchFamily="34" charset="0"/>
                <a:cs typeface="Segoe UI" panose="020B0502040204020203" pitchFamily="34" charset="0"/>
              </a:rPr>
              <a:t>D’autres moyens</a:t>
            </a:r>
          </a:p>
        </p:txBody>
      </p:sp>
      <p:sp>
        <p:nvSpPr>
          <p:cNvPr id="3" name="ZoneTexte 2">
            <a:extLst>
              <a:ext uri="{FF2B5EF4-FFF2-40B4-BE49-F238E27FC236}">
                <a16:creationId xmlns:a16="http://schemas.microsoft.com/office/drawing/2014/main" id="{BDE1B71C-B81C-49FF-8954-28C34793A05F}"/>
              </a:ext>
            </a:extLst>
          </p:cNvPr>
          <p:cNvSpPr txBox="1"/>
          <p:nvPr/>
        </p:nvSpPr>
        <p:spPr>
          <a:xfrm>
            <a:off x="521207" y="2858263"/>
            <a:ext cx="2539234" cy="1231106"/>
          </a:xfrm>
          <a:prstGeom prst="rect">
            <a:avLst/>
          </a:prstGeom>
          <a:noFill/>
        </p:spPr>
        <p:txBody>
          <a:bodyPr wrap="square" rtlCol="0">
            <a:spAutoFit/>
          </a:bodyPr>
          <a:lstStyle/>
          <a:p>
            <a:pPr marL="285750" indent="-285750">
              <a:buFontTx/>
              <a:buChar char="-"/>
            </a:pPr>
            <a:r>
              <a:rPr lang="fr-FR" sz="1400" dirty="0"/>
              <a:t>Obtenir un bon résultat</a:t>
            </a:r>
          </a:p>
          <a:p>
            <a:pPr marL="285750" indent="-285750">
              <a:buFontTx/>
              <a:buChar char="-"/>
            </a:pPr>
            <a:r>
              <a:rPr lang="fr-FR" sz="1400" dirty="0"/>
              <a:t>Surveiller en cas de délégation son bon fonctionnement</a:t>
            </a:r>
          </a:p>
          <a:p>
            <a:pPr marL="285750" indent="-285750">
              <a:buFontTx/>
              <a:buChar char="-"/>
            </a:pPr>
            <a:endParaRPr lang="fr-FR" dirty="0"/>
          </a:p>
        </p:txBody>
      </p:sp>
      <p:sp>
        <p:nvSpPr>
          <p:cNvPr id="4" name="ZoneTexte 3">
            <a:extLst>
              <a:ext uri="{FF2B5EF4-FFF2-40B4-BE49-F238E27FC236}">
                <a16:creationId xmlns:a16="http://schemas.microsoft.com/office/drawing/2014/main" id="{5214CA18-97FF-4AB1-9FB2-AD6AA8E8710C}"/>
              </a:ext>
            </a:extLst>
          </p:cNvPr>
          <p:cNvSpPr txBox="1"/>
          <p:nvPr/>
        </p:nvSpPr>
        <p:spPr>
          <a:xfrm>
            <a:off x="3191451" y="3085957"/>
            <a:ext cx="4703713" cy="3323987"/>
          </a:xfrm>
          <a:prstGeom prst="rect">
            <a:avLst/>
          </a:prstGeom>
          <a:noFill/>
        </p:spPr>
        <p:txBody>
          <a:bodyPr wrap="square" rtlCol="0">
            <a:spAutoFit/>
          </a:bodyPr>
          <a:lstStyle/>
          <a:p>
            <a:r>
              <a:rPr lang="fr-FR" sz="1400" dirty="0"/>
              <a:t>- Définir politique de sécurité par écrit pour faire connaître à l’ensemble de l’entreprise : refuser que les contraintes de production supplantent les exigences de sécurité, les caractéristiques de ce qu’il considère comme des risques inacceptables</a:t>
            </a:r>
            <a:br>
              <a:rPr lang="fr-FR" sz="1400" dirty="0"/>
            </a:br>
            <a:endParaRPr lang="fr-FR" sz="1400" dirty="0"/>
          </a:p>
          <a:p>
            <a:r>
              <a:rPr lang="fr-FR" sz="1400" dirty="0"/>
              <a:t>- La prise en compte effective de la sécurité dans la définition des missions et responsabilités des personnels. </a:t>
            </a:r>
            <a:br>
              <a:rPr lang="fr-FR" sz="1400" dirty="0"/>
            </a:br>
            <a:endParaRPr lang="fr-FR" sz="1400" dirty="0"/>
          </a:p>
          <a:p>
            <a:r>
              <a:rPr lang="fr-FR" sz="1400" dirty="0"/>
              <a:t>- La mise en place, autant que faire se peut, d’un organisme spécialisé en sécurité pourvu des compétences, des moyens et de l’autorité fonctionnelle nécessaires pour garantir la prise en compte effective de la sécurité dans toute l’entreprise. pas inévitablement à une prise de pouvoir.</a:t>
            </a:r>
          </a:p>
        </p:txBody>
      </p:sp>
      <p:sp>
        <p:nvSpPr>
          <p:cNvPr id="6" name="ZoneTexte 5">
            <a:extLst>
              <a:ext uri="{FF2B5EF4-FFF2-40B4-BE49-F238E27FC236}">
                <a16:creationId xmlns:a16="http://schemas.microsoft.com/office/drawing/2014/main" id="{88B4E859-E2B4-4C08-BD6D-9D400062984A}"/>
              </a:ext>
            </a:extLst>
          </p:cNvPr>
          <p:cNvSpPr txBox="1"/>
          <p:nvPr/>
        </p:nvSpPr>
        <p:spPr>
          <a:xfrm>
            <a:off x="8026175" y="2840516"/>
            <a:ext cx="3870401" cy="3754874"/>
          </a:xfrm>
          <a:prstGeom prst="rect">
            <a:avLst/>
          </a:prstGeom>
          <a:noFill/>
        </p:spPr>
        <p:txBody>
          <a:bodyPr wrap="square" rtlCol="0">
            <a:spAutoFit/>
          </a:bodyPr>
          <a:lstStyle/>
          <a:p>
            <a:pPr marL="285750" indent="-285750">
              <a:buFontTx/>
              <a:buChar char="-"/>
            </a:pPr>
            <a:r>
              <a:rPr lang="fr-FR" sz="1400" dirty="0"/>
              <a:t>La diffusion effective de la réglementation</a:t>
            </a:r>
          </a:p>
          <a:p>
            <a:pPr marL="285750" indent="-285750">
              <a:buFontTx/>
              <a:buChar char="-"/>
            </a:pPr>
            <a:r>
              <a:rPr lang="fr-FR" sz="1400" dirty="0"/>
              <a:t>L’orientation des actions de formation </a:t>
            </a:r>
          </a:p>
          <a:p>
            <a:pPr marL="285750" indent="-285750">
              <a:buFontTx/>
              <a:buChar char="-"/>
            </a:pPr>
            <a:r>
              <a:rPr lang="fr-FR" sz="1400" dirty="0"/>
              <a:t>L’établissement d’un climat de dialogue avec tous les personnels, en priorité au sein du CHSCT et des médecins du travail</a:t>
            </a:r>
          </a:p>
          <a:p>
            <a:pPr marL="285750" indent="-285750">
              <a:buFontTx/>
              <a:buChar char="-"/>
            </a:pPr>
            <a:r>
              <a:rPr lang="fr-FR" sz="1400" dirty="0"/>
              <a:t>Le tissage de relations avec les organismes de sécurité civile, les pompiers, afin de vérifier l’efficacité de l’organisation interne de l’entreprise</a:t>
            </a:r>
          </a:p>
          <a:p>
            <a:pPr marL="285750" indent="-285750">
              <a:buFontTx/>
              <a:buChar char="-"/>
            </a:pPr>
            <a:r>
              <a:rPr lang="fr-FR" sz="1400" dirty="0"/>
              <a:t>Le recours au retour d’expérience, permettant de comprendre et de progresser</a:t>
            </a:r>
          </a:p>
          <a:p>
            <a:pPr marL="285750" indent="-285750">
              <a:buFontTx/>
              <a:buChar char="-"/>
            </a:pPr>
            <a:r>
              <a:rPr lang="fr-FR" sz="1400" dirty="0"/>
              <a:t>Le choix des personnes pour les promotions et sa justification</a:t>
            </a:r>
          </a:p>
          <a:p>
            <a:pPr marL="285750" indent="-285750">
              <a:buFontTx/>
              <a:buChar char="-"/>
            </a:pPr>
            <a:r>
              <a:rPr lang="fr-FR" sz="1400" dirty="0"/>
              <a:t>Les orientations de la communication en interne et en externe</a:t>
            </a:r>
          </a:p>
          <a:p>
            <a:pPr marL="285750" indent="-285750">
              <a:buFontTx/>
              <a:buChar char="-"/>
            </a:pPr>
            <a:endParaRPr lang="fr-FR" sz="1400" dirty="0"/>
          </a:p>
        </p:txBody>
      </p:sp>
    </p:spTree>
    <p:extLst>
      <p:ext uri="{BB962C8B-B14F-4D97-AF65-F5344CB8AC3E}">
        <p14:creationId xmlns:p14="http://schemas.microsoft.com/office/powerpoint/2010/main" val="1328676004"/>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re 5"/>
          <p:cNvSpPr>
            <a:spLocks noGrp="1"/>
          </p:cNvSpPr>
          <p:nvPr>
            <p:ph type="title"/>
          </p:nvPr>
        </p:nvSpPr>
        <p:spPr>
          <a:xfrm>
            <a:off x="521207" y="448056"/>
            <a:ext cx="10904439" cy="640080"/>
          </a:xfrm>
        </p:spPr>
        <p:txBody>
          <a:bodyPr rtlCol="0">
            <a:normAutofit/>
          </a:bodyPr>
          <a:lstStyle/>
          <a:p>
            <a:pPr rtl="0"/>
            <a:r>
              <a:rPr lang="fr-FR" b="1" dirty="0">
                <a:solidFill>
                  <a:srgbClr val="D24726"/>
                </a:solidFill>
                <a:latin typeface="Segoe UI Light" panose="020B0502040204020203" pitchFamily="34" charset="0"/>
                <a:cs typeface="Segoe UI Light" panose="020B0502040204020203" pitchFamily="34" charset="0"/>
              </a:rPr>
              <a:t>FICHE 2 : LE CGEF D’ETABLISSEMENT</a:t>
            </a:r>
          </a:p>
        </p:txBody>
      </p:sp>
      <p:sp>
        <p:nvSpPr>
          <p:cNvPr id="38" name="Espace réservé du contenu 17"/>
          <p:cNvSpPr txBox="1">
            <a:spLocks/>
          </p:cNvSpPr>
          <p:nvPr/>
        </p:nvSpPr>
        <p:spPr>
          <a:xfrm>
            <a:off x="521207" y="1447706"/>
            <a:ext cx="4815903" cy="4617192"/>
          </a:xfrm>
          <a:prstGeom prst="rect">
            <a:avLst/>
          </a:prstGeom>
        </p:spPr>
        <p:txBody>
          <a:bodyPr vert="horz" lIns="91440" tIns="45720" rIns="91440" bIns="45720" rtlCol="0">
            <a:noAutofit/>
          </a:bodyPr>
          <a:lstStyle>
            <a:lvl1pPr marL="2286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1pPr>
            <a:lvl2pPr marL="6858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2pPr>
            <a:lvl3pPr marL="11430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3pPr>
            <a:lvl4pPr marL="16002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4pPr>
            <a:lvl5pPr marL="20574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a:solidFill>
                  <a:schemeClr val="tx1">
                    <a:lumMod val="75000"/>
                    <a:lumOff val="25000"/>
                  </a:schemeClr>
                </a:solidFill>
                <a:latin typeface="+mn-lt"/>
                <a:ea typeface="+mn-ea"/>
                <a:cs typeface="+mn-cs"/>
              </a:defRPr>
            </a:lvl5pPr>
            <a:lvl6pPr marL="25146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9pPr>
          </a:lstStyle>
          <a:p>
            <a:pPr marL="0" indent="0">
              <a:spcAft>
                <a:spcPts val="2000"/>
              </a:spcAft>
              <a:buNone/>
            </a:pPr>
            <a:r>
              <a:rPr lang="fr-FR" sz="1400" b="1" u="sng" dirty="0">
                <a:solidFill>
                  <a:schemeClr val="tx1"/>
                </a:solidFill>
                <a:effectLst>
                  <a:outerShdw blurRad="38100" dist="38100" dir="2700000" algn="tl">
                    <a:srgbClr val="000000">
                      <a:alpha val="43137"/>
                    </a:srgbClr>
                  </a:outerShdw>
                </a:effectLst>
                <a:latin typeface="Segoe UI" panose="020B0502040204020203" pitchFamily="34" charset="0"/>
                <a:cs typeface="Segoe UI" panose="020B0502040204020203" pitchFamily="34" charset="0"/>
              </a:rPr>
              <a:t>Définition</a:t>
            </a:r>
            <a:r>
              <a:rPr lang="fr-FR" sz="1400" dirty="0">
                <a:solidFill>
                  <a:schemeClr val="tx1"/>
                </a:solidFill>
                <a:latin typeface="Segoe UI" panose="020B0502040204020203" pitchFamily="34" charset="0"/>
                <a:cs typeface="Segoe UI" panose="020B0502040204020203" pitchFamily="34" charset="0"/>
              </a:rPr>
              <a:t>: il </a:t>
            </a:r>
            <a:r>
              <a:rPr lang="fr-FR" sz="1400" dirty="0">
                <a:solidFill>
                  <a:schemeClr val="tx1"/>
                </a:solidFill>
              </a:rPr>
              <a:t>assume, comme mission générale, la direction opérationnelle d’un système sociotechnique sur un site défini par sa délégation. Ce responsable peut être soit le chef d’entreprise lui-même ou agir par délégation d’un chef d’entreprise.</a:t>
            </a:r>
            <a:br>
              <a:rPr lang="fr-FR" sz="1400" dirty="0">
                <a:solidFill>
                  <a:schemeClr val="tx1"/>
                </a:solidFill>
              </a:rPr>
            </a:br>
            <a:br>
              <a:rPr lang="fr-FR" sz="1400" dirty="0">
                <a:solidFill>
                  <a:schemeClr val="tx1"/>
                </a:solidFill>
              </a:rPr>
            </a:br>
            <a:r>
              <a:rPr lang="fr-FR" sz="1400" b="1" u="sng" dirty="0">
                <a:solidFill>
                  <a:schemeClr val="tx1"/>
                </a:solidFill>
                <a:effectLst>
                  <a:outerShdw blurRad="38100" dist="38100" dir="2700000" algn="tl">
                    <a:srgbClr val="000000">
                      <a:alpha val="43137"/>
                    </a:srgbClr>
                  </a:outerShdw>
                </a:effectLst>
                <a:latin typeface="Segoe UI" panose="020B0502040204020203" pitchFamily="34" charset="0"/>
                <a:cs typeface="Segoe UI" panose="020B0502040204020203" pitchFamily="34" charset="0"/>
              </a:rPr>
              <a:t>Fonction</a:t>
            </a:r>
            <a:r>
              <a:rPr lang="fr-FR" sz="1400" dirty="0">
                <a:solidFill>
                  <a:schemeClr val="tx1"/>
                </a:solidFill>
                <a:latin typeface="Segoe UI" panose="020B0502040204020203" pitchFamily="34" charset="0"/>
                <a:cs typeface="Segoe UI" panose="020B0502040204020203" pitchFamily="34" charset="0"/>
              </a:rPr>
              <a:t>: </a:t>
            </a:r>
            <a:r>
              <a:rPr lang="fr-FR" sz="1400" dirty="0">
                <a:solidFill>
                  <a:schemeClr val="tx1"/>
                </a:solidFill>
              </a:rPr>
              <a:t>Les fonctions d’un chef d’établissement sont vastes du fait qu’elles recouvrent localement celles d’un chef d’entreprise délégué, c’est-à-dire assurer la gestion de la production et du personnel placé sous ses ordres, parfois la conduite de la relation avec le marché ou les aspects de financement. Toutefois, le code du travail et le code pénal complètent ces fonctions générales par des attributions spécifiques qui sont des </a:t>
            </a:r>
            <a:r>
              <a:rPr lang="fr-FR" sz="1400" u="sng" dirty="0">
                <a:solidFill>
                  <a:schemeClr val="tx1"/>
                </a:solidFill>
              </a:rPr>
              <a:t>obligations de sécurité et de</a:t>
            </a:r>
            <a:r>
              <a:rPr lang="fr-FR" sz="1400" dirty="0">
                <a:solidFill>
                  <a:schemeClr val="tx1"/>
                </a:solidFill>
              </a:rPr>
              <a:t> </a:t>
            </a:r>
            <a:r>
              <a:rPr lang="fr-FR" sz="1400" u="sng" dirty="0">
                <a:solidFill>
                  <a:schemeClr val="tx1"/>
                </a:solidFill>
              </a:rPr>
              <a:t>prudence.</a:t>
            </a:r>
            <a:br>
              <a:rPr lang="fr-FR" sz="1400" u="sng" dirty="0">
                <a:solidFill>
                  <a:schemeClr val="tx1"/>
                </a:solidFill>
              </a:rPr>
            </a:br>
            <a:endParaRPr lang="fr-FR" sz="1400" dirty="0">
              <a:solidFill>
                <a:schemeClr val="tx1"/>
              </a:solidFill>
              <a:latin typeface="Segoe UI" panose="020B0502040204020203" pitchFamily="34" charset="0"/>
              <a:cs typeface="Segoe UI" panose="020B0502040204020203" pitchFamily="34" charset="0"/>
            </a:endParaRPr>
          </a:p>
        </p:txBody>
      </p:sp>
      <p:sp>
        <p:nvSpPr>
          <p:cNvPr id="9" name="ZoneTexte 8">
            <a:extLst>
              <a:ext uri="{FF2B5EF4-FFF2-40B4-BE49-F238E27FC236}">
                <a16:creationId xmlns:a16="http://schemas.microsoft.com/office/drawing/2014/main" id="{A5589835-B067-413D-A099-E936956F55EE}"/>
              </a:ext>
            </a:extLst>
          </p:cNvPr>
          <p:cNvSpPr txBox="1"/>
          <p:nvPr/>
        </p:nvSpPr>
        <p:spPr>
          <a:xfrm>
            <a:off x="5973426" y="1447706"/>
            <a:ext cx="5574793" cy="3016210"/>
          </a:xfrm>
          <a:prstGeom prst="rect">
            <a:avLst/>
          </a:prstGeom>
          <a:noFill/>
        </p:spPr>
        <p:txBody>
          <a:bodyPr wrap="square" rtlCol="0">
            <a:spAutoFit/>
          </a:bodyPr>
          <a:lstStyle/>
          <a:p>
            <a:pPr algn="ctr"/>
            <a:br>
              <a:rPr lang="fr-FR" sz="1400" b="1" dirty="0"/>
            </a:br>
            <a:r>
              <a:rPr lang="fr-FR" sz="1400" b="1" dirty="0"/>
              <a:t>La diversité des missions nécessite de la part du chef d’établissement un large éventail de compétences techniques et managériales.</a:t>
            </a:r>
          </a:p>
          <a:p>
            <a:endParaRPr lang="fr-FR" sz="1400" dirty="0"/>
          </a:p>
          <a:p>
            <a:r>
              <a:rPr lang="fr-FR" sz="1400" dirty="0"/>
              <a:t>- Capacités à planifier et organiser l’intégration de la sécurité dans toutes les activités de l’établissement.</a:t>
            </a:r>
          </a:p>
          <a:p>
            <a:r>
              <a:rPr lang="fr-FR" sz="1400" dirty="0"/>
              <a:t>- Capacités à diriger la mise en application de ces activités afin d’atteindre les objectifs d’amélioration.</a:t>
            </a:r>
          </a:p>
          <a:p>
            <a:r>
              <a:rPr lang="fr-FR" sz="1400" dirty="0"/>
              <a:t>- Capacités à exercer le contrôle et l’évaluation de la réalisation des programmes d’actions.</a:t>
            </a:r>
          </a:p>
          <a:p>
            <a:endParaRPr lang="fr-FR" dirty="0"/>
          </a:p>
          <a:p>
            <a:endParaRPr lang="fr-FR" dirty="0"/>
          </a:p>
        </p:txBody>
      </p:sp>
    </p:spTree>
    <p:extLst>
      <p:ext uri="{BB962C8B-B14F-4D97-AF65-F5344CB8AC3E}">
        <p14:creationId xmlns:p14="http://schemas.microsoft.com/office/powerpoint/2010/main" val="727668169"/>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re 7"/>
          <p:cNvSpPr>
            <a:spLocks noGrp="1"/>
          </p:cNvSpPr>
          <p:nvPr>
            <p:ph type="title"/>
          </p:nvPr>
        </p:nvSpPr>
        <p:spPr/>
        <p:txBody>
          <a:bodyPr rtlCol="0"/>
          <a:lstStyle/>
          <a:p>
            <a:pPr rtl="0"/>
            <a:r>
              <a:rPr lang="fr-FR" b="1" dirty="0">
                <a:solidFill>
                  <a:srgbClr val="D24726"/>
                </a:solidFill>
                <a:latin typeface="Segoe UI Light" panose="020B0502040204020203" pitchFamily="34" charset="0"/>
                <a:cs typeface="Segoe UI Light" panose="020B0502040204020203" pitchFamily="34" charset="0"/>
              </a:rPr>
              <a:t>FICHE 2 SUITE</a:t>
            </a:r>
          </a:p>
        </p:txBody>
      </p:sp>
      <p:sp>
        <p:nvSpPr>
          <p:cNvPr id="16" name="Espace réservé du contenu 17"/>
          <p:cNvSpPr txBox="1">
            <a:spLocks/>
          </p:cNvSpPr>
          <p:nvPr/>
        </p:nvSpPr>
        <p:spPr>
          <a:xfrm>
            <a:off x="541608" y="1296100"/>
            <a:ext cx="11233625" cy="1236475"/>
          </a:xfrm>
          <a:prstGeom prst="rect">
            <a:avLst/>
          </a:prstGeom>
        </p:spPr>
        <p:txBody>
          <a:bodyPr vert="horz" lIns="91440" tIns="45720" rIns="91440" bIns="45720" rtlCol="0">
            <a:normAutofit/>
          </a:bodyPr>
          <a:lstStyle>
            <a:lvl1pPr marL="2286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1pPr>
            <a:lvl2pPr marL="6858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2pPr>
            <a:lvl3pPr marL="11430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3pPr>
            <a:lvl4pPr marL="16002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4pPr>
            <a:lvl5pPr marL="20574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a:solidFill>
                  <a:schemeClr val="tx1">
                    <a:lumMod val="75000"/>
                    <a:lumOff val="25000"/>
                  </a:schemeClr>
                </a:solidFill>
                <a:latin typeface="+mn-lt"/>
                <a:ea typeface="+mn-ea"/>
                <a:cs typeface="+mn-cs"/>
              </a:defRPr>
            </a:lvl5pPr>
            <a:lvl6pPr marL="25146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9pPr>
          </a:lstStyle>
          <a:p>
            <a:pPr marL="0" indent="0">
              <a:spcAft>
                <a:spcPts val="2000"/>
              </a:spcAft>
              <a:buNone/>
            </a:pPr>
            <a:r>
              <a:rPr lang="fr-FR" sz="1400" dirty="0"/>
              <a:t>Pour mener à bien l’ensemble de ses missions, le chef d’établissement doit, en complément des compétences requises généralement pour les missions qui lui sont confiées, adopter les principes déontologiques décrits ci après :</a:t>
            </a:r>
          </a:p>
          <a:p>
            <a:pPr marL="0" indent="0" rtl="0">
              <a:spcAft>
                <a:spcPts val="2000"/>
              </a:spcAft>
              <a:buNone/>
            </a:pPr>
            <a:endParaRPr lang="fr-FR" sz="1400" dirty="0">
              <a:latin typeface="Segoe UI" panose="020B0502040204020203" pitchFamily="34" charset="0"/>
              <a:cs typeface="Segoe UI" panose="020B0502040204020203" pitchFamily="34" charset="0"/>
            </a:endParaRPr>
          </a:p>
        </p:txBody>
      </p:sp>
      <p:sp>
        <p:nvSpPr>
          <p:cNvPr id="2" name="ZoneTexte 1">
            <a:extLst>
              <a:ext uri="{FF2B5EF4-FFF2-40B4-BE49-F238E27FC236}">
                <a16:creationId xmlns:a16="http://schemas.microsoft.com/office/drawing/2014/main" id="{546E0ED2-1970-4B30-8065-F4397FBF959B}"/>
              </a:ext>
            </a:extLst>
          </p:cNvPr>
          <p:cNvSpPr txBox="1"/>
          <p:nvPr/>
        </p:nvSpPr>
        <p:spPr>
          <a:xfrm>
            <a:off x="601405" y="2089217"/>
            <a:ext cx="3012089" cy="1600438"/>
          </a:xfrm>
          <a:prstGeom prst="rect">
            <a:avLst/>
          </a:prstGeom>
          <a:noFill/>
        </p:spPr>
        <p:txBody>
          <a:bodyPr wrap="square" rtlCol="0">
            <a:spAutoFit/>
          </a:bodyPr>
          <a:lstStyle/>
          <a:p>
            <a:r>
              <a:rPr lang="fr-FR" sz="1400" b="1" dirty="0"/>
              <a:t>Indépendance de jugement</a:t>
            </a:r>
          </a:p>
          <a:p>
            <a:r>
              <a:rPr lang="fr-FR" sz="1400" dirty="0"/>
              <a:t>L’indépendance de jugement du chef d’établissement repose notamment sur sa rigueur, son intégrité, sa probité, son impartialité et son objectivité </a:t>
            </a:r>
          </a:p>
          <a:p>
            <a:endParaRPr lang="fr-FR" sz="1400" dirty="0"/>
          </a:p>
        </p:txBody>
      </p:sp>
      <p:sp>
        <p:nvSpPr>
          <p:cNvPr id="3" name="ZoneTexte 2">
            <a:extLst>
              <a:ext uri="{FF2B5EF4-FFF2-40B4-BE49-F238E27FC236}">
                <a16:creationId xmlns:a16="http://schemas.microsoft.com/office/drawing/2014/main" id="{CAEA7EBB-B4D4-4624-945E-F8B86388ADAC}"/>
              </a:ext>
            </a:extLst>
          </p:cNvPr>
          <p:cNvSpPr txBox="1"/>
          <p:nvPr/>
        </p:nvSpPr>
        <p:spPr>
          <a:xfrm>
            <a:off x="4098544" y="2089217"/>
            <a:ext cx="3012089" cy="1169551"/>
          </a:xfrm>
          <a:prstGeom prst="rect">
            <a:avLst/>
          </a:prstGeom>
          <a:noFill/>
        </p:spPr>
        <p:txBody>
          <a:bodyPr wrap="square" rtlCol="0">
            <a:spAutoFit/>
          </a:bodyPr>
          <a:lstStyle/>
          <a:p>
            <a:r>
              <a:rPr lang="fr-FR" sz="1400" b="1" dirty="0"/>
              <a:t>Compétence</a:t>
            </a:r>
          </a:p>
          <a:p>
            <a:r>
              <a:rPr lang="fr-FR" sz="1400" dirty="0"/>
              <a:t> Le chef d’établissement ne peut limiter ses connaissances au seul domaine technique dont il a la responsabilité</a:t>
            </a:r>
          </a:p>
        </p:txBody>
      </p:sp>
      <p:sp>
        <p:nvSpPr>
          <p:cNvPr id="4" name="ZoneTexte 3">
            <a:extLst>
              <a:ext uri="{FF2B5EF4-FFF2-40B4-BE49-F238E27FC236}">
                <a16:creationId xmlns:a16="http://schemas.microsoft.com/office/drawing/2014/main" id="{9B597488-ABCF-4C17-8A94-DB7409477017}"/>
              </a:ext>
            </a:extLst>
          </p:cNvPr>
          <p:cNvSpPr txBox="1"/>
          <p:nvPr/>
        </p:nvSpPr>
        <p:spPr>
          <a:xfrm>
            <a:off x="7613780" y="2089217"/>
            <a:ext cx="3498130" cy="1169551"/>
          </a:xfrm>
          <a:prstGeom prst="rect">
            <a:avLst/>
          </a:prstGeom>
          <a:noFill/>
        </p:spPr>
        <p:txBody>
          <a:bodyPr wrap="square" rtlCol="0">
            <a:spAutoFit/>
          </a:bodyPr>
          <a:lstStyle/>
          <a:p>
            <a:r>
              <a:rPr lang="fr-FR" sz="1400" b="1" dirty="0"/>
              <a:t>Transparence</a:t>
            </a:r>
            <a:br>
              <a:rPr lang="fr-FR" sz="1400" b="1" dirty="0"/>
            </a:br>
            <a:r>
              <a:rPr lang="fr-FR" sz="1400" dirty="0"/>
              <a:t>implique que le chef d’établissement tienne un discours cohérent sur sa politique de sécurité et surtout qu’il mette en accord ses dires et ses actes</a:t>
            </a:r>
          </a:p>
        </p:txBody>
      </p:sp>
      <p:sp>
        <p:nvSpPr>
          <p:cNvPr id="5" name="ZoneTexte 4">
            <a:extLst>
              <a:ext uri="{FF2B5EF4-FFF2-40B4-BE49-F238E27FC236}">
                <a16:creationId xmlns:a16="http://schemas.microsoft.com/office/drawing/2014/main" id="{6A6EB211-D2A6-4E10-B23D-AB0640C9089B}"/>
              </a:ext>
            </a:extLst>
          </p:cNvPr>
          <p:cNvSpPr txBox="1"/>
          <p:nvPr/>
        </p:nvSpPr>
        <p:spPr>
          <a:xfrm>
            <a:off x="7613780" y="4064083"/>
            <a:ext cx="3498130" cy="1384995"/>
          </a:xfrm>
          <a:prstGeom prst="rect">
            <a:avLst/>
          </a:prstGeom>
          <a:noFill/>
        </p:spPr>
        <p:txBody>
          <a:bodyPr wrap="square" rtlCol="0">
            <a:spAutoFit/>
          </a:bodyPr>
          <a:lstStyle/>
          <a:p>
            <a:r>
              <a:rPr lang="fr-FR" sz="1400" b="1" dirty="0"/>
              <a:t>Qualité</a:t>
            </a:r>
            <a:endParaRPr lang="fr-FR" sz="1400" dirty="0"/>
          </a:p>
          <a:p>
            <a:r>
              <a:rPr lang="fr-FR" sz="1400" dirty="0"/>
              <a:t>Le chef d’établissement doit intégrer la sécurité en adoptant un management global par la qualité selon les principes de management recommandés par la série de normes ISO 9000.</a:t>
            </a:r>
          </a:p>
        </p:txBody>
      </p:sp>
      <p:sp>
        <p:nvSpPr>
          <p:cNvPr id="6" name="ZoneTexte 5">
            <a:extLst>
              <a:ext uri="{FF2B5EF4-FFF2-40B4-BE49-F238E27FC236}">
                <a16:creationId xmlns:a16="http://schemas.microsoft.com/office/drawing/2014/main" id="{B7A09DB2-A9EF-4828-940A-B2A8966D2DC3}"/>
              </a:ext>
            </a:extLst>
          </p:cNvPr>
          <p:cNvSpPr txBox="1"/>
          <p:nvPr/>
        </p:nvSpPr>
        <p:spPr>
          <a:xfrm>
            <a:off x="541608" y="4064083"/>
            <a:ext cx="2989841" cy="1384995"/>
          </a:xfrm>
          <a:prstGeom prst="rect">
            <a:avLst/>
          </a:prstGeom>
          <a:noFill/>
        </p:spPr>
        <p:txBody>
          <a:bodyPr wrap="square" rtlCol="0">
            <a:spAutoFit/>
          </a:bodyPr>
          <a:lstStyle/>
          <a:p>
            <a:r>
              <a:rPr lang="fr-FR" sz="1400" b="1" dirty="0"/>
              <a:t>Devoir d’information</a:t>
            </a:r>
            <a:endParaRPr lang="fr-FR" sz="1400" dirty="0"/>
          </a:p>
          <a:p>
            <a:r>
              <a:rPr lang="fr-FR" sz="1400" dirty="0"/>
              <a:t>Le chef d’établissement doit respecter son devoir d’information, vis-à-vis de l’interne comme de l’externe.</a:t>
            </a:r>
          </a:p>
          <a:p>
            <a:endParaRPr lang="fr-FR" sz="1400" dirty="0"/>
          </a:p>
        </p:txBody>
      </p:sp>
      <p:sp>
        <p:nvSpPr>
          <p:cNvPr id="7" name="ZoneTexte 6">
            <a:extLst>
              <a:ext uri="{FF2B5EF4-FFF2-40B4-BE49-F238E27FC236}">
                <a16:creationId xmlns:a16="http://schemas.microsoft.com/office/drawing/2014/main" id="{869FB95B-7E6F-41D5-85D6-A9D76C60291E}"/>
              </a:ext>
            </a:extLst>
          </p:cNvPr>
          <p:cNvSpPr txBox="1"/>
          <p:nvPr/>
        </p:nvSpPr>
        <p:spPr>
          <a:xfrm>
            <a:off x="4098544" y="4064083"/>
            <a:ext cx="3199360" cy="2246769"/>
          </a:xfrm>
          <a:prstGeom prst="rect">
            <a:avLst/>
          </a:prstGeom>
          <a:noFill/>
        </p:spPr>
        <p:txBody>
          <a:bodyPr wrap="square" rtlCol="0">
            <a:spAutoFit/>
          </a:bodyPr>
          <a:lstStyle/>
          <a:p>
            <a:r>
              <a:rPr lang="fr-FR" sz="1400" b="1" dirty="0"/>
              <a:t>Responsabilité</a:t>
            </a:r>
          </a:p>
          <a:p>
            <a:r>
              <a:rPr lang="fr-FR" sz="1400" dirty="0"/>
              <a:t>Cela implique que le chef d’établissement organise son système de sécurité de sorte que les diligences normales soient effectivement mises en œuvre et qu’il fasse évoluer son système en fonction de la mise à jour des règles de l’art.</a:t>
            </a:r>
          </a:p>
          <a:p>
            <a:r>
              <a:rPr lang="fr-FR" sz="1400" dirty="0"/>
              <a:t> </a:t>
            </a:r>
          </a:p>
          <a:p>
            <a:endParaRPr lang="fr-FR" sz="1400" b="1" dirty="0"/>
          </a:p>
        </p:txBody>
      </p:sp>
    </p:spTree>
    <p:extLst>
      <p:ext uri="{BB962C8B-B14F-4D97-AF65-F5344CB8AC3E}">
        <p14:creationId xmlns:p14="http://schemas.microsoft.com/office/powerpoint/2010/main" val="1769326051"/>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E0B3001-EB4A-40CF-ADEC-B8AB2EC356EA}"/>
              </a:ext>
            </a:extLst>
          </p:cNvPr>
          <p:cNvSpPr>
            <a:spLocks noGrp="1"/>
          </p:cNvSpPr>
          <p:nvPr>
            <p:ph type="title"/>
          </p:nvPr>
        </p:nvSpPr>
        <p:spPr/>
        <p:txBody>
          <a:bodyPr/>
          <a:lstStyle/>
          <a:p>
            <a:r>
              <a:rPr lang="fr-FR" b="1" dirty="0">
                <a:solidFill>
                  <a:srgbClr val="D24726"/>
                </a:solidFill>
              </a:rPr>
              <a:t>FICHE 3 : RESSOURCES HUMAINES</a:t>
            </a:r>
          </a:p>
        </p:txBody>
      </p:sp>
      <p:sp>
        <p:nvSpPr>
          <p:cNvPr id="5" name="ZoneTexte 4">
            <a:extLst>
              <a:ext uri="{FF2B5EF4-FFF2-40B4-BE49-F238E27FC236}">
                <a16:creationId xmlns:a16="http://schemas.microsoft.com/office/drawing/2014/main" id="{F34AD4C7-16A5-4ABE-9E83-F4B2379589A9}"/>
              </a:ext>
            </a:extLst>
          </p:cNvPr>
          <p:cNvSpPr txBox="1"/>
          <p:nvPr/>
        </p:nvSpPr>
        <p:spPr>
          <a:xfrm>
            <a:off x="6096000" y="2413337"/>
            <a:ext cx="5008739" cy="2308324"/>
          </a:xfrm>
          <a:prstGeom prst="rect">
            <a:avLst/>
          </a:prstGeom>
          <a:noFill/>
        </p:spPr>
        <p:txBody>
          <a:bodyPr wrap="square" rtlCol="0">
            <a:spAutoFit/>
          </a:bodyPr>
          <a:lstStyle/>
          <a:p>
            <a:r>
              <a:rPr lang="fr-FR" sz="1600" b="1" dirty="0"/>
              <a:t>Rôle du responsable des ressources humaines</a:t>
            </a:r>
            <a:r>
              <a:rPr lang="fr-FR" sz="1600" dirty="0"/>
              <a:t>: rôle essentiel dans l’entreprise puisqu’il est le filtre d’entrée de ceux qui vont faire fonctionner et développer l’entreprise. Il doit donc être capable d’identifier les besoins de l’entreprise et s’assurer de l’adéquation des moyens humains nécessaires à l’entreprise.</a:t>
            </a:r>
          </a:p>
          <a:p>
            <a:endParaRPr lang="fr-FR" sz="1600" dirty="0"/>
          </a:p>
          <a:p>
            <a:endParaRPr lang="fr-FR" sz="1600" dirty="0"/>
          </a:p>
        </p:txBody>
      </p:sp>
      <p:sp>
        <p:nvSpPr>
          <p:cNvPr id="8" name="ZoneTexte 7">
            <a:extLst>
              <a:ext uri="{FF2B5EF4-FFF2-40B4-BE49-F238E27FC236}">
                <a16:creationId xmlns:a16="http://schemas.microsoft.com/office/drawing/2014/main" id="{B8027EA6-A3BA-4EF7-BAC6-4F6876B07B67}"/>
              </a:ext>
            </a:extLst>
          </p:cNvPr>
          <p:cNvSpPr txBox="1"/>
          <p:nvPr/>
        </p:nvSpPr>
        <p:spPr>
          <a:xfrm>
            <a:off x="521207" y="2413337"/>
            <a:ext cx="4783493" cy="2031325"/>
          </a:xfrm>
          <a:prstGeom prst="rect">
            <a:avLst/>
          </a:prstGeom>
          <a:noFill/>
        </p:spPr>
        <p:txBody>
          <a:bodyPr wrap="square" rtlCol="0">
            <a:spAutoFit/>
          </a:bodyPr>
          <a:lstStyle/>
          <a:p>
            <a:r>
              <a:rPr lang="fr-FR" b="1" dirty="0"/>
              <a:t>Fonction</a:t>
            </a:r>
            <a:r>
              <a:rPr lang="fr-FR" dirty="0"/>
              <a:t>: La fonction ressources humaines ne doit plus seulement gérer les embauches en fonction d’un besoin quantitatif pour l’entreprise. Elle s'inscrit dans des stratégies industrielles et un environnement économique en évolution permanente.</a:t>
            </a:r>
          </a:p>
          <a:p>
            <a:endParaRPr lang="fr-FR" dirty="0"/>
          </a:p>
        </p:txBody>
      </p:sp>
    </p:spTree>
    <p:extLst>
      <p:ext uri="{BB962C8B-B14F-4D97-AF65-F5344CB8AC3E}">
        <p14:creationId xmlns:p14="http://schemas.microsoft.com/office/powerpoint/2010/main" val="1425080622"/>
      </p:ext>
    </p:extLst>
  </p:cSld>
  <p:clrMapOvr>
    <a:masterClrMapping/>
  </p:clrMapOvr>
</p:sld>
</file>

<file path=ppt/theme/theme1.xml><?xml version="1.0" encoding="utf-8"?>
<a:theme xmlns:a="http://schemas.openxmlformats.org/drawingml/2006/main" name="DocBienvenu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Segoe UI">
      <a:majorFont>
        <a:latin typeface="Segoe UI Light"/>
        <a:ea typeface=""/>
        <a:cs typeface=""/>
      </a:majorFont>
      <a:minorFont>
        <a:latin typeface="Segoe UI"/>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_36715139_TF10001108" id="{0F4DAE25-207A-47CE-9E2B-3598C2DA80C7}" vid="{5BACCDA3-61AD-4862-913E-13CB4EF92D91}"/>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Status xmlns="71af3243-3dd4-4a8d-8c0d-dd76da1f02a5">Not started</Status>
    <MediaServiceKeyPoints xmlns="71af3243-3dd4-4a8d-8c0d-dd76da1f02a5"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12" ma:contentTypeDescription="Create a new document." ma:contentTypeScope="" ma:versionID="a8a52e8c320b9a064ae3583ae3861c92">
  <xsd:schema xmlns:xsd="http://www.w3.org/2001/XMLSchema" xmlns:xs="http://www.w3.org/2001/XMLSchema" xmlns:p="http://schemas.microsoft.com/office/2006/metadata/properties" xmlns:ns2="71af3243-3dd4-4a8d-8c0d-dd76da1f02a5" xmlns:ns3="16c05727-aa75-4e4a-9b5f-8a80a1165891" targetNamespace="http://schemas.microsoft.com/office/2006/metadata/properties" ma:root="true" ma:fieldsID="88020cb39231a0945110f9cd888b521a" ns2:_="" ns3:_="">
    <xsd:import namespace="71af3243-3dd4-4a8d-8c0d-dd76da1f02a5"/>
    <xsd:import namespace="16c05727-aa75-4e4a-9b5f-8a80a1165891"/>
    <xsd:element name="properties">
      <xsd:complexType>
        <xsd:sequence>
          <xsd:element name="documentManagement">
            <xsd:complexType>
              <xsd:all>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element ref="ns2:Statu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internalName="MediaServiceOCR" ma:readOnly="true">
      <xsd:simpleType>
        <xsd:restriction base="dms:Note">
          <xsd:maxLength value="255"/>
        </xsd:restriction>
      </xsd:simpleType>
    </xsd:element>
    <xsd:element name="MediaServiceAutoTags" ma:index="11" nillable="true" ma:displayName="MediaServiceAutoTags"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fals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element name="Status" ma:index="19" nillable="true" ma:displayName="Status" ma:default="Not started" ma:format="Dropdown" ma:internalName="Status">
      <xsd:simpleType>
        <xsd:restriction base="dms:Choice">
          <xsd:enumeration value="Not started"/>
          <xsd:enumeration value="In Progress"/>
          <xsd:enumeration value="Completed"/>
        </xsd:restriction>
      </xsd:simple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7EE8C63A-4744-4DE4-BB49-0FF0B5375C60}">
  <ds:schemaRefs>
    <ds:schemaRef ds:uri="http://schemas.microsoft.com/sharepoint/v3/contenttype/forms"/>
  </ds:schemaRefs>
</ds:datastoreItem>
</file>

<file path=customXml/itemProps2.xml><?xml version="1.0" encoding="utf-8"?>
<ds:datastoreItem xmlns:ds="http://schemas.openxmlformats.org/officeDocument/2006/customXml" ds:itemID="{950072C5-DDE0-4258-BA7A-4D4B80DFA632}">
  <ds:schemaRefs>
    <ds:schemaRef ds:uri="http://schemas.microsoft.com/office/2006/metadata/properties"/>
    <ds:schemaRef ds:uri="http://schemas.microsoft.com/office/infopath/2007/PartnerControls"/>
    <ds:schemaRef ds:uri="71af3243-3dd4-4a8d-8c0d-dd76da1f02a5"/>
  </ds:schemaRefs>
</ds:datastoreItem>
</file>

<file path=customXml/itemProps3.xml><?xml version="1.0" encoding="utf-8"?>
<ds:datastoreItem xmlns:ds="http://schemas.openxmlformats.org/officeDocument/2006/customXml" ds:itemID="{FD7FC771-7DFE-49DA-B577-71181BFBCB2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1af3243-3dd4-4a8d-8c0d-dd76da1f02a5"/>
    <ds:schemaRef ds:uri="16c05727-aa75-4e4a-9b5f-8a80a116589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{6357C3E1-C000-4D79-8851-8836BEAA7B55}tf10001108_win32</Template>
  <TotalTime>245</TotalTime>
  <Words>5096</Words>
  <Application>Microsoft Office PowerPoint</Application>
  <PresentationFormat>Grand écran</PresentationFormat>
  <Paragraphs>323</Paragraphs>
  <Slides>24</Slides>
  <Notes>8</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24</vt:i4>
      </vt:variant>
    </vt:vector>
  </HeadingPairs>
  <TitlesOfParts>
    <vt:vector size="30" baseType="lpstr">
      <vt:lpstr>Arial</vt:lpstr>
      <vt:lpstr>Calibri</vt:lpstr>
      <vt:lpstr>Segoe UI</vt:lpstr>
      <vt:lpstr>Segoe UI Light</vt:lpstr>
      <vt:lpstr>Segoe UI Semibold</vt:lpstr>
      <vt:lpstr>DocBienvenue</vt:lpstr>
      <vt:lpstr> CONTRIBUTION DE L’INGENIEUR A LA MAITRISE DES RISQUES</vt:lpstr>
      <vt:lpstr>INTRODUCTION</vt:lpstr>
      <vt:lpstr>NOTION DE RESPONSABILITE</vt:lpstr>
      <vt:lpstr>L’INTERET D’UNE PRISE DE CONSCIENCE</vt:lpstr>
      <vt:lpstr>LES FICHES DE FONCTIONS</vt:lpstr>
      <vt:lpstr>FICHE 1: LE CHEF D’ENTREPRISE</vt:lpstr>
      <vt:lpstr>FICHE 2 : LE CGEF D’ETABLISSEMENT</vt:lpstr>
      <vt:lpstr>FICHE 2 SUITE</vt:lpstr>
      <vt:lpstr>FICHE 3 : RESSOURCES HUMAINES</vt:lpstr>
      <vt:lpstr>FICHE 3 SUITE</vt:lpstr>
      <vt:lpstr>FICHE 4 : FINANCES</vt:lpstr>
      <vt:lpstr>FICHE 4 SUITE</vt:lpstr>
      <vt:lpstr>FICHE 5 : LE COMMERCIAL</vt:lpstr>
      <vt:lpstr>FICHE 5 SUITE</vt:lpstr>
      <vt:lpstr>FICHE 6 : ACHATS</vt:lpstr>
      <vt:lpstr>FICHE 6 SUITE</vt:lpstr>
      <vt:lpstr>FICHE 7 : LA PRODUCTION </vt:lpstr>
      <vt:lpstr>FICHE 7 SUITE</vt:lpstr>
      <vt:lpstr>FICHE 8 : BUREAU D’ETUDES </vt:lpstr>
      <vt:lpstr>FICHE 8 SUITE</vt:lpstr>
      <vt:lpstr>FICHE 9 LOGISTIQUE ET SERVICES GENERAUX</vt:lpstr>
      <vt:lpstr>FICHE 9 SUITE</vt:lpstr>
      <vt:lpstr>FICHE 10 LOGISTIQUE ET SERVICES GENERAUX</vt:lpstr>
      <vt:lpstr>FICHE 10 SUITE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CONTRIBUTION DE L’INGENIEUR A LA MAITRISE DES RISQUES</dc:title>
  <dc:creator>Gilles</dc:creator>
  <cp:keywords/>
  <cp:lastModifiedBy>Gilles</cp:lastModifiedBy>
  <cp:revision>23</cp:revision>
  <dcterms:created xsi:type="dcterms:W3CDTF">2020-11-16T14:19:23Z</dcterms:created>
  <dcterms:modified xsi:type="dcterms:W3CDTF">2020-12-03T17:24:42Z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ies>
</file>