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1BFF038-2C4F-4ED4-ABF8-641A8D37AAF0}">
          <p14:sldIdLst>
            <p14:sldId id="256"/>
          </p14:sldIdLst>
        </p14:section>
        <p14:section name="Section récapitulative" id="{DC9449EA-0B00-4D6B-8B90-DF8683C73986}">
          <p14:sldIdLst>
            <p14:sldId id="272"/>
          </p14:sldIdLst>
        </p14:section>
        <p14:section name="Les clauses pouvant figurer dans le contrat de travail" id="{A68719B8-73F1-422B-9D32-B2635DAE92F9}">
          <p14:sldIdLst>
            <p14:sldId id="257"/>
            <p14:sldId id="258"/>
            <p14:sldId id="259"/>
            <p14:sldId id="260"/>
            <p14:sldId id="261"/>
            <p14:sldId id="262"/>
            <p14:sldId id="263"/>
            <p14:sldId id="264"/>
            <p14:sldId id="265"/>
          </p14:sldIdLst>
        </p14:section>
        <p14:section name="Le prêt de main-d’œuvre (L. 8241-2 et suivants du code du travail)" id="{2142737A-F251-4856-8D4F-1F1909CFE704}">
          <p14:sldIdLst>
            <p14:sldId id="266"/>
            <p14:sldId id="267"/>
            <p14:sldId id="268"/>
          </p14:sldIdLst>
        </p14:section>
        <p14:section name="Le harcèlement moral " id="{AEF2C46A-1E30-4343-9233-9B2611A14A00}">
          <p14:sldIdLst>
            <p14:sldId id="269"/>
            <p14:sldId id="270"/>
            <p14:sldId id="271"/>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6" autoAdjust="0"/>
    <p:restoredTop sz="94660"/>
  </p:normalViewPr>
  <p:slideViewPr>
    <p:cSldViewPr snapToGrid="0">
      <p:cViewPr varScale="1">
        <p:scale>
          <a:sx n="125" d="100"/>
          <a:sy n="125" d="100"/>
        </p:scale>
        <p:origin x="3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6/2/2020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hyperlink" Target="https://www.legifrance.gouv.fr/affichCodeArticle.do;jsessionid=8F3208586102431D422B49C701B1EBE6.tplgfr42s_1?idArticle=LEGIARTI000036262964&amp;cidTexte=LEGITEXT000006072050&amp;dateTexte=20200527&amp;categorieLien=id&amp;oldAction=rechCodeArticle&amp;nbResultRech=1"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avocat-lefebvre-bayonne.fr/wp-content/uploads/2019/04/Harcelement-moral-au-travail-Fiche-d%C3%A9taill%C3%A9e.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www.legifrance.gouv.fr/affichCode.do;jsessionid=1422C9A3E5F93D8570E78E9DCC8006A9.tplgfr42s_1?idSectionTA=LEGISCTA000006177845&amp;cidTexte=LEGITEXT000006072050&amp;dateTexte=20200527" TargetMode="Externa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hyperlink" Target="https://www.legifrance.gouv.fr/affichCode.do;jsessionid=8F3208586102431D422B49C701B1EBE6.tplgfr42s_1?idSectionTA=LEGISCTA000006165282&amp;cidTexte=LEGITEXT000006070719&amp;dateTexte=20200527"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avocat-lefebvre-bayonne.fr/wp-content/uploads/2020/05/Le-dialogue-social.pdf"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slide" Target="slide15.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slide" Target="slide12.xml"/><Relationship Id="rId5" Type="http://schemas.openxmlformats.org/officeDocument/2006/relationships/slide" Target="slide3.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hyperlink" Target="https://www.avocat-lefebvre-bayonne.fr/wp-content/uploads/2019/12/Notions-de-droit-du-travail-%C3%A0-destination-des-Ing%C3%A9nieurs.pdf"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A760DA2-1710-4AAF-93AF-311C541BC281}"/>
              </a:ext>
            </a:extLst>
          </p:cNvPr>
          <p:cNvSpPr>
            <a:spLocks noGrp="1"/>
          </p:cNvSpPr>
          <p:nvPr>
            <p:ph type="ctrTitle"/>
          </p:nvPr>
        </p:nvSpPr>
        <p:spPr/>
        <p:txBody>
          <a:bodyPr/>
          <a:lstStyle/>
          <a:p>
            <a:r>
              <a:rPr lang="fr-FR" dirty="0"/>
              <a:t>Droit du travail</a:t>
            </a:r>
          </a:p>
        </p:txBody>
      </p:sp>
      <p:sp>
        <p:nvSpPr>
          <p:cNvPr id="3" name="Sous-titre 2">
            <a:extLst>
              <a:ext uri="{FF2B5EF4-FFF2-40B4-BE49-F238E27FC236}">
                <a16:creationId xmlns:a16="http://schemas.microsoft.com/office/drawing/2014/main" id="{D4212137-EF7F-4B59-A3E6-E0DD79798C71}"/>
              </a:ext>
            </a:extLst>
          </p:cNvPr>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624922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08D0E1-DC40-4D5B-B1E9-CC3D9AC5B414}"/>
              </a:ext>
            </a:extLst>
          </p:cNvPr>
          <p:cNvSpPr>
            <a:spLocks noGrp="1"/>
          </p:cNvSpPr>
          <p:nvPr>
            <p:ph type="title"/>
          </p:nvPr>
        </p:nvSpPr>
        <p:spPr/>
        <p:txBody>
          <a:bodyPr>
            <a:normAutofit fontScale="90000"/>
          </a:bodyPr>
          <a:lstStyle/>
          <a:p>
            <a:r>
              <a:rPr lang="fr-FR" b="1" dirty="0"/>
              <a:t>Clause relative au temps de travail </a:t>
            </a:r>
            <a:r>
              <a:rPr lang="fr-FR" dirty="0"/>
              <a:t>: la convention de forfait en heures ou en jours</a:t>
            </a:r>
          </a:p>
        </p:txBody>
      </p:sp>
      <p:sp>
        <p:nvSpPr>
          <p:cNvPr id="3" name="Espace réservé du contenu 2">
            <a:extLst>
              <a:ext uri="{FF2B5EF4-FFF2-40B4-BE49-F238E27FC236}">
                <a16:creationId xmlns:a16="http://schemas.microsoft.com/office/drawing/2014/main" id="{2AAE41B9-A4DF-4AE8-8C2C-D4AF34F7A3E0}"/>
              </a:ext>
            </a:extLst>
          </p:cNvPr>
          <p:cNvSpPr>
            <a:spLocks noGrp="1"/>
          </p:cNvSpPr>
          <p:nvPr>
            <p:ph idx="1"/>
          </p:nvPr>
        </p:nvSpPr>
        <p:spPr/>
        <p:txBody>
          <a:bodyPr>
            <a:normAutofit/>
          </a:bodyPr>
          <a:lstStyle/>
          <a:p>
            <a:r>
              <a:rPr lang="fr-FR" dirty="0"/>
              <a:t>La  convention  de  forfait est un  document  qui  prévoit  une  durée  du travail différente de la durée légale ou conventionnelle, sur la base d’un forfait établi en heures (sur la semaine, le moi, l’année) ou en jours (sur l’année).</a:t>
            </a:r>
          </a:p>
          <a:p>
            <a:pPr marL="0" indent="0">
              <a:buNone/>
            </a:pPr>
            <a:endParaRPr lang="fr-FR" dirty="0"/>
          </a:p>
          <a:p>
            <a:pPr marL="0" indent="0">
              <a:buNone/>
            </a:pPr>
            <a:r>
              <a:rPr lang="fr-FR" b="1" u="sng" dirty="0"/>
              <a:t>Qui est concerné ? </a:t>
            </a:r>
          </a:p>
          <a:p>
            <a:r>
              <a:rPr lang="fr-FR" sz="1400" dirty="0"/>
              <a:t>Cadres  qui  disposent  d’une  autonomie  dans  l’organisation  de leur  emploi  du  temps  et  dont  la  nature  des  fonctions  ne  les conduit  pas  à  suivre  l’horaire  collectif  applicable  au  sein  de l’atelier, du service ou l’équipe auquel ils sont intégrés, </a:t>
            </a:r>
          </a:p>
          <a:p>
            <a:r>
              <a:rPr lang="fr-FR" sz="1400" dirty="0"/>
              <a:t>Salariés   dont   la   durée   du   temps   de   travail   ne   peut   être prédéterminée  et  qui  disposent  d’une  réelle  autonomie  dans l’organisation  de  leur emploi  du  temps  pour  l’exercice  des responsabilités qui leur sont confiées.</a:t>
            </a:r>
          </a:p>
        </p:txBody>
      </p:sp>
    </p:spTree>
    <p:extLst>
      <p:ext uri="{BB962C8B-B14F-4D97-AF65-F5344CB8AC3E}">
        <p14:creationId xmlns:p14="http://schemas.microsoft.com/office/powerpoint/2010/main" val="615021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a:extLst>
              <a:ext uri="{FF2B5EF4-FFF2-40B4-BE49-F238E27FC236}">
                <a16:creationId xmlns:a16="http://schemas.microsoft.com/office/drawing/2014/main" id="{D64722B7-3009-4716-A68A-1EA17F8AB1F3}"/>
              </a:ext>
            </a:extLst>
          </p:cNvPr>
          <p:cNvSpPr>
            <a:spLocks noGrp="1"/>
          </p:cNvSpPr>
          <p:nvPr>
            <p:ph sz="half" idx="1"/>
          </p:nvPr>
        </p:nvSpPr>
        <p:spPr>
          <a:xfrm>
            <a:off x="2589212" y="653143"/>
            <a:ext cx="4313864" cy="5258079"/>
          </a:xfrm>
        </p:spPr>
        <p:txBody>
          <a:bodyPr>
            <a:normAutofit/>
          </a:bodyPr>
          <a:lstStyle/>
          <a:p>
            <a:pPr marL="0" indent="0">
              <a:buNone/>
            </a:pPr>
            <a:endParaRPr lang="fr-FR" b="1" dirty="0"/>
          </a:p>
          <a:p>
            <a:r>
              <a:rPr lang="fr-FR" b="1" dirty="0"/>
              <a:t>La durée de travail du salarié n’est pas comptabilisée en heures.  </a:t>
            </a:r>
            <a:r>
              <a:rPr lang="fr-FR" dirty="0"/>
              <a:t>Le  salarié  en  forfait  jours  est  tenu  de  travailler  un  certain nombre  de  jours  dans  l’année (218 jours maximum).</a:t>
            </a:r>
          </a:p>
          <a:p>
            <a:endParaRPr lang="fr-FR" dirty="0"/>
          </a:p>
          <a:p>
            <a:pPr marL="0" indent="0">
              <a:buNone/>
            </a:pPr>
            <a:endParaRPr lang="fr-FR" dirty="0"/>
          </a:p>
          <a:p>
            <a:r>
              <a:rPr lang="fr-FR" dirty="0"/>
              <a:t>Le  salarié  n’est  donc  pas  soumis  au  respect  des  durées  maximales quotidiennes et hebdomadaires de travail. </a:t>
            </a:r>
          </a:p>
        </p:txBody>
      </p:sp>
      <p:sp>
        <p:nvSpPr>
          <p:cNvPr id="6" name="Espace réservé du contenu 5">
            <a:extLst>
              <a:ext uri="{FF2B5EF4-FFF2-40B4-BE49-F238E27FC236}">
                <a16:creationId xmlns:a16="http://schemas.microsoft.com/office/drawing/2014/main" id="{80DAA813-0759-4169-932B-4B19E0136AC2}"/>
              </a:ext>
            </a:extLst>
          </p:cNvPr>
          <p:cNvSpPr>
            <a:spLocks noGrp="1"/>
          </p:cNvSpPr>
          <p:nvPr>
            <p:ph sz="half" idx="2"/>
          </p:nvPr>
        </p:nvSpPr>
        <p:spPr>
          <a:xfrm>
            <a:off x="7190747" y="723481"/>
            <a:ext cx="4313864" cy="5180363"/>
          </a:xfrm>
        </p:spPr>
        <p:txBody>
          <a:bodyPr>
            <a:normAutofit/>
          </a:bodyPr>
          <a:lstStyle/>
          <a:p>
            <a:pPr marL="0" indent="0" algn="ctr">
              <a:buNone/>
            </a:pPr>
            <a:r>
              <a:rPr lang="fr-FR" b="1" u="sng" dirty="0"/>
              <a:t>Contreparties</a:t>
            </a:r>
            <a:r>
              <a:rPr lang="fr-FR" b="1" dirty="0"/>
              <a:t> : </a:t>
            </a:r>
          </a:p>
          <a:p>
            <a:r>
              <a:rPr lang="fr-FR" dirty="0"/>
              <a:t> L’employeur doit s’assurer régulièrement :</a:t>
            </a:r>
          </a:p>
          <a:p>
            <a:r>
              <a:rPr lang="fr-FR" sz="1400" dirty="0"/>
              <a:t>Que la charge de travail du salarié est raisonnable et permet une bonne répartition dans le temp de travail,</a:t>
            </a:r>
          </a:p>
          <a:p>
            <a:r>
              <a:rPr lang="fr-FR" sz="1400" dirty="0"/>
              <a:t>De la bonne articulation entre l’activité professionnelle du salarié et sa vie personnelle.</a:t>
            </a:r>
          </a:p>
          <a:p>
            <a:endParaRPr lang="fr-FR" sz="1400" dirty="0"/>
          </a:p>
          <a:p>
            <a:pPr marL="0" indent="0">
              <a:buNone/>
            </a:pPr>
            <a:endParaRPr lang="fr-FR" sz="1400" dirty="0"/>
          </a:p>
          <a:p>
            <a:r>
              <a:rPr lang="fr-FR" sz="1400" b="1" dirty="0"/>
              <a:t>Repos</a:t>
            </a:r>
            <a:r>
              <a:rPr lang="fr-FR" sz="1400" dirty="0"/>
              <a:t> : le salarié bénéficie d’un certain nombre de jours de repos, prévus à l’avance. </a:t>
            </a:r>
          </a:p>
          <a:p>
            <a:r>
              <a:rPr lang="fr-FR" sz="1400" b="1" dirty="0"/>
              <a:t>Rémunération</a:t>
            </a:r>
            <a:r>
              <a:rPr lang="fr-FR" sz="1400" dirty="0"/>
              <a:t> : la rémunération doit tenir compte de la charge de travail imposée au salarié en forfait jours.</a:t>
            </a:r>
          </a:p>
          <a:p>
            <a:endParaRPr lang="fr-FR" dirty="0"/>
          </a:p>
        </p:txBody>
      </p:sp>
    </p:spTree>
    <p:extLst>
      <p:ext uri="{BB962C8B-B14F-4D97-AF65-F5344CB8AC3E}">
        <p14:creationId xmlns:p14="http://schemas.microsoft.com/office/powerpoint/2010/main" val="69722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297446BB-9479-4E4F-84BB-7D14F1447AAE}"/>
              </a:ext>
            </a:extLst>
          </p:cNvPr>
          <p:cNvSpPr>
            <a:spLocks noGrp="1"/>
          </p:cNvSpPr>
          <p:nvPr>
            <p:ph type="title"/>
          </p:nvPr>
        </p:nvSpPr>
        <p:spPr/>
        <p:txBody>
          <a:bodyPr/>
          <a:lstStyle/>
          <a:p>
            <a:r>
              <a:rPr lang="fr-FR" b="1" dirty="0"/>
              <a:t>Le prêt de main-d’œuvre </a:t>
            </a:r>
            <a:r>
              <a:rPr lang="fr-FR" sz="1200" dirty="0"/>
              <a:t>(</a:t>
            </a:r>
            <a:r>
              <a:rPr lang="fr-FR" sz="1200" dirty="0">
                <a:hlinkClick r:id="rId2"/>
              </a:rPr>
              <a:t>L. 8241-2 et suivants du code du travail</a:t>
            </a:r>
            <a:r>
              <a:rPr lang="fr-FR" sz="1200" dirty="0"/>
              <a:t>)</a:t>
            </a:r>
          </a:p>
        </p:txBody>
      </p:sp>
      <p:sp>
        <p:nvSpPr>
          <p:cNvPr id="6" name="Espace réservé du contenu 5">
            <a:extLst>
              <a:ext uri="{FF2B5EF4-FFF2-40B4-BE49-F238E27FC236}">
                <a16:creationId xmlns:a16="http://schemas.microsoft.com/office/drawing/2014/main" id="{2733175A-0F57-4ED4-93B0-E7FB34B641A4}"/>
              </a:ext>
            </a:extLst>
          </p:cNvPr>
          <p:cNvSpPr>
            <a:spLocks noGrp="1"/>
          </p:cNvSpPr>
          <p:nvPr>
            <p:ph idx="1"/>
          </p:nvPr>
        </p:nvSpPr>
        <p:spPr/>
        <p:txBody>
          <a:bodyPr/>
          <a:lstStyle/>
          <a:p>
            <a:pPr marL="0" indent="0">
              <a:buNone/>
            </a:pPr>
            <a:r>
              <a:rPr lang="fr-FR" dirty="0"/>
              <a:t>Pendant l’exécution du contrat de travail, le salarié ingénieur peut être amené à travailler pour une autre entreprise. </a:t>
            </a:r>
          </a:p>
          <a:p>
            <a:pPr marL="0" indent="0">
              <a:buNone/>
            </a:pPr>
            <a:endParaRPr lang="fr-FR" dirty="0"/>
          </a:p>
          <a:p>
            <a:pPr marL="0" indent="0">
              <a:buNone/>
            </a:pPr>
            <a:r>
              <a:rPr lang="fr-FR" b="1" u="sng" dirty="0"/>
              <a:t>Hypothèses possibles :</a:t>
            </a:r>
            <a:r>
              <a:rPr lang="fr-FR" dirty="0"/>
              <a:t> </a:t>
            </a:r>
          </a:p>
          <a:p>
            <a:r>
              <a:rPr lang="fr-FR" dirty="0"/>
              <a:t>Prêt de main d’œuvre destiné à faire face aux variations d’activité,</a:t>
            </a:r>
          </a:p>
          <a:p>
            <a:r>
              <a:rPr lang="fr-FR" dirty="0"/>
              <a:t>Besoin temporaire d’un spécialiste,</a:t>
            </a:r>
          </a:p>
          <a:p>
            <a:r>
              <a:rPr lang="fr-FR" dirty="0"/>
              <a:t>Personnel destiné à entretenir ou faire fonctionner un matériel ou à former et assister les utilisateurs</a:t>
            </a:r>
          </a:p>
        </p:txBody>
      </p:sp>
    </p:spTree>
    <p:extLst>
      <p:ext uri="{BB962C8B-B14F-4D97-AF65-F5344CB8AC3E}">
        <p14:creationId xmlns:p14="http://schemas.microsoft.com/office/powerpoint/2010/main" val="2383761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7"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8"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9"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0"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1"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2"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23"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4"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5"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6"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7"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8"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30" name="Group 29">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31"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32"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33"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4"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5"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6"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7"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8"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9"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40"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41"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42"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4" name="Rectangle 43">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6"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useBgFill="1">
        <p:nvSpPr>
          <p:cNvPr id="48" name="Rectangle 47">
            <a:extLst>
              <a:ext uri="{FF2B5EF4-FFF2-40B4-BE49-F238E27FC236}">
                <a16:creationId xmlns:a16="http://schemas.microsoft.com/office/drawing/2014/main" id="{1EDD21E1-BAF0-4314-AB31-82ECB8AC9E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re 5">
            <a:extLst>
              <a:ext uri="{FF2B5EF4-FFF2-40B4-BE49-F238E27FC236}">
                <a16:creationId xmlns:a16="http://schemas.microsoft.com/office/drawing/2014/main" id="{5DC30EBB-380D-4E44-9253-B138F0C614F8}"/>
              </a:ext>
            </a:extLst>
          </p:cNvPr>
          <p:cNvSpPr>
            <a:spLocks noGrp="1"/>
          </p:cNvSpPr>
          <p:nvPr>
            <p:ph type="title"/>
          </p:nvPr>
        </p:nvSpPr>
        <p:spPr>
          <a:xfrm>
            <a:off x="649224" y="645106"/>
            <a:ext cx="5122652" cy="1259894"/>
          </a:xfrm>
        </p:spPr>
        <p:txBody>
          <a:bodyPr vert="horz" lIns="91440" tIns="45720" rIns="91440" bIns="45720" rtlCol="0" anchor="t">
            <a:normAutofit/>
          </a:bodyPr>
          <a:lstStyle/>
          <a:p>
            <a:pPr algn="ctr"/>
            <a:r>
              <a:rPr lang="en-US" u="sng" dirty="0"/>
              <a:t>Mise en œuvre </a:t>
            </a:r>
          </a:p>
        </p:txBody>
      </p:sp>
      <p:sp>
        <p:nvSpPr>
          <p:cNvPr id="50" name="Rectangle 49">
            <a:extLst>
              <a:ext uri="{FF2B5EF4-FFF2-40B4-BE49-F238E27FC236}">
                <a16:creationId xmlns:a16="http://schemas.microsoft.com/office/drawing/2014/main" id="{FDC8619C-F25D-468E-95FA-2A2151D7DD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7" name="Espace réservé du contenu 6">
            <a:extLst>
              <a:ext uri="{FF2B5EF4-FFF2-40B4-BE49-F238E27FC236}">
                <a16:creationId xmlns:a16="http://schemas.microsoft.com/office/drawing/2014/main" id="{23728A9B-86C4-454D-B0DD-5FD588A8128B}"/>
              </a:ext>
            </a:extLst>
          </p:cNvPr>
          <p:cNvSpPr>
            <a:spLocks noGrp="1"/>
          </p:cNvSpPr>
          <p:nvPr>
            <p:ph sz="half" idx="1"/>
          </p:nvPr>
        </p:nvSpPr>
        <p:spPr>
          <a:xfrm>
            <a:off x="649225" y="2133600"/>
            <a:ext cx="5122652" cy="3759253"/>
          </a:xfrm>
        </p:spPr>
        <p:txBody>
          <a:bodyPr vert="horz" lIns="91440" tIns="45720" rIns="91440" bIns="45720" rtlCol="0">
            <a:normAutofit/>
          </a:bodyPr>
          <a:lstStyle/>
          <a:p>
            <a:r>
              <a:rPr lang="en-US" sz="1600" b="1" dirty="0"/>
              <a:t>L’accord  du  salarié  est  obligatoire </a:t>
            </a:r>
            <a:r>
              <a:rPr lang="en-US" sz="1600" dirty="0"/>
              <a:t>:  cet  accord  est  exprimé  par </a:t>
            </a:r>
            <a:r>
              <a:rPr lang="en-US" sz="1600" b="1" dirty="0"/>
              <a:t>écrit</a:t>
            </a:r>
            <a:r>
              <a:rPr lang="en-US" sz="1600" dirty="0"/>
              <a:t> au travers d’un </a:t>
            </a:r>
            <a:r>
              <a:rPr lang="en-US" sz="1600" b="1" dirty="0"/>
              <a:t>avenant au contrat de travail</a:t>
            </a:r>
            <a:r>
              <a:rPr lang="en-US" sz="1600" dirty="0"/>
              <a:t>. </a:t>
            </a:r>
          </a:p>
          <a:p>
            <a:r>
              <a:rPr lang="en-US" sz="1600" dirty="0"/>
              <a:t>Il ne peut pas être   sanctionné,   licencié   ou   faire   l’objet   d’une   mesure discriminatoire  pour  avoir  refusé  une  proposition  de  mise  à disposition (L. 8241-2 du code du travail).</a:t>
            </a:r>
          </a:p>
          <a:p>
            <a:r>
              <a:rPr lang="fr-FR" sz="1600" dirty="0"/>
              <a:t>Signature d’une convention de mise à disposition </a:t>
            </a:r>
            <a:endParaRPr lang="en-US" sz="1600" dirty="0"/>
          </a:p>
        </p:txBody>
      </p:sp>
      <p:pic>
        <p:nvPicPr>
          <p:cNvPr id="11" name="Espace réservé du contenu 10">
            <a:extLst>
              <a:ext uri="{FF2B5EF4-FFF2-40B4-BE49-F238E27FC236}">
                <a16:creationId xmlns:a16="http://schemas.microsoft.com/office/drawing/2014/main" id="{4FDAB916-15FB-4326-B55C-5C0AAD41F12E}"/>
              </a:ext>
            </a:extLst>
          </p:cNvPr>
          <p:cNvPicPr>
            <a:picLocks noGrp="1" noChangeAspect="1"/>
          </p:cNvPicPr>
          <p:nvPr>
            <p:ph sz="half" idx="2"/>
          </p:nvPr>
        </p:nvPicPr>
        <p:blipFill>
          <a:blip r:embed="rId2"/>
          <a:stretch>
            <a:fillRect/>
          </a:stretch>
        </p:blipFill>
        <p:spPr>
          <a:xfrm>
            <a:off x="6091917" y="1931724"/>
            <a:ext cx="4128529" cy="3935863"/>
          </a:xfrm>
          <a:prstGeom prst="rect">
            <a:avLst/>
          </a:prstGeom>
        </p:spPr>
      </p:pic>
      <p:sp>
        <p:nvSpPr>
          <p:cNvPr id="52" name="Freeform 12">
            <a:extLst>
              <a:ext uri="{FF2B5EF4-FFF2-40B4-BE49-F238E27FC236}">
                <a16:creationId xmlns:a16="http://schemas.microsoft.com/office/drawing/2014/main" id="{7D9439D6-DEAD-4CEB-A61B-BE3D64D1B5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66911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4FFAA76F-6F01-4852-A55B-B398849DA705}"/>
              </a:ext>
            </a:extLst>
          </p:cNvPr>
          <p:cNvSpPr>
            <a:spLocks noGrp="1"/>
          </p:cNvSpPr>
          <p:nvPr>
            <p:ph type="title"/>
          </p:nvPr>
        </p:nvSpPr>
        <p:spPr/>
        <p:txBody>
          <a:bodyPr>
            <a:normAutofit/>
          </a:bodyPr>
          <a:lstStyle/>
          <a:p>
            <a:r>
              <a:rPr lang="fr-FR" sz="3200" dirty="0"/>
              <a:t>Quel est le statut du salarié pendant la mise à disposition? </a:t>
            </a:r>
          </a:p>
        </p:txBody>
      </p:sp>
      <p:sp>
        <p:nvSpPr>
          <p:cNvPr id="6" name="Espace réservé du contenu 5">
            <a:extLst>
              <a:ext uri="{FF2B5EF4-FFF2-40B4-BE49-F238E27FC236}">
                <a16:creationId xmlns:a16="http://schemas.microsoft.com/office/drawing/2014/main" id="{EFA958DB-34BE-433F-9BD7-91D93F1B5B7F}"/>
              </a:ext>
            </a:extLst>
          </p:cNvPr>
          <p:cNvSpPr>
            <a:spLocks noGrp="1"/>
          </p:cNvSpPr>
          <p:nvPr>
            <p:ph idx="1"/>
          </p:nvPr>
        </p:nvSpPr>
        <p:spPr/>
        <p:txBody>
          <a:bodyPr/>
          <a:lstStyle/>
          <a:p>
            <a:r>
              <a:rPr lang="fr-FR" dirty="0"/>
              <a:t>Le lien contractuel est maintenu avec l’entreprise d’origine, </a:t>
            </a:r>
          </a:p>
          <a:p>
            <a:pPr marL="0" indent="0">
              <a:buNone/>
            </a:pPr>
            <a:endParaRPr lang="fr-FR" dirty="0"/>
          </a:p>
          <a:p>
            <a:r>
              <a:rPr lang="fr-FR" dirty="0"/>
              <a:t>Les  salariés  mis  à  disposition  ont  accès  aux  installations  de restauration   et   aux   moyens   de   transports   collectifs   dont bénéficient    éventuellement    les    salariés    de    l’entreprise utilisatrice.</a:t>
            </a:r>
          </a:p>
          <a:p>
            <a:pPr marL="0" indent="0">
              <a:buNone/>
            </a:pPr>
            <a:endParaRPr lang="fr-FR" dirty="0"/>
          </a:p>
          <a:p>
            <a:r>
              <a:rPr lang="fr-FR" dirty="0"/>
              <a:t>A la fin de la mise à disposition, le salarié retrouve son poste de travail ou un poste équivalent dans l’entreprise d’origine, sans que sa carrière ou sa rémunération ne soit affectée par la période de prêt.</a:t>
            </a:r>
          </a:p>
        </p:txBody>
      </p:sp>
    </p:spTree>
    <p:extLst>
      <p:ext uri="{BB962C8B-B14F-4D97-AF65-F5344CB8AC3E}">
        <p14:creationId xmlns:p14="http://schemas.microsoft.com/office/powerpoint/2010/main" val="1746221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re 5">
            <a:extLst>
              <a:ext uri="{FF2B5EF4-FFF2-40B4-BE49-F238E27FC236}">
                <a16:creationId xmlns:a16="http://schemas.microsoft.com/office/drawing/2014/main" id="{2EA6F749-4DE7-49AD-8F71-AD5C43C6A6C6}"/>
              </a:ext>
            </a:extLst>
          </p:cNvPr>
          <p:cNvSpPr>
            <a:spLocks noGrp="1"/>
          </p:cNvSpPr>
          <p:nvPr>
            <p:ph type="title"/>
          </p:nvPr>
        </p:nvSpPr>
        <p:spPr/>
        <p:txBody>
          <a:bodyPr/>
          <a:lstStyle/>
          <a:p>
            <a:r>
              <a:rPr lang="fr-FR" dirty="0"/>
              <a:t>Le harcèlement moral </a:t>
            </a:r>
          </a:p>
        </p:txBody>
      </p:sp>
      <p:sp>
        <p:nvSpPr>
          <p:cNvPr id="7" name="Espace réservé du texte 6">
            <a:extLst>
              <a:ext uri="{FF2B5EF4-FFF2-40B4-BE49-F238E27FC236}">
                <a16:creationId xmlns:a16="http://schemas.microsoft.com/office/drawing/2014/main" id="{F33CFBE5-8A18-45C4-923C-B5BD40833A42}"/>
              </a:ext>
            </a:extLst>
          </p:cNvPr>
          <p:cNvSpPr>
            <a:spLocks noGrp="1"/>
          </p:cNvSpPr>
          <p:nvPr>
            <p:ph type="body" idx="1"/>
          </p:nvPr>
        </p:nvSpPr>
        <p:spPr/>
        <p:txBody>
          <a:bodyPr/>
          <a:lstStyle/>
          <a:p>
            <a:r>
              <a:rPr lang="fr-FR" dirty="0">
                <a:hlinkClick r:id="rId2"/>
              </a:rPr>
              <a:t>Lien vers le cours </a:t>
            </a:r>
            <a:endParaRPr lang="fr-FR" dirty="0"/>
          </a:p>
        </p:txBody>
      </p:sp>
    </p:spTree>
    <p:extLst>
      <p:ext uri="{BB962C8B-B14F-4D97-AF65-F5344CB8AC3E}">
        <p14:creationId xmlns:p14="http://schemas.microsoft.com/office/powerpoint/2010/main" val="28046215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429FA5D-7756-49A4-985A-4EDFE8C16F61}"/>
              </a:ext>
            </a:extLst>
          </p:cNvPr>
          <p:cNvSpPr>
            <a:spLocks noGrp="1"/>
          </p:cNvSpPr>
          <p:nvPr>
            <p:ph type="title"/>
          </p:nvPr>
        </p:nvSpPr>
        <p:spPr/>
        <p:txBody>
          <a:bodyPr/>
          <a:lstStyle/>
          <a:p>
            <a:r>
              <a:rPr lang="fr-FR" dirty="0"/>
              <a:t>Définition : </a:t>
            </a:r>
            <a:r>
              <a:rPr lang="fr-FR" sz="1600" dirty="0">
                <a:hlinkClick r:id="rId2"/>
              </a:rPr>
              <a:t>articles L. 1152-1 et suivants du code du travail </a:t>
            </a:r>
            <a:endParaRPr lang="fr-FR" sz="1600" dirty="0"/>
          </a:p>
        </p:txBody>
      </p:sp>
      <p:sp>
        <p:nvSpPr>
          <p:cNvPr id="5" name="Espace réservé du contenu 4">
            <a:extLst>
              <a:ext uri="{FF2B5EF4-FFF2-40B4-BE49-F238E27FC236}">
                <a16:creationId xmlns:a16="http://schemas.microsoft.com/office/drawing/2014/main" id="{0E3AA9B3-F947-4A28-8C88-A5D962E59EA9}"/>
              </a:ext>
            </a:extLst>
          </p:cNvPr>
          <p:cNvSpPr>
            <a:spLocks noGrp="1"/>
          </p:cNvSpPr>
          <p:nvPr>
            <p:ph sz="half" idx="1"/>
          </p:nvPr>
        </p:nvSpPr>
        <p:spPr/>
        <p:txBody>
          <a:bodyPr>
            <a:normAutofit fontScale="92500" lnSpcReduction="10000"/>
          </a:bodyPr>
          <a:lstStyle/>
          <a:p>
            <a:pPr marL="0" indent="0">
              <a:buNone/>
            </a:pPr>
            <a:r>
              <a:rPr lang="fr-FR" dirty="0"/>
              <a:t>Le harcèlement moral se manifeste par des agissements répétés susceptibles d'entraîner, pour la personne qui les subit, une dégradation de ses conditions de travail pouvant aboutir à :</a:t>
            </a:r>
          </a:p>
          <a:p>
            <a:endParaRPr lang="fr-FR" dirty="0"/>
          </a:p>
          <a:p>
            <a:r>
              <a:rPr lang="fr-FR" dirty="0"/>
              <a:t>    une atteinte à ses droits et à sa dignité,</a:t>
            </a:r>
          </a:p>
          <a:p>
            <a:r>
              <a:rPr lang="fr-FR" dirty="0"/>
              <a:t>    une altération de sa santé physique ou mentale,</a:t>
            </a:r>
          </a:p>
          <a:p>
            <a:r>
              <a:rPr lang="fr-FR" dirty="0"/>
              <a:t>    ou une menace pour son évolution professionnelle.</a:t>
            </a:r>
          </a:p>
        </p:txBody>
      </p:sp>
      <p:pic>
        <p:nvPicPr>
          <p:cNvPr id="13" name="Espace réservé du contenu 12">
            <a:extLst>
              <a:ext uri="{FF2B5EF4-FFF2-40B4-BE49-F238E27FC236}">
                <a16:creationId xmlns:a16="http://schemas.microsoft.com/office/drawing/2014/main" id="{36E45E10-2601-41ED-A66E-0272109FEF2F}"/>
              </a:ext>
            </a:extLst>
          </p:cNvPr>
          <p:cNvPicPr>
            <a:picLocks noGrp="1" noChangeAspect="1"/>
          </p:cNvPicPr>
          <p:nvPr>
            <p:ph sz="half" idx="2"/>
          </p:nvPr>
        </p:nvPicPr>
        <p:blipFill>
          <a:blip r:embed="rId3"/>
          <a:stretch>
            <a:fillRect/>
          </a:stretch>
        </p:blipFill>
        <p:spPr>
          <a:xfrm>
            <a:off x="7191375" y="2612986"/>
            <a:ext cx="4313238" cy="2803604"/>
          </a:xfrm>
          <a:prstGeom prst="rect">
            <a:avLst/>
          </a:prstGeom>
        </p:spPr>
      </p:pic>
    </p:spTree>
    <p:extLst>
      <p:ext uri="{BB962C8B-B14F-4D97-AF65-F5344CB8AC3E}">
        <p14:creationId xmlns:p14="http://schemas.microsoft.com/office/powerpoint/2010/main" val="1709937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9807D8-F75F-4662-A381-324A6F968D63}"/>
              </a:ext>
            </a:extLst>
          </p:cNvPr>
          <p:cNvSpPr>
            <a:spLocks noGrp="1"/>
          </p:cNvSpPr>
          <p:nvPr>
            <p:ph type="title"/>
          </p:nvPr>
        </p:nvSpPr>
        <p:spPr/>
        <p:txBody>
          <a:bodyPr/>
          <a:lstStyle/>
          <a:p>
            <a:r>
              <a:rPr lang="fr-FR" dirty="0"/>
              <a:t>Sanction du harcèlement moral</a:t>
            </a:r>
          </a:p>
        </p:txBody>
      </p:sp>
      <p:sp>
        <p:nvSpPr>
          <p:cNvPr id="3" name="Espace réservé du contenu 2">
            <a:extLst>
              <a:ext uri="{FF2B5EF4-FFF2-40B4-BE49-F238E27FC236}">
                <a16:creationId xmlns:a16="http://schemas.microsoft.com/office/drawing/2014/main" id="{FD5BAF70-69D5-472C-8F90-B3FC6473212C}"/>
              </a:ext>
            </a:extLst>
          </p:cNvPr>
          <p:cNvSpPr>
            <a:spLocks noGrp="1"/>
          </p:cNvSpPr>
          <p:nvPr>
            <p:ph idx="1"/>
          </p:nvPr>
        </p:nvSpPr>
        <p:spPr>
          <a:xfrm>
            <a:off x="2589212" y="1733550"/>
            <a:ext cx="8915400" cy="3777622"/>
          </a:xfrm>
        </p:spPr>
        <p:txBody>
          <a:bodyPr/>
          <a:lstStyle/>
          <a:p>
            <a:r>
              <a:rPr lang="fr-FR" b="1" dirty="0"/>
              <a:t>Pénale</a:t>
            </a:r>
            <a:r>
              <a:rPr lang="fr-FR" dirty="0"/>
              <a:t> : puni de deux ans d’emprisonnement et de 30 000 € d’amende (</a:t>
            </a:r>
            <a:r>
              <a:rPr lang="fr-FR" dirty="0">
                <a:hlinkClick r:id="rId2"/>
              </a:rPr>
              <a:t>article 222-33-2 du code pénal</a:t>
            </a:r>
            <a:r>
              <a:rPr lang="fr-FR" dirty="0"/>
              <a:t>)</a:t>
            </a:r>
          </a:p>
          <a:p>
            <a:pPr marL="0" indent="0">
              <a:buNone/>
            </a:pPr>
            <a:endParaRPr lang="fr-FR" dirty="0"/>
          </a:p>
          <a:p>
            <a:r>
              <a:rPr lang="fr-FR" b="1" dirty="0"/>
              <a:t>Disciplinaire</a:t>
            </a:r>
            <a:r>
              <a:rPr lang="fr-FR" dirty="0"/>
              <a:t> : passible de sanction disciplinaire, pouvant aller jusqu’au licenciement pour faute grave</a:t>
            </a:r>
          </a:p>
        </p:txBody>
      </p:sp>
    </p:spTree>
    <p:extLst>
      <p:ext uri="{BB962C8B-B14F-4D97-AF65-F5344CB8AC3E}">
        <p14:creationId xmlns:p14="http://schemas.microsoft.com/office/powerpoint/2010/main" val="3864454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EF7382-08D7-4970-B7C1-A25F1B002572}"/>
              </a:ext>
            </a:extLst>
          </p:cNvPr>
          <p:cNvSpPr>
            <a:spLocks noGrp="1"/>
          </p:cNvSpPr>
          <p:nvPr>
            <p:ph type="ctrTitle"/>
          </p:nvPr>
        </p:nvSpPr>
        <p:spPr/>
        <p:txBody>
          <a:bodyPr/>
          <a:lstStyle/>
          <a:p>
            <a:r>
              <a:rPr lang="fr-FR" dirty="0"/>
              <a:t>LE DIALOGUE SOCIAL</a:t>
            </a:r>
          </a:p>
        </p:txBody>
      </p:sp>
      <p:sp>
        <p:nvSpPr>
          <p:cNvPr id="5" name="Sous-titre 4">
            <a:extLst>
              <a:ext uri="{FF2B5EF4-FFF2-40B4-BE49-F238E27FC236}">
                <a16:creationId xmlns:a16="http://schemas.microsoft.com/office/drawing/2014/main" id="{650C800E-8473-4EFA-82F4-937582D35010}"/>
              </a:ext>
            </a:extLst>
          </p:cNvPr>
          <p:cNvSpPr>
            <a:spLocks noGrp="1"/>
          </p:cNvSpPr>
          <p:nvPr>
            <p:ph type="subTitle" idx="1"/>
          </p:nvPr>
        </p:nvSpPr>
        <p:spPr/>
        <p:txBody>
          <a:bodyPr/>
          <a:lstStyle/>
          <a:p>
            <a:r>
              <a:rPr lang="fr-FR" dirty="0">
                <a:hlinkClick r:id="rId2"/>
              </a:rPr>
              <a:t>Lien vers le cours</a:t>
            </a:r>
            <a:endParaRPr lang="fr-FR" dirty="0"/>
          </a:p>
        </p:txBody>
      </p:sp>
    </p:spTree>
    <p:extLst>
      <p:ext uri="{BB962C8B-B14F-4D97-AF65-F5344CB8AC3E}">
        <p14:creationId xmlns:p14="http://schemas.microsoft.com/office/powerpoint/2010/main" val="29474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3CA924-1C5B-423E-912B-C69643F61088}"/>
              </a:ext>
            </a:extLst>
          </p:cNvPr>
          <p:cNvSpPr>
            <a:spLocks noGrp="1"/>
          </p:cNvSpPr>
          <p:nvPr>
            <p:ph type="title"/>
          </p:nvPr>
        </p:nvSpPr>
        <p:spPr/>
        <p:txBody>
          <a:bodyPr/>
          <a:lstStyle/>
          <a:p>
            <a:endParaRPr lang="fr-FR" dirty="0"/>
          </a:p>
        </p:txBody>
      </p:sp>
      <mc:AlternateContent xmlns:mc="http://schemas.openxmlformats.org/markup-compatibility/2006">
        <mc:Choice xmlns:psuz="http://schemas.microsoft.com/office/powerpoint/2016/summaryzoom" Requires="psuz">
          <p:graphicFrame>
            <p:nvGraphicFramePr>
              <p:cNvPr id="5" name="Zoom de résumé 4">
                <a:extLst>
                  <a:ext uri="{FF2B5EF4-FFF2-40B4-BE49-F238E27FC236}">
                    <a16:creationId xmlns:a16="http://schemas.microsoft.com/office/drawing/2014/main" id="{FFDBC3D3-1999-4642-8A00-60B9C32594EB}"/>
                  </a:ext>
                </a:extLst>
              </p:cNvPr>
              <p:cNvGraphicFramePr>
                <a:graphicFrameLocks noChangeAspect="1"/>
              </p:cNvGraphicFramePr>
              <p:nvPr>
                <p:extLst>
                  <p:ext uri="{D42A27DB-BD31-4B8C-83A1-F6EECF244321}">
                    <p14:modId xmlns:p14="http://schemas.microsoft.com/office/powerpoint/2010/main" val="1014326255"/>
                  </p:ext>
                </p:extLst>
              </p:nvPr>
            </p:nvGraphicFramePr>
            <p:xfrm>
              <a:off x="2589213" y="2133600"/>
              <a:ext cx="8915400" cy="3778250"/>
            </p:xfrm>
            <a:graphic>
              <a:graphicData uri="http://schemas.microsoft.com/office/powerpoint/2016/summaryzoom">
                <psuz:summaryZm>
                  <psuz:summaryZmObj sectionId="{A68719B8-73F1-422B-9D32-B2635DAE92F9}">
                    <psuz:zmPr id="{B6A188CA-65A7-4F31-AA35-4DE4BF3674CD}" transitionDur="1000">
                      <p166:blipFill xmlns:p166="http://schemas.microsoft.com/office/powerpoint/2016/6/main">
                        <a:blip r:embed="rId2"/>
                        <a:stretch>
                          <a:fillRect/>
                        </a:stretch>
                      </p166:blipFill>
                      <p166:spPr xmlns:p166="http://schemas.microsoft.com/office/powerpoint/2016/6/main">
                        <a:xfrm>
                          <a:off x="1378426" y="132238"/>
                          <a:ext cx="3022600" cy="1700213"/>
                        </a:xfrm>
                        <a:prstGeom prst="rect">
                          <a:avLst/>
                        </a:prstGeom>
                        <a:ln w="3175">
                          <a:solidFill>
                            <a:prstClr val="ltGray"/>
                          </a:solidFill>
                        </a:ln>
                      </p166:spPr>
                    </psuz:zmPr>
                  </psuz:summaryZmObj>
                  <psuz:summaryZmObj sectionId="{2142737A-F251-4856-8D4F-1F1909CFE704}">
                    <psuz:zmPr id="{B24215B4-C9B6-4B8A-A60F-02F9094A27B6}" transitionDur="1000">
                      <p166:blipFill xmlns:p166="http://schemas.microsoft.com/office/powerpoint/2016/6/main">
                        <a:blip r:embed="rId3"/>
                        <a:stretch>
                          <a:fillRect/>
                        </a:stretch>
                      </p166:blipFill>
                      <p166:spPr xmlns:p166="http://schemas.microsoft.com/office/powerpoint/2016/6/main">
                        <a:xfrm>
                          <a:off x="4514374" y="132238"/>
                          <a:ext cx="3022600" cy="1700213"/>
                        </a:xfrm>
                        <a:prstGeom prst="rect">
                          <a:avLst/>
                        </a:prstGeom>
                        <a:ln w="3175">
                          <a:solidFill>
                            <a:prstClr val="ltGray"/>
                          </a:solidFill>
                        </a:ln>
                      </p166:spPr>
                    </psuz:zmPr>
                  </psuz:summaryZmObj>
                  <psuz:summaryZmObj sectionId="{AEF2C46A-1E30-4343-9233-9B2611A14A00}">
                    <psuz:zmPr id="{57D0AB45-F84D-4DC6-B246-BE1B62F24ECA}" transitionDur="1000">
                      <p166:blipFill xmlns:p166="http://schemas.microsoft.com/office/powerpoint/2016/6/main">
                        <a:blip r:embed="rId4"/>
                        <a:stretch>
                          <a:fillRect/>
                        </a:stretch>
                      </p166:blipFill>
                      <p166:spPr xmlns:p166="http://schemas.microsoft.com/office/powerpoint/2016/6/main">
                        <a:xfrm>
                          <a:off x="1378426" y="1945799"/>
                          <a:ext cx="3022600" cy="1700213"/>
                        </a:xfrm>
                        <a:prstGeom prst="rect">
                          <a:avLst/>
                        </a:prstGeom>
                        <a:ln w="3175">
                          <a:solidFill>
                            <a:prstClr val="ltGray"/>
                          </a:solidFill>
                        </a:ln>
                      </p166:spPr>
                    </psuz:zmPr>
                  </psuz:summaryZmObj>
                  <psuz:gridLayout/>
                </psuz:summaryZm>
              </a:graphicData>
            </a:graphic>
          </p:graphicFrame>
        </mc:Choice>
        <mc:Fallback>
          <p:grpSp>
            <p:nvGrpSpPr>
              <p:cNvPr id="5" name="Zoom de résumé 4">
                <a:extLst>
                  <a:ext uri="{FF2B5EF4-FFF2-40B4-BE49-F238E27FC236}">
                    <a16:creationId xmlns:a16="http://schemas.microsoft.com/office/drawing/2014/main" id="{FFDBC3D3-1999-4642-8A00-60B9C32594EB}"/>
                  </a:ext>
                </a:extLst>
              </p:cNvPr>
              <p:cNvGrpSpPr>
                <a:grpSpLocks noGrp="1" noUngrp="1" noRot="1" noChangeAspect="1" noMove="1" noResize="1"/>
              </p:cNvGrpSpPr>
              <p:nvPr/>
            </p:nvGrpSpPr>
            <p:grpSpPr>
              <a:xfrm>
                <a:off x="2589213" y="2133600"/>
                <a:ext cx="8915400" cy="3778250"/>
                <a:chOff x="2589213" y="2133600"/>
                <a:chExt cx="8915400" cy="3778250"/>
              </a:xfrm>
            </p:grpSpPr>
            <p:pic>
              <p:nvPicPr>
                <p:cNvPr id="3" name="Image 3">
                  <a:hlinkClick r:id="rId5" action="ppaction://hlinksldjump"/>
                </p:cNvPr>
                <p:cNvPicPr>
                  <a:picLocks noSelect="1" noRot="1" noChangeAspect="1" noMove="1" noResize="1" noEditPoints="1" noAdjustHandles="1" noChangeArrowheads="1" noChangeShapeType="1"/>
                </p:cNvPicPr>
                <p:nvPr/>
              </p:nvPicPr>
              <p:blipFill>
                <a:blip r:embed="rId2"/>
                <a:stretch>
                  <a:fillRect/>
                </a:stretch>
              </p:blipFill>
              <p:spPr>
                <a:xfrm>
                  <a:off x="3967639" y="2265838"/>
                  <a:ext cx="3022600" cy="1700213"/>
                </a:xfrm>
                <a:prstGeom prst="rect">
                  <a:avLst/>
                </a:prstGeom>
                <a:ln w="3175">
                  <a:solidFill>
                    <a:prstClr val="ltGray"/>
                  </a:solidFill>
                </a:ln>
              </p:spPr>
            </p:pic>
            <p:pic>
              <p:nvPicPr>
                <p:cNvPr id="4" name="Image 4">
                  <a:hlinkClick r:id="rId6" action="ppaction://hlinksldjump"/>
                </p:cNvPr>
                <p:cNvPicPr>
                  <a:picLocks noSelect="1" noRot="1" noChangeAspect="1" noMove="1" noResize="1" noEditPoints="1" noAdjustHandles="1" noChangeArrowheads="1" noChangeShapeType="1"/>
                </p:cNvPicPr>
                <p:nvPr/>
              </p:nvPicPr>
              <p:blipFill>
                <a:blip r:embed="rId3"/>
                <a:stretch>
                  <a:fillRect/>
                </a:stretch>
              </p:blipFill>
              <p:spPr>
                <a:xfrm>
                  <a:off x="7103587" y="2265838"/>
                  <a:ext cx="3022600" cy="1700213"/>
                </a:xfrm>
                <a:prstGeom prst="rect">
                  <a:avLst/>
                </a:prstGeom>
                <a:ln w="3175">
                  <a:solidFill>
                    <a:prstClr val="ltGray"/>
                  </a:solidFill>
                </a:ln>
              </p:spPr>
            </p:pic>
            <p:pic>
              <p:nvPicPr>
                <p:cNvPr id="6" name="Image 6">
                  <a:hlinkClick r:id="rId7" action="ppaction://hlinksldjump"/>
                </p:cNvPr>
                <p:cNvPicPr>
                  <a:picLocks noSelect="1" noRot="1" noChangeAspect="1" noMove="1" noResize="1" noEditPoints="1" noAdjustHandles="1" noChangeArrowheads="1" noChangeShapeType="1"/>
                </p:cNvPicPr>
                <p:nvPr/>
              </p:nvPicPr>
              <p:blipFill>
                <a:blip r:embed="rId4"/>
                <a:stretch>
                  <a:fillRect/>
                </a:stretch>
              </p:blipFill>
              <p:spPr>
                <a:xfrm>
                  <a:off x="3967639" y="4079399"/>
                  <a:ext cx="3022600" cy="1700213"/>
                </a:xfrm>
                <a:prstGeom prst="rect">
                  <a:avLst/>
                </a:prstGeom>
                <a:ln w="3175">
                  <a:solidFill>
                    <a:prstClr val="ltGray"/>
                  </a:solidFill>
                </a:ln>
              </p:spPr>
            </p:pic>
          </p:grpSp>
        </mc:Fallback>
      </mc:AlternateContent>
    </p:spTree>
    <p:extLst>
      <p:ext uri="{BB962C8B-B14F-4D97-AF65-F5344CB8AC3E}">
        <p14:creationId xmlns:p14="http://schemas.microsoft.com/office/powerpoint/2010/main" val="1562472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628086DD-DE88-4329-8C14-9A2A0B0D0094}"/>
              </a:ext>
            </a:extLst>
          </p:cNvPr>
          <p:cNvSpPr>
            <a:spLocks noGrp="1"/>
          </p:cNvSpPr>
          <p:nvPr>
            <p:ph type="title"/>
          </p:nvPr>
        </p:nvSpPr>
        <p:spPr/>
        <p:txBody>
          <a:bodyPr/>
          <a:lstStyle/>
          <a:p>
            <a:r>
              <a:rPr lang="fr-FR" dirty="0"/>
              <a:t>Les clauses pouvant figurer dans le contrat de travail</a:t>
            </a:r>
          </a:p>
        </p:txBody>
      </p:sp>
      <p:sp>
        <p:nvSpPr>
          <p:cNvPr id="5" name="Espace réservé du texte 4">
            <a:extLst>
              <a:ext uri="{FF2B5EF4-FFF2-40B4-BE49-F238E27FC236}">
                <a16:creationId xmlns:a16="http://schemas.microsoft.com/office/drawing/2014/main" id="{90F646BB-1E39-46B9-9ABF-FD72C60B484D}"/>
              </a:ext>
            </a:extLst>
          </p:cNvPr>
          <p:cNvSpPr>
            <a:spLocks noGrp="1"/>
          </p:cNvSpPr>
          <p:nvPr>
            <p:ph type="body" idx="1"/>
          </p:nvPr>
        </p:nvSpPr>
        <p:spPr/>
        <p:txBody>
          <a:bodyPr/>
          <a:lstStyle/>
          <a:p>
            <a:r>
              <a:rPr lang="fr-FR" dirty="0"/>
              <a:t>Exemples dans des contrats d’ingénieurs</a:t>
            </a:r>
          </a:p>
          <a:p>
            <a:r>
              <a:rPr lang="fr-FR" dirty="0">
                <a:hlinkClick r:id="rId2"/>
              </a:rPr>
              <a:t>Lien vers le cours</a:t>
            </a:r>
            <a:endParaRPr lang="fr-FR" dirty="0"/>
          </a:p>
        </p:txBody>
      </p:sp>
    </p:spTree>
    <p:extLst>
      <p:ext uri="{BB962C8B-B14F-4D97-AF65-F5344CB8AC3E}">
        <p14:creationId xmlns:p14="http://schemas.microsoft.com/office/powerpoint/2010/main" val="3910416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5E4A4849-502D-4121-9597-99062567FCB4}"/>
              </a:ext>
            </a:extLst>
          </p:cNvPr>
          <p:cNvSpPr>
            <a:spLocks noGrp="1"/>
          </p:cNvSpPr>
          <p:nvPr>
            <p:ph type="title"/>
          </p:nvPr>
        </p:nvSpPr>
        <p:spPr/>
        <p:txBody>
          <a:bodyPr/>
          <a:lstStyle/>
          <a:p>
            <a:r>
              <a:rPr lang="fr-FR" b="1" dirty="0"/>
              <a:t>	Clause de mobilité géographique</a:t>
            </a:r>
          </a:p>
        </p:txBody>
      </p:sp>
      <p:sp>
        <p:nvSpPr>
          <p:cNvPr id="6" name="Espace réservé du contenu 5">
            <a:extLst>
              <a:ext uri="{FF2B5EF4-FFF2-40B4-BE49-F238E27FC236}">
                <a16:creationId xmlns:a16="http://schemas.microsoft.com/office/drawing/2014/main" id="{300152E8-C3A4-4DBB-8590-07500057374A}"/>
              </a:ext>
            </a:extLst>
          </p:cNvPr>
          <p:cNvSpPr>
            <a:spLocks noGrp="1"/>
          </p:cNvSpPr>
          <p:nvPr>
            <p:ph idx="1"/>
          </p:nvPr>
        </p:nvSpPr>
        <p:spPr/>
        <p:txBody>
          <a:bodyPr>
            <a:normAutofit/>
          </a:bodyPr>
          <a:lstStyle/>
          <a:p>
            <a:r>
              <a:rPr lang="fr-FR" dirty="0"/>
              <a:t>Une clause de mobilité est une clause par laquelle l’employeur se réserve la possibilité de modifier le lieu habituel de travail du salarié.</a:t>
            </a:r>
          </a:p>
          <a:p>
            <a:endParaRPr lang="fr-FR" dirty="0"/>
          </a:p>
          <a:p>
            <a:r>
              <a:rPr lang="fr-FR" dirty="0"/>
              <a:t>Le salarié qui signe une clause de mobilité doit savoir précisément à quoi il s'engage. C'est pourquoi la Cour de cassation se montre très attachée à la précision du contrat quant à la délimitation de la zone géographique de mobilité (Cass. soc., 12 juill. 2006, no 04-45.396 ; Cass. soc., 16 juin 2009, no 08-40.020).</a:t>
            </a:r>
          </a:p>
          <a:p>
            <a:endParaRPr lang="fr-FR" dirty="0"/>
          </a:p>
          <a:p>
            <a:r>
              <a:rPr lang="fr-FR" dirty="0"/>
              <a:t>La mise en œuvre de la clause de mobilité doit respecter une exigence de proportionnalité.</a:t>
            </a:r>
          </a:p>
        </p:txBody>
      </p:sp>
    </p:spTree>
    <p:extLst>
      <p:ext uri="{BB962C8B-B14F-4D97-AF65-F5344CB8AC3E}">
        <p14:creationId xmlns:p14="http://schemas.microsoft.com/office/powerpoint/2010/main" val="2145846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1DA55686-0D08-4A2F-8126-D7B930F252FB}"/>
              </a:ext>
            </a:extLst>
          </p:cNvPr>
          <p:cNvSpPr>
            <a:spLocks noGrp="1"/>
          </p:cNvSpPr>
          <p:nvPr>
            <p:ph type="title"/>
          </p:nvPr>
        </p:nvSpPr>
        <p:spPr/>
        <p:txBody>
          <a:bodyPr/>
          <a:lstStyle/>
          <a:p>
            <a:r>
              <a:rPr lang="fr-FR" dirty="0"/>
              <a:t>Exemples de clauses ayant été jugées nulles : </a:t>
            </a:r>
          </a:p>
        </p:txBody>
      </p:sp>
      <p:sp>
        <p:nvSpPr>
          <p:cNvPr id="8" name="Espace réservé du contenu 7">
            <a:extLst>
              <a:ext uri="{FF2B5EF4-FFF2-40B4-BE49-F238E27FC236}">
                <a16:creationId xmlns:a16="http://schemas.microsoft.com/office/drawing/2014/main" id="{20DBFF15-F2FA-4CFF-ABB2-A2F8790EB1BD}"/>
              </a:ext>
            </a:extLst>
          </p:cNvPr>
          <p:cNvSpPr>
            <a:spLocks noGrp="1"/>
          </p:cNvSpPr>
          <p:nvPr>
            <p:ph idx="1"/>
          </p:nvPr>
        </p:nvSpPr>
        <p:spPr/>
        <p:txBody>
          <a:bodyPr/>
          <a:lstStyle/>
          <a:p>
            <a:r>
              <a:rPr lang="fr-FR" dirty="0"/>
              <a:t>clause par laquelle une association se réservait le droit de modifier l'affectation de la salariée en fonction de ses nécessités,</a:t>
            </a:r>
          </a:p>
          <a:p>
            <a:r>
              <a:rPr lang="fr-FR" dirty="0"/>
              <a:t> clause de mobilité </a:t>
            </a:r>
            <a:r>
              <a:rPr lang="fr-FR" i="1" dirty="0"/>
              <a:t>« dans tous les établissements de la société » </a:t>
            </a:r>
            <a:r>
              <a:rPr lang="fr-FR" dirty="0"/>
              <a:t>mais n'ayant </a:t>
            </a:r>
            <a:r>
              <a:rPr lang="fr-FR" i="1" dirty="0"/>
              <a:t>« pas expressément énoncé que la mobilité géographique pouvait s'exercer sur les établissements ouverts postérieurement à la signature du contrat »</a:t>
            </a:r>
            <a:r>
              <a:rPr lang="fr-FR" dirty="0"/>
              <a:t> ; en conséquence de quoi les juges cantonnent son application aux établissements existants à la date de conclusion du contrat (Cass. soc., 12 mai 2004, no 0240.018) ;</a:t>
            </a:r>
          </a:p>
          <a:p>
            <a:endParaRPr lang="fr-FR" dirty="0"/>
          </a:p>
        </p:txBody>
      </p:sp>
    </p:spTree>
    <p:extLst>
      <p:ext uri="{BB962C8B-B14F-4D97-AF65-F5344CB8AC3E}">
        <p14:creationId xmlns:p14="http://schemas.microsoft.com/office/powerpoint/2010/main" val="4122640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166BF9EE-F7AC-4FA5-AC7E-001B3A642F7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 y="228600"/>
            <a:ext cx="2851523" cy="6638625"/>
            <a:chOff x="2487613" y="285750"/>
            <a:chExt cx="2428875" cy="5654676"/>
          </a:xfrm>
        </p:grpSpPr>
        <p:sp>
          <p:nvSpPr>
            <p:cNvPr id="12" name="Freeform 11">
              <a:extLst>
                <a:ext uri="{FF2B5EF4-FFF2-40B4-BE49-F238E27FC236}">
                  <a16:creationId xmlns:a16="http://schemas.microsoft.com/office/drawing/2014/main" id="{3B48D182-44E3-4D8B-ACEF-F1A900BE44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3" name="Freeform 12">
              <a:extLst>
                <a:ext uri="{FF2B5EF4-FFF2-40B4-BE49-F238E27FC236}">
                  <a16:creationId xmlns:a16="http://schemas.microsoft.com/office/drawing/2014/main" id="{355A535A-A489-477F-A314-593AA8CAFB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4" name="Freeform 13">
              <a:extLst>
                <a:ext uri="{FF2B5EF4-FFF2-40B4-BE49-F238E27FC236}">
                  <a16:creationId xmlns:a16="http://schemas.microsoft.com/office/drawing/2014/main" id="{954C2D4C-FD83-4EF4-9312-04442ABD66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5" name="Freeform 14">
              <a:extLst>
                <a:ext uri="{FF2B5EF4-FFF2-40B4-BE49-F238E27FC236}">
                  <a16:creationId xmlns:a16="http://schemas.microsoft.com/office/drawing/2014/main" id="{C20701C2-CD9A-4698-BC97-E1085820C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6" name="Freeform 15">
              <a:extLst>
                <a:ext uri="{FF2B5EF4-FFF2-40B4-BE49-F238E27FC236}">
                  <a16:creationId xmlns:a16="http://schemas.microsoft.com/office/drawing/2014/main" id="{62575C35-466F-42AE-87A1-D691849AB8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7" name="Freeform 16">
              <a:extLst>
                <a:ext uri="{FF2B5EF4-FFF2-40B4-BE49-F238E27FC236}">
                  <a16:creationId xmlns:a16="http://schemas.microsoft.com/office/drawing/2014/main" id="{58236F37-6119-45AC-80A0-CD2C311B50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8" name="Freeform 17">
              <a:extLst>
                <a:ext uri="{FF2B5EF4-FFF2-40B4-BE49-F238E27FC236}">
                  <a16:creationId xmlns:a16="http://schemas.microsoft.com/office/drawing/2014/main" id="{F3FDD799-39FE-4D6F-9A64-2F472B2150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19" name="Freeform 18">
              <a:extLst>
                <a:ext uri="{FF2B5EF4-FFF2-40B4-BE49-F238E27FC236}">
                  <a16:creationId xmlns:a16="http://schemas.microsoft.com/office/drawing/2014/main" id="{9820D241-1D49-442C-A95A-00BC1BF9E2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0" name="Freeform 19">
              <a:extLst>
                <a:ext uri="{FF2B5EF4-FFF2-40B4-BE49-F238E27FC236}">
                  <a16:creationId xmlns:a16="http://schemas.microsoft.com/office/drawing/2014/main" id="{EBC2197C-B383-4866-8ABD-74222400BE8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1" name="Freeform 20">
              <a:extLst>
                <a:ext uri="{FF2B5EF4-FFF2-40B4-BE49-F238E27FC236}">
                  <a16:creationId xmlns:a16="http://schemas.microsoft.com/office/drawing/2014/main" id="{404B06AA-FC93-4471-9DE4-56A401E70A5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2" name="Freeform 21">
              <a:extLst>
                <a:ext uri="{FF2B5EF4-FFF2-40B4-BE49-F238E27FC236}">
                  <a16:creationId xmlns:a16="http://schemas.microsoft.com/office/drawing/2014/main" id="{E580600C-013F-4FAF-8FB7-4CC0FA80A9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3" name="Freeform 22">
              <a:extLst>
                <a:ext uri="{FF2B5EF4-FFF2-40B4-BE49-F238E27FC236}">
                  <a16:creationId xmlns:a16="http://schemas.microsoft.com/office/drawing/2014/main" id="{9BFCF199-64B2-4AEE-88C4-E954ABF3627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5" name="Group 24">
            <a:extLst>
              <a:ext uri="{FF2B5EF4-FFF2-40B4-BE49-F238E27FC236}">
                <a16:creationId xmlns:a16="http://schemas.microsoft.com/office/drawing/2014/main" id="{E312DBA5-56D8-42B2-BA94-28168C2A670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7224" y="-786"/>
            <a:ext cx="2356675" cy="6854040"/>
            <a:chOff x="6627813" y="194833"/>
            <a:chExt cx="1952625" cy="5678918"/>
          </a:xfrm>
        </p:grpSpPr>
        <p:sp>
          <p:nvSpPr>
            <p:cNvPr id="26" name="Freeform 27">
              <a:extLst>
                <a:ext uri="{FF2B5EF4-FFF2-40B4-BE49-F238E27FC236}">
                  <a16:creationId xmlns:a16="http://schemas.microsoft.com/office/drawing/2014/main" id="{7AD46C74-3117-46B0-B267-0F61B57CAC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7" name="Freeform 28">
              <a:extLst>
                <a:ext uri="{FF2B5EF4-FFF2-40B4-BE49-F238E27FC236}">
                  <a16:creationId xmlns:a16="http://schemas.microsoft.com/office/drawing/2014/main" id="{8C13B810-9664-45D8-8510-D6ED0ADD72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8" name="Freeform 29">
              <a:extLst>
                <a:ext uri="{FF2B5EF4-FFF2-40B4-BE49-F238E27FC236}">
                  <a16:creationId xmlns:a16="http://schemas.microsoft.com/office/drawing/2014/main" id="{10306E52-A922-4458-BCCE-C3C840CC75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29" name="Freeform 30">
              <a:extLst>
                <a:ext uri="{FF2B5EF4-FFF2-40B4-BE49-F238E27FC236}">
                  <a16:creationId xmlns:a16="http://schemas.microsoft.com/office/drawing/2014/main" id="{CB578819-B7E7-4250-932F-52AE2A2A9A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0" name="Freeform 31">
              <a:extLst>
                <a:ext uri="{FF2B5EF4-FFF2-40B4-BE49-F238E27FC236}">
                  <a16:creationId xmlns:a16="http://schemas.microsoft.com/office/drawing/2014/main" id="{454B9C91-B623-424A-B16E-F764F189D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1" name="Freeform 32">
              <a:extLst>
                <a:ext uri="{FF2B5EF4-FFF2-40B4-BE49-F238E27FC236}">
                  <a16:creationId xmlns:a16="http://schemas.microsoft.com/office/drawing/2014/main" id="{EFD03C4A-8484-41E6-B458-032F1DCA70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2" name="Freeform 33">
              <a:extLst>
                <a:ext uri="{FF2B5EF4-FFF2-40B4-BE49-F238E27FC236}">
                  <a16:creationId xmlns:a16="http://schemas.microsoft.com/office/drawing/2014/main" id="{DDC2F3C3-1D4E-4913-9C5C-F9A65B47E5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3" name="Freeform 34">
              <a:extLst>
                <a:ext uri="{FF2B5EF4-FFF2-40B4-BE49-F238E27FC236}">
                  <a16:creationId xmlns:a16="http://schemas.microsoft.com/office/drawing/2014/main" id="{1E15BCA2-2420-4C53-ADE9-40FBAC2384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4" name="Freeform 35">
              <a:extLst>
                <a:ext uri="{FF2B5EF4-FFF2-40B4-BE49-F238E27FC236}">
                  <a16:creationId xmlns:a16="http://schemas.microsoft.com/office/drawing/2014/main" id="{73D5FBF4-7129-4C51-B603-E3BC334195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5" name="Freeform 36">
              <a:extLst>
                <a:ext uri="{FF2B5EF4-FFF2-40B4-BE49-F238E27FC236}">
                  <a16:creationId xmlns:a16="http://schemas.microsoft.com/office/drawing/2014/main" id="{0165B164-CE2A-494C-88FC-507232B37C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6" name="Freeform 37">
              <a:extLst>
                <a:ext uri="{FF2B5EF4-FFF2-40B4-BE49-F238E27FC236}">
                  <a16:creationId xmlns:a16="http://schemas.microsoft.com/office/drawing/2014/main" id="{87F127E5-B10B-4D18-BCF0-E7C3C7F401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7" name="Freeform 38">
              <a:extLst>
                <a:ext uri="{FF2B5EF4-FFF2-40B4-BE49-F238E27FC236}">
                  <a16:creationId xmlns:a16="http://schemas.microsoft.com/office/drawing/2014/main" id="{FC692D59-F28D-4E42-B435-225F2C6CFA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39" name="Rectangle 38">
            <a:extLst>
              <a:ext uri="{FF2B5EF4-FFF2-40B4-BE49-F238E27FC236}">
                <a16:creationId xmlns:a16="http://schemas.microsoft.com/office/drawing/2014/main" id="{1996130F-9AB5-4DE9-8574-3AF891C5C1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1" name="Freeform 11">
            <a:extLst>
              <a:ext uri="{FF2B5EF4-FFF2-40B4-BE49-F238E27FC236}">
                <a16:creationId xmlns:a16="http://schemas.microsoft.com/office/drawing/2014/main" id="{7326F4E6-9131-42DA-97B2-0BA8D1E258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2" name="Titre 1">
            <a:extLst>
              <a:ext uri="{FF2B5EF4-FFF2-40B4-BE49-F238E27FC236}">
                <a16:creationId xmlns:a16="http://schemas.microsoft.com/office/drawing/2014/main" id="{A4136FAB-FF38-4E73-A09F-C4D73D0D469C}"/>
              </a:ext>
            </a:extLst>
          </p:cNvPr>
          <p:cNvSpPr>
            <a:spLocks noGrp="1"/>
          </p:cNvSpPr>
          <p:nvPr>
            <p:ph type="title"/>
          </p:nvPr>
        </p:nvSpPr>
        <p:spPr>
          <a:xfrm>
            <a:off x="1687669" y="624110"/>
            <a:ext cx="4137059" cy="1280890"/>
          </a:xfrm>
        </p:spPr>
        <p:txBody>
          <a:bodyPr vert="horz" lIns="91440" tIns="45720" rIns="91440" bIns="45720" rtlCol="0" anchor="t">
            <a:normAutofit/>
          </a:bodyPr>
          <a:lstStyle/>
          <a:p>
            <a:r>
              <a:rPr lang="en-US" sz="3200" b="1" dirty="0"/>
              <a:t>Clause de non-concurrence</a:t>
            </a:r>
          </a:p>
        </p:txBody>
      </p:sp>
      <p:sp>
        <p:nvSpPr>
          <p:cNvPr id="3" name="Espace réservé du contenu 2">
            <a:extLst>
              <a:ext uri="{FF2B5EF4-FFF2-40B4-BE49-F238E27FC236}">
                <a16:creationId xmlns:a16="http://schemas.microsoft.com/office/drawing/2014/main" id="{71A1A479-9046-4AD6-B816-EE4AD9E10254}"/>
              </a:ext>
            </a:extLst>
          </p:cNvPr>
          <p:cNvSpPr>
            <a:spLocks noGrp="1"/>
          </p:cNvSpPr>
          <p:nvPr>
            <p:ph sz="half" idx="1"/>
          </p:nvPr>
        </p:nvSpPr>
        <p:spPr>
          <a:xfrm>
            <a:off x="1683956" y="2133600"/>
            <a:ext cx="4140772" cy="3777622"/>
          </a:xfrm>
        </p:spPr>
        <p:txBody>
          <a:bodyPr vert="horz" lIns="91440" tIns="45720" rIns="91440" bIns="45720" rtlCol="0">
            <a:normAutofit/>
          </a:bodyPr>
          <a:lstStyle/>
          <a:p>
            <a:r>
              <a:rPr lang="en-US" dirty="0">
                <a:solidFill>
                  <a:srgbClr val="000000"/>
                </a:solidFill>
              </a:rPr>
              <a:t>L’objet d’une clause de non-concurrence est d’interdire au salarié, après la rupture de son contrat de travail, d’entrer au service d’une entreprise concurrente ou d’exercer, sous quelque forme que ce soit, une activité concurrente à son ancien employeur. </a:t>
            </a:r>
          </a:p>
        </p:txBody>
      </p:sp>
      <p:pic>
        <p:nvPicPr>
          <p:cNvPr id="6" name="Espace réservé du contenu 5" descr="Une image contenant horloge&#10;&#10;Description générée automatiquement">
            <a:extLst>
              <a:ext uri="{FF2B5EF4-FFF2-40B4-BE49-F238E27FC236}">
                <a16:creationId xmlns:a16="http://schemas.microsoft.com/office/drawing/2014/main" id="{053073ED-A53D-4E86-AD96-15E9A9FC5D80}"/>
              </a:ext>
            </a:extLst>
          </p:cNvPr>
          <p:cNvPicPr>
            <a:picLocks noGrp="1" noChangeAspect="1"/>
          </p:cNvPicPr>
          <p:nvPr>
            <p:ph sz="half" idx="2"/>
          </p:nvPr>
        </p:nvPicPr>
        <p:blipFill>
          <a:blip r:embed="rId2"/>
          <a:stretch>
            <a:fillRect/>
          </a:stretch>
        </p:blipFill>
        <p:spPr>
          <a:xfrm>
            <a:off x="6290066" y="1063174"/>
            <a:ext cx="4652590" cy="4829679"/>
          </a:xfrm>
          <a:prstGeom prst="rect">
            <a:avLst/>
          </a:prstGeom>
        </p:spPr>
      </p:pic>
    </p:spTree>
    <p:extLst>
      <p:ext uri="{BB962C8B-B14F-4D97-AF65-F5344CB8AC3E}">
        <p14:creationId xmlns:p14="http://schemas.microsoft.com/office/powerpoint/2010/main" val="3028412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5F0D409B-1922-477F-AB44-797CDEE1FB62}"/>
              </a:ext>
            </a:extLst>
          </p:cNvPr>
          <p:cNvSpPr>
            <a:spLocks noGrp="1"/>
          </p:cNvSpPr>
          <p:nvPr>
            <p:ph type="title"/>
          </p:nvPr>
        </p:nvSpPr>
        <p:spPr/>
        <p:txBody>
          <a:bodyPr/>
          <a:lstStyle/>
          <a:p>
            <a:pPr algn="ctr"/>
            <a:r>
              <a:rPr lang="fr-FR" dirty="0"/>
              <a:t>Conditions de validité de la clause de non-concurrence : </a:t>
            </a:r>
          </a:p>
        </p:txBody>
      </p:sp>
      <p:sp>
        <p:nvSpPr>
          <p:cNvPr id="6" name="Espace réservé du contenu 5">
            <a:extLst>
              <a:ext uri="{FF2B5EF4-FFF2-40B4-BE49-F238E27FC236}">
                <a16:creationId xmlns:a16="http://schemas.microsoft.com/office/drawing/2014/main" id="{C6ECD7B9-3164-4004-8A09-02CA4A0CC978}"/>
              </a:ext>
            </a:extLst>
          </p:cNvPr>
          <p:cNvSpPr>
            <a:spLocks noGrp="1"/>
          </p:cNvSpPr>
          <p:nvPr>
            <p:ph idx="1"/>
          </p:nvPr>
        </p:nvSpPr>
        <p:spPr/>
        <p:txBody>
          <a:bodyPr/>
          <a:lstStyle/>
          <a:p>
            <a:r>
              <a:rPr lang="fr-FR" b="1" dirty="0"/>
              <a:t> Être justifiée par les intérêts légitimes de l’entreprise </a:t>
            </a:r>
            <a:r>
              <a:rPr lang="fr-FR" dirty="0"/>
              <a:t>: il faut que l'entreprise soit susceptible de subir un préjudice réel au cas où le salarié viendrait à exercer son activité professionnelle dans une entreprise concurrente. </a:t>
            </a:r>
          </a:p>
          <a:p>
            <a:r>
              <a:rPr lang="fr-FR" b="1" dirty="0"/>
              <a:t>Être limitée dans le temps et dans l’espace</a:t>
            </a:r>
            <a:r>
              <a:rPr lang="fr-FR" dirty="0"/>
              <a:t> : c'est à l'employeur de fixer unilatéralement l'étendue temporelle et géographique ou professionnelle de l'obligation de non-concurrence. Il doit, pour cela, tenir compte de l'ensemble des composantes de la clause.</a:t>
            </a:r>
          </a:p>
          <a:p>
            <a:r>
              <a:rPr lang="fr-FR" b="1" dirty="0"/>
              <a:t>Comporter une contrepartie pécuniaire </a:t>
            </a:r>
            <a:r>
              <a:rPr lang="fr-FR" dirty="0"/>
              <a:t>: non dérisoire</a:t>
            </a:r>
          </a:p>
        </p:txBody>
      </p:sp>
      <p:sp>
        <p:nvSpPr>
          <p:cNvPr id="2" name="ZoneTexte 1">
            <a:extLst>
              <a:ext uri="{FF2B5EF4-FFF2-40B4-BE49-F238E27FC236}">
                <a16:creationId xmlns:a16="http://schemas.microsoft.com/office/drawing/2014/main" id="{A3CA9EBC-B6F5-4663-AC1B-C243B9AD80F7}"/>
              </a:ext>
            </a:extLst>
          </p:cNvPr>
          <p:cNvSpPr txBox="1"/>
          <p:nvPr/>
        </p:nvSpPr>
        <p:spPr>
          <a:xfrm>
            <a:off x="7498080" y="5200650"/>
            <a:ext cx="4149090" cy="369332"/>
          </a:xfrm>
          <a:prstGeom prst="rect">
            <a:avLst/>
          </a:prstGeom>
          <a:noFill/>
        </p:spPr>
        <p:txBody>
          <a:bodyPr wrap="square" rtlCol="0">
            <a:spAutoFit/>
          </a:bodyPr>
          <a:lstStyle/>
          <a:p>
            <a:r>
              <a:rPr lang="fr-FR" dirty="0"/>
              <a:t>Ces conditions sont cumulatives. </a:t>
            </a:r>
          </a:p>
        </p:txBody>
      </p:sp>
    </p:spTree>
    <p:extLst>
      <p:ext uri="{BB962C8B-B14F-4D97-AF65-F5344CB8AC3E}">
        <p14:creationId xmlns:p14="http://schemas.microsoft.com/office/powerpoint/2010/main" val="3837724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208EBCFE-6532-4442-8FF1-B91127643B92}"/>
              </a:ext>
            </a:extLst>
          </p:cNvPr>
          <p:cNvSpPr>
            <a:spLocks noGrp="1"/>
          </p:cNvSpPr>
          <p:nvPr>
            <p:ph type="title"/>
          </p:nvPr>
        </p:nvSpPr>
        <p:spPr/>
        <p:txBody>
          <a:bodyPr/>
          <a:lstStyle/>
          <a:p>
            <a:r>
              <a:rPr lang="fr-FR" b="1" dirty="0"/>
              <a:t>Clause de confidentialité</a:t>
            </a:r>
          </a:p>
        </p:txBody>
      </p:sp>
      <p:sp>
        <p:nvSpPr>
          <p:cNvPr id="6" name="Espace réservé du texte 5">
            <a:extLst>
              <a:ext uri="{FF2B5EF4-FFF2-40B4-BE49-F238E27FC236}">
                <a16:creationId xmlns:a16="http://schemas.microsoft.com/office/drawing/2014/main" id="{330A41BD-18B6-4160-9FD9-AD44EF211B87}"/>
              </a:ext>
            </a:extLst>
          </p:cNvPr>
          <p:cNvSpPr>
            <a:spLocks noGrp="1"/>
          </p:cNvSpPr>
          <p:nvPr>
            <p:ph type="body" idx="1"/>
          </p:nvPr>
        </p:nvSpPr>
        <p:spPr>
          <a:xfrm>
            <a:off x="2963120" y="1616869"/>
            <a:ext cx="7882358" cy="576262"/>
          </a:xfrm>
        </p:spPr>
        <p:txBody>
          <a:bodyPr/>
          <a:lstStyle/>
          <a:p>
            <a:r>
              <a:rPr lang="fr-FR" dirty="0"/>
              <a:t>Deux types de clauses sont à distinguer : </a:t>
            </a:r>
          </a:p>
        </p:txBody>
      </p:sp>
      <p:sp>
        <p:nvSpPr>
          <p:cNvPr id="7" name="Espace réservé du contenu 6">
            <a:extLst>
              <a:ext uri="{FF2B5EF4-FFF2-40B4-BE49-F238E27FC236}">
                <a16:creationId xmlns:a16="http://schemas.microsoft.com/office/drawing/2014/main" id="{4BD05BF7-D34F-44AF-8822-6EAA1143A102}"/>
              </a:ext>
            </a:extLst>
          </p:cNvPr>
          <p:cNvSpPr>
            <a:spLocks noGrp="1"/>
          </p:cNvSpPr>
          <p:nvPr>
            <p:ph sz="half" idx="2"/>
          </p:nvPr>
        </p:nvSpPr>
        <p:spPr/>
        <p:txBody>
          <a:bodyPr>
            <a:normAutofit fontScale="92500" lnSpcReduction="10000"/>
          </a:bodyPr>
          <a:lstStyle/>
          <a:p>
            <a:r>
              <a:rPr lang="fr-FR" b="1" dirty="0"/>
              <a:t>La clause constituant un rappel de la confidentialité des informations professionnelles </a:t>
            </a:r>
            <a:r>
              <a:rPr lang="fr-FR" dirty="0"/>
              <a:t>:</a:t>
            </a:r>
          </a:p>
          <a:p>
            <a:r>
              <a:rPr lang="fr-FR" dirty="0"/>
              <a:t>La  clause  ne  fait  que  rappeler  et  préciser  l’obligation  légale  de secret professionnel et l’obligation de discrétion exigée par la jurisprudence, elle n’est soumise à aucune condition particulière de validité.</a:t>
            </a:r>
          </a:p>
        </p:txBody>
      </p:sp>
      <p:sp>
        <p:nvSpPr>
          <p:cNvPr id="9" name="Espace réservé du contenu 8">
            <a:extLst>
              <a:ext uri="{FF2B5EF4-FFF2-40B4-BE49-F238E27FC236}">
                <a16:creationId xmlns:a16="http://schemas.microsoft.com/office/drawing/2014/main" id="{BF2857E0-3C12-414D-95E8-B6D558048982}"/>
              </a:ext>
            </a:extLst>
          </p:cNvPr>
          <p:cNvSpPr>
            <a:spLocks noGrp="1"/>
          </p:cNvSpPr>
          <p:nvPr>
            <p:ph sz="quarter" idx="4"/>
          </p:nvPr>
        </p:nvSpPr>
        <p:spPr/>
        <p:txBody>
          <a:bodyPr>
            <a:normAutofit fontScale="92500" lnSpcReduction="10000"/>
          </a:bodyPr>
          <a:lstStyle/>
          <a:p>
            <a:r>
              <a:rPr lang="fr-FR" b="1" dirty="0"/>
              <a:t>La clause portant atteinte à la liberté d’expression doit: </a:t>
            </a:r>
          </a:p>
          <a:p>
            <a:r>
              <a:rPr lang="fr-FR" sz="1600" dirty="0"/>
              <a:t>Mentionner  le but  recherché,</a:t>
            </a:r>
          </a:p>
          <a:p>
            <a:r>
              <a:rPr lang="fr-FR" sz="1600" dirty="0"/>
              <a:t>Délimiter précisément les sujets de discrétion et les personnes vis-à-vis desquelles la retenue doit être gardée,</a:t>
            </a:r>
          </a:p>
          <a:p>
            <a:r>
              <a:rPr lang="fr-FR" sz="1600" dirty="0"/>
              <a:t>Limiter dans le temps la durée de l'interdiction, de telle sorte qu'elle reste proportionnelle au but recherché,</a:t>
            </a:r>
          </a:p>
          <a:p>
            <a:r>
              <a:rPr lang="fr-FR" sz="1600" dirty="0"/>
              <a:t>Compenser   moralement   et/ou   financièrement   l'obligation   de réserve qui outrepasse l'obligation naturelle de discrétion.</a:t>
            </a:r>
          </a:p>
          <a:p>
            <a:endParaRPr lang="fr-FR" dirty="0"/>
          </a:p>
        </p:txBody>
      </p:sp>
    </p:spTree>
    <p:extLst>
      <p:ext uri="{BB962C8B-B14F-4D97-AF65-F5344CB8AC3E}">
        <p14:creationId xmlns:p14="http://schemas.microsoft.com/office/powerpoint/2010/main" val="242116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a:extLst>
              <a:ext uri="{FF2B5EF4-FFF2-40B4-BE49-F238E27FC236}">
                <a16:creationId xmlns:a16="http://schemas.microsoft.com/office/drawing/2014/main" id="{25A8F4B8-B2A2-442A-8FFC-ED5EB6DE00C2}"/>
              </a:ext>
            </a:extLst>
          </p:cNvPr>
          <p:cNvSpPr>
            <a:spLocks noGrp="1"/>
          </p:cNvSpPr>
          <p:nvPr>
            <p:ph type="title"/>
          </p:nvPr>
        </p:nvSpPr>
        <p:spPr/>
        <p:txBody>
          <a:bodyPr/>
          <a:lstStyle/>
          <a:p>
            <a:r>
              <a:rPr lang="fr-FR" dirty="0"/>
              <a:t>Illustration : </a:t>
            </a:r>
          </a:p>
        </p:txBody>
      </p:sp>
      <p:sp>
        <p:nvSpPr>
          <p:cNvPr id="8" name="Espace réservé du contenu 7">
            <a:extLst>
              <a:ext uri="{FF2B5EF4-FFF2-40B4-BE49-F238E27FC236}">
                <a16:creationId xmlns:a16="http://schemas.microsoft.com/office/drawing/2014/main" id="{EF10F7A0-A3A7-4B8B-9881-8208CF92E4C4}"/>
              </a:ext>
            </a:extLst>
          </p:cNvPr>
          <p:cNvSpPr>
            <a:spLocks noGrp="1"/>
          </p:cNvSpPr>
          <p:nvPr>
            <p:ph idx="1"/>
          </p:nvPr>
        </p:nvSpPr>
        <p:spPr/>
        <p:txBody>
          <a:bodyPr/>
          <a:lstStyle/>
          <a:p>
            <a:r>
              <a:rPr lang="fr-FR" dirty="0"/>
              <a:t>La Cour de cassation reconnaît la validité d'une clause interdisant à un ingénieur : </a:t>
            </a:r>
          </a:p>
          <a:p>
            <a:r>
              <a:rPr lang="fr-FR" dirty="0"/>
              <a:t>pendant  cinq  ans  après  son  départ  de  l'entreprise,  </a:t>
            </a:r>
          </a:p>
          <a:p>
            <a:r>
              <a:rPr lang="fr-FR" dirty="0"/>
              <a:t>de déposer, sauf accord de l'employeur, des brevets pour des créations inventées pendant l'exécution du contrat de travail, ainsi que d'utiliser les connaissances acquises pour écrire et publier des articles pendant trois ans. </a:t>
            </a:r>
          </a:p>
          <a:p>
            <a:r>
              <a:rPr lang="fr-FR" dirty="0"/>
              <a:t>Une telle clause ne se confond pas avec la clause de non-concurrence et, ne portant pas atteinte à la liberté du travail, ne justifie pas le versement d'une contrepartie financière (Cass. soc., 3 mai 2018, no16-25.076).</a:t>
            </a:r>
          </a:p>
        </p:txBody>
      </p:sp>
    </p:spTree>
    <p:extLst>
      <p:ext uri="{BB962C8B-B14F-4D97-AF65-F5344CB8AC3E}">
        <p14:creationId xmlns:p14="http://schemas.microsoft.com/office/powerpoint/2010/main" val="4078954375"/>
      </p:ext>
    </p:extLst>
  </p:cSld>
  <p:clrMapOvr>
    <a:masterClrMapping/>
  </p:clrMapOvr>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601</TotalTime>
  <Words>1216</Words>
  <Application>Microsoft Office PowerPoint</Application>
  <PresentationFormat>Grand écran</PresentationFormat>
  <Paragraphs>84</Paragraphs>
  <Slides>18</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18</vt:i4>
      </vt:variant>
    </vt:vector>
  </HeadingPairs>
  <TitlesOfParts>
    <vt:vector size="22" baseType="lpstr">
      <vt:lpstr>Arial</vt:lpstr>
      <vt:lpstr>Century Gothic</vt:lpstr>
      <vt:lpstr>Wingdings 3</vt:lpstr>
      <vt:lpstr>Brin</vt:lpstr>
      <vt:lpstr>Droit du travail</vt:lpstr>
      <vt:lpstr>Présentation PowerPoint</vt:lpstr>
      <vt:lpstr>Les clauses pouvant figurer dans le contrat de travail</vt:lpstr>
      <vt:lpstr> Clause de mobilité géographique</vt:lpstr>
      <vt:lpstr>Exemples de clauses ayant été jugées nulles : </vt:lpstr>
      <vt:lpstr>Clause de non-concurrence</vt:lpstr>
      <vt:lpstr>Conditions de validité de la clause de non-concurrence : </vt:lpstr>
      <vt:lpstr>Clause de confidentialité</vt:lpstr>
      <vt:lpstr>Illustration : </vt:lpstr>
      <vt:lpstr>Clause relative au temps de travail : la convention de forfait en heures ou en jours</vt:lpstr>
      <vt:lpstr>Présentation PowerPoint</vt:lpstr>
      <vt:lpstr>Le prêt de main-d’œuvre (L. 8241-2 et suivants du code du travail)</vt:lpstr>
      <vt:lpstr>Mise en œuvre </vt:lpstr>
      <vt:lpstr>Quel est le statut du salarié pendant la mise à disposition? </vt:lpstr>
      <vt:lpstr>Le harcèlement moral </vt:lpstr>
      <vt:lpstr>Définition : articles L. 1152-1 et suivants du code du travail </vt:lpstr>
      <vt:lpstr>Sanction du harcèlement moral</vt:lpstr>
      <vt:lpstr>LE DIALOGUE SOCIAL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Droit du travail</dc:title>
  <dc:creator>Gilles</dc:creator>
  <cp:lastModifiedBy>gil lefebvre</cp:lastModifiedBy>
  <cp:revision>13</cp:revision>
  <dcterms:created xsi:type="dcterms:W3CDTF">2020-05-26T12:24:54Z</dcterms:created>
  <dcterms:modified xsi:type="dcterms:W3CDTF">2020-06-02T10:10:42Z</dcterms:modified>
</cp:coreProperties>
</file>