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3" r:id="rId3"/>
    <p:sldId id="257" r:id="rId4"/>
    <p:sldId id="258" r:id="rId5"/>
    <p:sldId id="259" r:id="rId6"/>
    <p:sldId id="260" r:id="rId7"/>
    <p:sldId id="261" r:id="rId8"/>
    <p:sldId id="262"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7" autoAdjust="0"/>
    <p:restoredTop sz="94660"/>
  </p:normalViewPr>
  <p:slideViewPr>
    <p:cSldViewPr snapToGrid="0">
      <p:cViewPr varScale="1">
        <p:scale>
          <a:sx n="50" d="100"/>
          <a:sy n="50" d="100"/>
        </p:scale>
        <p:origin x="66" y="1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fr-FR"/>
              <a:t>Modifiez le style du titre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11/16/2020</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fr-FR"/>
              <a:t>Modifiez le style du titre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fr-FR"/>
              <a:t>Modifiez le style du titre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11/16/2020</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fr-FR"/>
              <a:t>Modifiez le style du titre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fr-FR"/>
              <a:t>Modifiez le style du titre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11/16/2020</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FC79538-C9DF-4823-ABDA-C312142FCD9D}"/>
              </a:ext>
            </a:extLst>
          </p:cNvPr>
          <p:cNvSpPr>
            <a:spLocks noGrp="1"/>
          </p:cNvSpPr>
          <p:nvPr>
            <p:ph type="ctrTitle"/>
          </p:nvPr>
        </p:nvSpPr>
        <p:spPr>
          <a:xfrm>
            <a:off x="497331" y="791831"/>
            <a:ext cx="10993549" cy="1475013"/>
          </a:xfrm>
        </p:spPr>
        <p:txBody>
          <a:bodyPr/>
          <a:lstStyle/>
          <a:p>
            <a:r>
              <a:rPr lang="fr-FR" dirty="0"/>
              <a:t>LA DELEGATION DE POUVOIRS</a:t>
            </a:r>
          </a:p>
        </p:txBody>
      </p:sp>
      <p:sp>
        <p:nvSpPr>
          <p:cNvPr id="3" name="Sous-titre 2">
            <a:extLst>
              <a:ext uri="{FF2B5EF4-FFF2-40B4-BE49-F238E27FC236}">
                <a16:creationId xmlns:a16="http://schemas.microsoft.com/office/drawing/2014/main" id="{E1245680-556F-409D-94B3-82CDED616F7B}"/>
              </a:ext>
            </a:extLst>
          </p:cNvPr>
          <p:cNvSpPr>
            <a:spLocks noGrp="1"/>
          </p:cNvSpPr>
          <p:nvPr>
            <p:ph type="subTitle" idx="1"/>
          </p:nvPr>
        </p:nvSpPr>
        <p:spPr/>
        <p:txBody>
          <a:bodyPr/>
          <a:lstStyle/>
          <a:p>
            <a:r>
              <a:rPr lang="fr-FR" dirty="0"/>
              <a:t> </a:t>
            </a:r>
          </a:p>
        </p:txBody>
      </p:sp>
    </p:spTree>
    <p:extLst>
      <p:ext uri="{BB962C8B-B14F-4D97-AF65-F5344CB8AC3E}">
        <p14:creationId xmlns:p14="http://schemas.microsoft.com/office/powerpoint/2010/main" val="3813983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398195-AFEE-4E0F-BB14-872EADC74C2D}"/>
              </a:ext>
            </a:extLst>
          </p:cNvPr>
          <p:cNvSpPr>
            <a:spLocks noGrp="1"/>
          </p:cNvSpPr>
          <p:nvPr>
            <p:ph type="title"/>
          </p:nvPr>
        </p:nvSpPr>
        <p:spPr/>
        <p:txBody>
          <a:bodyPr/>
          <a:lstStyle/>
          <a:p>
            <a:r>
              <a:rPr lang="fr-FR" dirty="0"/>
              <a:t>SOMMAIRE</a:t>
            </a:r>
          </a:p>
        </p:txBody>
      </p:sp>
      <p:sp>
        <p:nvSpPr>
          <p:cNvPr id="3" name="Espace réservé du contenu 2">
            <a:extLst>
              <a:ext uri="{FF2B5EF4-FFF2-40B4-BE49-F238E27FC236}">
                <a16:creationId xmlns:a16="http://schemas.microsoft.com/office/drawing/2014/main" id="{215F9809-9EC8-4F0D-8471-13B94D38732B}"/>
              </a:ext>
            </a:extLst>
          </p:cNvPr>
          <p:cNvSpPr>
            <a:spLocks noGrp="1"/>
          </p:cNvSpPr>
          <p:nvPr>
            <p:ph idx="1"/>
          </p:nvPr>
        </p:nvSpPr>
        <p:spPr/>
        <p:txBody>
          <a:bodyPr/>
          <a:lstStyle/>
          <a:p>
            <a:r>
              <a:rPr lang="fr-FR" dirty="0"/>
              <a:t>Définition</a:t>
            </a:r>
          </a:p>
          <a:p>
            <a:r>
              <a:rPr lang="fr-FR" dirty="0"/>
              <a:t>Qu’est-ce que la délégation de pouvoir ?</a:t>
            </a:r>
          </a:p>
          <a:p>
            <a:r>
              <a:rPr lang="fr-FR" dirty="0"/>
              <a:t>Quelles règles encadrent la délégation de pouvoir ?</a:t>
            </a:r>
          </a:p>
          <a:p>
            <a:r>
              <a:rPr lang="fr-FR" dirty="0"/>
              <a:t>Quelles sont les conditions de la délégation ? </a:t>
            </a:r>
          </a:p>
          <a:p>
            <a:r>
              <a:rPr lang="fr-FR" dirty="0"/>
              <a:t>La responsabilité pénale en matière de santé et de sécurité</a:t>
            </a:r>
          </a:p>
          <a:p>
            <a:r>
              <a:rPr lang="fr-FR" dirty="0"/>
              <a:t>Conclusion</a:t>
            </a:r>
          </a:p>
          <a:p>
            <a:endParaRPr lang="fr-FR" dirty="0"/>
          </a:p>
          <a:p>
            <a:endParaRPr lang="fr-FR" dirty="0"/>
          </a:p>
        </p:txBody>
      </p:sp>
    </p:spTree>
    <p:extLst>
      <p:ext uri="{BB962C8B-B14F-4D97-AF65-F5344CB8AC3E}">
        <p14:creationId xmlns:p14="http://schemas.microsoft.com/office/powerpoint/2010/main" val="18783599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849BFDE-D135-4D30-AEF7-C6943D061CEA}"/>
              </a:ext>
            </a:extLst>
          </p:cNvPr>
          <p:cNvSpPr>
            <a:spLocks noGrp="1"/>
          </p:cNvSpPr>
          <p:nvPr>
            <p:ph type="title"/>
          </p:nvPr>
        </p:nvSpPr>
        <p:spPr/>
        <p:txBody>
          <a:bodyPr/>
          <a:lstStyle/>
          <a:p>
            <a:r>
              <a:rPr lang="fr-FR" dirty="0"/>
              <a:t>DEFINITION</a:t>
            </a:r>
          </a:p>
        </p:txBody>
      </p:sp>
      <p:sp>
        <p:nvSpPr>
          <p:cNvPr id="3" name="Espace réservé du contenu 2">
            <a:extLst>
              <a:ext uri="{FF2B5EF4-FFF2-40B4-BE49-F238E27FC236}">
                <a16:creationId xmlns:a16="http://schemas.microsoft.com/office/drawing/2014/main" id="{B50BB827-77C9-461A-B1D7-B8A340AC7845}"/>
              </a:ext>
            </a:extLst>
          </p:cNvPr>
          <p:cNvSpPr>
            <a:spLocks noGrp="1"/>
          </p:cNvSpPr>
          <p:nvPr>
            <p:ph idx="1"/>
          </p:nvPr>
        </p:nvSpPr>
        <p:spPr>
          <a:xfrm>
            <a:off x="447842" y="1715956"/>
            <a:ext cx="8010357" cy="3678303"/>
          </a:xfrm>
        </p:spPr>
        <p:txBody>
          <a:bodyPr>
            <a:normAutofit/>
          </a:bodyPr>
          <a:lstStyle/>
          <a:p>
            <a:pPr marL="0" indent="0">
              <a:buNone/>
            </a:pPr>
            <a:r>
              <a:rPr lang="fr-FR" sz="2000" dirty="0"/>
              <a:t>Une délégation de pouvoirs, est </a:t>
            </a:r>
            <a:r>
              <a:rPr lang="fr-FR" sz="2000" b="1" dirty="0"/>
              <a:t>un acte juridique </a:t>
            </a:r>
            <a:r>
              <a:rPr lang="fr-FR" sz="2000" dirty="0"/>
              <a:t>par lequel une autorité (le délégant) se dessaisit d'une fraction des pouvoirs qui lui sont conférés et les transfère à une autorité subordonnée (le délégataire).</a:t>
            </a:r>
          </a:p>
        </p:txBody>
      </p:sp>
    </p:spTree>
    <p:extLst>
      <p:ext uri="{BB962C8B-B14F-4D97-AF65-F5344CB8AC3E}">
        <p14:creationId xmlns:p14="http://schemas.microsoft.com/office/powerpoint/2010/main" val="733129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2F318C-5299-4733-B035-4F816E49B1C6}"/>
              </a:ext>
            </a:extLst>
          </p:cNvPr>
          <p:cNvSpPr>
            <a:spLocks noGrp="1"/>
          </p:cNvSpPr>
          <p:nvPr>
            <p:ph type="title"/>
          </p:nvPr>
        </p:nvSpPr>
        <p:spPr/>
        <p:txBody>
          <a:bodyPr/>
          <a:lstStyle/>
          <a:p>
            <a:r>
              <a:rPr lang="fr-FR" dirty="0"/>
              <a:t>QU’est-ce que la délégation de pouvoir ? </a:t>
            </a:r>
          </a:p>
        </p:txBody>
      </p:sp>
      <p:sp>
        <p:nvSpPr>
          <p:cNvPr id="3" name="Espace réservé du contenu 2">
            <a:extLst>
              <a:ext uri="{FF2B5EF4-FFF2-40B4-BE49-F238E27FC236}">
                <a16:creationId xmlns:a16="http://schemas.microsoft.com/office/drawing/2014/main" id="{6652B1CF-14D0-4564-A8D4-429478CF178D}"/>
              </a:ext>
            </a:extLst>
          </p:cNvPr>
          <p:cNvSpPr>
            <a:spLocks noGrp="1"/>
          </p:cNvSpPr>
          <p:nvPr>
            <p:ph idx="1"/>
          </p:nvPr>
        </p:nvSpPr>
        <p:spPr/>
        <p:txBody>
          <a:bodyPr/>
          <a:lstStyle/>
          <a:p>
            <a:r>
              <a:rPr lang="fr-FR" b="1" dirty="0"/>
              <a:t>Le principe </a:t>
            </a:r>
            <a:r>
              <a:rPr lang="fr-FR" dirty="0"/>
              <a:t>de la délégation de pouvoir: </a:t>
            </a:r>
            <a:r>
              <a:rPr lang="fr-FR" b="1" dirty="0"/>
              <a:t>le transfert de pouvoir entraîne aussi celui de la responsabilité</a:t>
            </a:r>
            <a:r>
              <a:rPr lang="fr-FR" dirty="0"/>
              <a:t>.</a:t>
            </a:r>
          </a:p>
          <a:p>
            <a:r>
              <a:rPr lang="fr-FR" dirty="0"/>
              <a:t>La délégation de pouvoir est nécessaire dans les entreprises de taille significative car l’employeur ne peut à lui seul veiller au respect de la réglementation du travail par ses salariés</a:t>
            </a:r>
          </a:p>
          <a:p>
            <a:r>
              <a:rPr lang="fr-FR" dirty="0"/>
              <a:t>Le </a:t>
            </a:r>
            <a:r>
              <a:rPr lang="fr-FR" b="1" dirty="0"/>
              <a:t>dirigeant, appelé délégant</a:t>
            </a:r>
            <a:r>
              <a:rPr lang="fr-FR" dirty="0"/>
              <a:t>, va ainsi pouvoir transmettre à l’un de ses salariés, appelé délégataire, un certain nombre de prérogatives </a:t>
            </a:r>
            <a:r>
              <a:rPr lang="fr-FR" b="1" dirty="0"/>
              <a:t>dont le détenteur pourra voir sa responsabilité pénale engagée s’il les exerce sans respecter la loi</a:t>
            </a:r>
            <a:r>
              <a:rPr lang="fr-FR" dirty="0"/>
              <a:t>. </a:t>
            </a:r>
          </a:p>
          <a:p>
            <a:r>
              <a:rPr lang="fr-FR" dirty="0"/>
              <a:t>Être délégataire, c’est ainsi obtenir un pouvoir de décision, mais cela implique aussi de devoir assumer les responsabilités qui vont avec. </a:t>
            </a:r>
            <a:r>
              <a:rPr lang="fr-FR" b="1" dirty="0"/>
              <a:t>C’est courir le risque d’engager votre responsabilité pénale si vous ne respectez pas certaines obligations légale</a:t>
            </a:r>
            <a:endParaRPr lang="fr-FR" dirty="0"/>
          </a:p>
        </p:txBody>
      </p:sp>
    </p:spTree>
    <p:extLst>
      <p:ext uri="{BB962C8B-B14F-4D97-AF65-F5344CB8AC3E}">
        <p14:creationId xmlns:p14="http://schemas.microsoft.com/office/powerpoint/2010/main" val="3841060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11C410-8FD2-4756-8355-217877079413}"/>
              </a:ext>
            </a:extLst>
          </p:cNvPr>
          <p:cNvSpPr>
            <a:spLocks noGrp="1"/>
          </p:cNvSpPr>
          <p:nvPr>
            <p:ph type="title"/>
          </p:nvPr>
        </p:nvSpPr>
        <p:spPr/>
        <p:txBody>
          <a:bodyPr/>
          <a:lstStyle/>
          <a:p>
            <a:r>
              <a:rPr lang="fr-FR" dirty="0"/>
              <a:t>QUELLES REGLES ENCADRENT LA DELEGATION DE POUVOIR? </a:t>
            </a:r>
          </a:p>
        </p:txBody>
      </p:sp>
      <p:sp>
        <p:nvSpPr>
          <p:cNvPr id="3" name="Espace réservé du contenu 2">
            <a:extLst>
              <a:ext uri="{FF2B5EF4-FFF2-40B4-BE49-F238E27FC236}">
                <a16:creationId xmlns:a16="http://schemas.microsoft.com/office/drawing/2014/main" id="{CA3DC602-4175-471C-B761-F51142DABF3E}"/>
              </a:ext>
            </a:extLst>
          </p:cNvPr>
          <p:cNvSpPr>
            <a:spLocks noGrp="1"/>
          </p:cNvSpPr>
          <p:nvPr>
            <p:ph idx="1"/>
          </p:nvPr>
        </p:nvSpPr>
        <p:spPr>
          <a:xfrm>
            <a:off x="581192" y="2180497"/>
            <a:ext cx="11029615" cy="2677254"/>
          </a:xfrm>
        </p:spPr>
        <p:txBody>
          <a:bodyPr/>
          <a:lstStyle/>
          <a:p>
            <a:r>
              <a:rPr lang="fr-FR" dirty="0"/>
              <a:t>Aucun article du code de travail n’en définit les règles.</a:t>
            </a:r>
          </a:p>
          <a:p>
            <a:r>
              <a:rPr lang="fr-FR" dirty="0"/>
              <a:t>Le juge a défini un cadre juridique au fil du temps. Notamment plusieurs décisions rendues en 1993 sont venues préciser que « </a:t>
            </a:r>
            <a:r>
              <a:rPr lang="fr-FR" i="1" dirty="0"/>
              <a:t>hors le cas où la loi en dispose autrement, le chef d'entreprise, qui n'a pas personnellement pris part à la réalisation de l'infraction, peut s'exonérer de sa responsabilité pénale s'il rapporte la preuve qu'il a délégué ses pouvoirs à une personne pourvue de la compétence, de l'autorité et des moyens nécessaires</a:t>
            </a:r>
            <a:r>
              <a:rPr lang="fr-FR" dirty="0"/>
              <a:t> ». </a:t>
            </a:r>
            <a:r>
              <a:rPr lang="fr-FR" b="1" dirty="0"/>
              <a:t>Plus concrètement, cette décision permet à un dirigeant d’échapper à toute poursuite pénale consécutive à une faute commise dans le domaine de responsabilité délégué</a:t>
            </a:r>
            <a:r>
              <a:rPr lang="fr-FR" dirty="0"/>
              <a:t>. </a:t>
            </a:r>
          </a:p>
          <a:p>
            <a:endParaRPr lang="fr-FR" dirty="0"/>
          </a:p>
          <a:p>
            <a:endParaRPr lang="fr-FR" dirty="0"/>
          </a:p>
        </p:txBody>
      </p:sp>
      <p:sp>
        <p:nvSpPr>
          <p:cNvPr id="4" name="ZoneTexte 3">
            <a:extLst>
              <a:ext uri="{FF2B5EF4-FFF2-40B4-BE49-F238E27FC236}">
                <a16:creationId xmlns:a16="http://schemas.microsoft.com/office/drawing/2014/main" id="{FC65D5DC-B283-4F8A-95EA-1850CF19121A}"/>
              </a:ext>
            </a:extLst>
          </p:cNvPr>
          <p:cNvSpPr txBox="1"/>
          <p:nvPr/>
        </p:nvSpPr>
        <p:spPr>
          <a:xfrm>
            <a:off x="5029200" y="4401681"/>
            <a:ext cx="6991350" cy="2554545"/>
          </a:xfrm>
          <a:prstGeom prst="rect">
            <a:avLst/>
          </a:prstGeom>
          <a:noFill/>
        </p:spPr>
        <p:txBody>
          <a:bodyPr wrap="square" rtlCol="0">
            <a:spAutoFit/>
          </a:bodyPr>
          <a:lstStyle/>
          <a:p>
            <a:r>
              <a:rPr lang="fr-FR" sz="1600" i="1" dirty="0"/>
              <a:t>Exemple:  </a:t>
            </a:r>
            <a:r>
              <a:rPr lang="fr-FR" sz="1600" dirty="0"/>
              <a:t>votre employeur vous charge d’organiser la prévention des risques professionnels dans l’un des établissements de l’entreprise. Vous décidez alors d’ignorer les règles prévues par le code du travail et un accident survient. L’employeur ayant l’obligation d’assurer la santé et la sécurité des salariés sur le lieu de travail, sa responsabilité pénale pourra dans un premier temps être recherchée pour avoir manqué à son obligation. </a:t>
            </a:r>
            <a:r>
              <a:rPr lang="fr-FR" sz="1600" b="1" dirty="0"/>
              <a:t>Mais s’il parvient à démontrer que c’était en réalité vous qui étiez chargé de prévenir l’accident survenu et que c’est votre erreur qui en est la cause, il pourra échapper aux poursuites qui seront alors dirigées sur vous</a:t>
            </a:r>
            <a:r>
              <a:rPr lang="fr-FR" sz="1600" dirty="0"/>
              <a:t>.</a:t>
            </a:r>
          </a:p>
          <a:p>
            <a:endParaRPr lang="fr-FR" sz="1600" i="1" dirty="0"/>
          </a:p>
        </p:txBody>
      </p:sp>
    </p:spTree>
    <p:extLst>
      <p:ext uri="{BB962C8B-B14F-4D97-AF65-F5344CB8AC3E}">
        <p14:creationId xmlns:p14="http://schemas.microsoft.com/office/powerpoint/2010/main" val="3993424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86A88F7-CEFE-49D8-A28A-51B7CDB30AEE}"/>
              </a:ext>
            </a:extLst>
          </p:cNvPr>
          <p:cNvSpPr>
            <a:spLocks noGrp="1"/>
          </p:cNvSpPr>
          <p:nvPr>
            <p:ph type="title"/>
          </p:nvPr>
        </p:nvSpPr>
        <p:spPr/>
        <p:txBody>
          <a:bodyPr/>
          <a:lstStyle/>
          <a:p>
            <a:r>
              <a:rPr lang="fr-FR" dirty="0"/>
              <a:t>QUELLES SONT LES CONDITIONS DE LA DELEGATION</a:t>
            </a:r>
          </a:p>
        </p:txBody>
      </p:sp>
      <p:sp>
        <p:nvSpPr>
          <p:cNvPr id="3" name="Espace réservé du contenu 2">
            <a:extLst>
              <a:ext uri="{FF2B5EF4-FFF2-40B4-BE49-F238E27FC236}">
                <a16:creationId xmlns:a16="http://schemas.microsoft.com/office/drawing/2014/main" id="{ED8E0C8E-05E5-4AFA-90DC-1C46A146BDD4}"/>
              </a:ext>
            </a:extLst>
          </p:cNvPr>
          <p:cNvSpPr>
            <a:spLocks noGrp="1"/>
          </p:cNvSpPr>
          <p:nvPr>
            <p:ph idx="1"/>
          </p:nvPr>
        </p:nvSpPr>
        <p:spPr>
          <a:xfrm>
            <a:off x="581191" y="2177998"/>
            <a:ext cx="11029615" cy="3575101"/>
          </a:xfrm>
        </p:spPr>
        <p:txBody>
          <a:bodyPr>
            <a:normAutofit fontScale="92500" lnSpcReduction="20000"/>
          </a:bodyPr>
          <a:lstStyle/>
          <a:p>
            <a:pPr marL="0" indent="0">
              <a:buNone/>
            </a:pPr>
            <a:r>
              <a:rPr lang="fr-FR" dirty="0">
                <a:sym typeface="Wingdings" panose="05000000000000000000" pitchFamily="2" charset="2"/>
              </a:rPr>
              <a:t> </a:t>
            </a:r>
            <a:r>
              <a:rPr lang="fr-FR" dirty="0"/>
              <a:t>PLUSIEURS CONDITIONS SONT ENUMEREES POUR QUE LA DELEGATION SOIT VALIDE.</a:t>
            </a:r>
          </a:p>
          <a:p>
            <a:r>
              <a:rPr lang="fr-FR" dirty="0"/>
              <a:t>Le chef d’entreprise ne doit pas avoir personnellement pris part à la réalisation de l’infraction.</a:t>
            </a:r>
          </a:p>
          <a:p>
            <a:r>
              <a:rPr lang="fr-FR" dirty="0"/>
              <a:t>Le chef d’entreprise doit confier les responsabilités à quelqu’un qui peut les assumer. Pour cela il devra informer le salarié de la délégation et des responsabilités qui en découlent. </a:t>
            </a:r>
          </a:p>
          <a:p>
            <a:pPr marL="0" indent="0">
              <a:buNone/>
            </a:pPr>
            <a:endParaRPr lang="fr-FR" dirty="0"/>
          </a:p>
          <a:p>
            <a:pPr marL="0" indent="0">
              <a:buNone/>
            </a:pPr>
            <a:r>
              <a:rPr lang="fr-FR" dirty="0"/>
              <a:t>D’autres conditions:</a:t>
            </a:r>
          </a:p>
          <a:p>
            <a:r>
              <a:rPr lang="fr-FR" dirty="0"/>
              <a:t>Le délégataire doit posséder les connaissances techniques et juridiques nécessaires à la réalisation de sa mission    ( = avoir la </a:t>
            </a:r>
            <a:r>
              <a:rPr lang="fr-FR" b="1" u="sng" dirty="0"/>
              <a:t>compétence</a:t>
            </a:r>
            <a:r>
              <a:rPr lang="fr-FR" dirty="0"/>
              <a:t> ).</a:t>
            </a:r>
          </a:p>
          <a:p>
            <a:r>
              <a:rPr lang="fr-FR" dirty="0"/>
              <a:t>Le chef d’entreprise lui donnera </a:t>
            </a:r>
            <a:r>
              <a:rPr lang="fr-FR" b="1" u="sng" dirty="0"/>
              <a:t>l’autorité</a:t>
            </a:r>
            <a:r>
              <a:rPr lang="fr-FR" dirty="0"/>
              <a:t> hiérarchique nécessaire pour se faire obéir des salariés dont il doit assurer la protection.</a:t>
            </a:r>
          </a:p>
          <a:p>
            <a:r>
              <a:rPr lang="fr-FR" dirty="0"/>
              <a:t>Le délégataire doit avoir les </a:t>
            </a:r>
            <a:r>
              <a:rPr lang="fr-FR" b="1" u="sng" dirty="0"/>
              <a:t>moyens</a:t>
            </a:r>
            <a:r>
              <a:rPr lang="fr-FR" dirty="0"/>
              <a:t> de veiller à leur sécurité. </a:t>
            </a:r>
          </a:p>
          <a:p>
            <a:endParaRPr lang="fr-FR" dirty="0"/>
          </a:p>
          <a:p>
            <a:endParaRPr lang="fr-FR" dirty="0"/>
          </a:p>
        </p:txBody>
      </p:sp>
      <p:sp>
        <p:nvSpPr>
          <p:cNvPr id="4" name="ZoneTexte 3">
            <a:extLst>
              <a:ext uri="{FF2B5EF4-FFF2-40B4-BE49-F238E27FC236}">
                <a16:creationId xmlns:a16="http://schemas.microsoft.com/office/drawing/2014/main" id="{0771A49D-C903-41D1-91A6-93EC998B7FEE}"/>
              </a:ext>
            </a:extLst>
          </p:cNvPr>
          <p:cNvSpPr txBox="1"/>
          <p:nvPr/>
        </p:nvSpPr>
        <p:spPr>
          <a:xfrm>
            <a:off x="581191" y="5429933"/>
            <a:ext cx="10848809" cy="646331"/>
          </a:xfrm>
          <a:prstGeom prst="rect">
            <a:avLst/>
          </a:prstGeom>
          <a:noFill/>
        </p:spPr>
        <p:txBody>
          <a:bodyPr wrap="square" rtlCol="0">
            <a:spAutoFit/>
          </a:bodyPr>
          <a:lstStyle/>
          <a:p>
            <a:r>
              <a:rPr lang="fr-FR" dirty="0"/>
              <a:t>!! La compétence, l’autorité et les moyens sont trois conditions cumulatives.  Si une seule n’est pas remplies, la délégation de pouvoir ne pourra être valide !!</a:t>
            </a:r>
          </a:p>
        </p:txBody>
      </p:sp>
    </p:spTree>
    <p:extLst>
      <p:ext uri="{BB962C8B-B14F-4D97-AF65-F5344CB8AC3E}">
        <p14:creationId xmlns:p14="http://schemas.microsoft.com/office/powerpoint/2010/main" val="4171504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84E230-B4FD-4252-AE94-DD8216C0EEEA}"/>
              </a:ext>
            </a:extLst>
          </p:cNvPr>
          <p:cNvSpPr>
            <a:spLocks noGrp="1"/>
          </p:cNvSpPr>
          <p:nvPr>
            <p:ph type="title"/>
          </p:nvPr>
        </p:nvSpPr>
        <p:spPr/>
        <p:txBody>
          <a:bodyPr/>
          <a:lstStyle/>
          <a:p>
            <a:r>
              <a:rPr lang="fr-FR" dirty="0"/>
              <a:t>LA RESPONSABILITE PENALE EN MATIERE DE SANTE ET SECURITE</a:t>
            </a:r>
          </a:p>
        </p:txBody>
      </p:sp>
      <p:sp>
        <p:nvSpPr>
          <p:cNvPr id="3" name="Espace réservé du contenu 2">
            <a:extLst>
              <a:ext uri="{FF2B5EF4-FFF2-40B4-BE49-F238E27FC236}">
                <a16:creationId xmlns:a16="http://schemas.microsoft.com/office/drawing/2014/main" id="{35F3A4A4-57CB-4AA2-939D-2A992231BD48}"/>
              </a:ext>
            </a:extLst>
          </p:cNvPr>
          <p:cNvSpPr>
            <a:spLocks noGrp="1"/>
          </p:cNvSpPr>
          <p:nvPr>
            <p:ph idx="1"/>
          </p:nvPr>
        </p:nvSpPr>
        <p:spPr/>
        <p:txBody>
          <a:bodyPr/>
          <a:lstStyle/>
          <a:p>
            <a:r>
              <a:rPr lang="fr-FR" dirty="0"/>
              <a:t>Le code du travail prévoit qu’est puni d’une amende de 10.000 euros le fait pour un employeur, ou son délégataire de méconnaître par sa faute personnelle, les dispositions relatives à la santé et à la sécurité au travail. </a:t>
            </a:r>
            <a:r>
              <a:rPr lang="fr-FR" b="1" dirty="0"/>
              <a:t>Cette amende est appliquée autant de fois qu’il y a de travailleurs de l’entreprise concernés</a:t>
            </a:r>
            <a:r>
              <a:rPr lang="fr-FR" dirty="0"/>
              <a:t>. Il est possible qu’en tant que délégataire vous puissiez, avec l’accord de votre employeur, subdéléguer les missions qu’il vous a confiées à l’un de vos subalternes</a:t>
            </a:r>
            <a:r>
              <a:rPr lang="fr-FR" b="1" dirty="0"/>
              <a:t>. Les mêmes conditions et conséquences évoquées ci-dessus s’appliqueront alors. </a:t>
            </a:r>
            <a:endParaRPr lang="fr-FR" dirty="0"/>
          </a:p>
          <a:p>
            <a:r>
              <a:rPr lang="fr-FR" dirty="0"/>
              <a:t>Enfin, il est admis que lorsqu’un délégataire commet une infraction à l’origine de la mort ou de blessures, coups ou encore maladies n’entrainant pas une incapacité totale de travail personnelle supérieure à trois mois, </a:t>
            </a:r>
            <a:r>
              <a:rPr lang="fr-FR" b="1" dirty="0"/>
              <a:t>le juge peut, compte tenu des circonstances de l’accident et des conditions de travail de la victime, décider que le paiement des amendes devra être réglé en tout ou partie par l'employeur</a:t>
            </a:r>
            <a:r>
              <a:rPr lang="fr-FR" dirty="0"/>
              <a:t>.</a:t>
            </a:r>
          </a:p>
        </p:txBody>
      </p:sp>
    </p:spTree>
    <p:extLst>
      <p:ext uri="{BB962C8B-B14F-4D97-AF65-F5344CB8AC3E}">
        <p14:creationId xmlns:p14="http://schemas.microsoft.com/office/powerpoint/2010/main" val="4072567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A489272-4FD9-419A-96D1-A4A99C16942E}"/>
              </a:ext>
            </a:extLst>
          </p:cNvPr>
          <p:cNvSpPr>
            <a:spLocks noGrp="1"/>
          </p:cNvSpPr>
          <p:nvPr>
            <p:ph type="title"/>
          </p:nvPr>
        </p:nvSpPr>
        <p:spPr/>
        <p:txBody>
          <a:bodyPr/>
          <a:lstStyle/>
          <a:p>
            <a:r>
              <a:rPr lang="fr-FR" dirty="0"/>
              <a:t>CONCLUSION</a:t>
            </a:r>
          </a:p>
        </p:txBody>
      </p:sp>
      <p:sp>
        <p:nvSpPr>
          <p:cNvPr id="3" name="Espace réservé du contenu 2">
            <a:extLst>
              <a:ext uri="{FF2B5EF4-FFF2-40B4-BE49-F238E27FC236}">
                <a16:creationId xmlns:a16="http://schemas.microsoft.com/office/drawing/2014/main" id="{002AD11C-A42F-45EB-A666-834F24D46030}"/>
              </a:ext>
            </a:extLst>
          </p:cNvPr>
          <p:cNvSpPr>
            <a:spLocks noGrp="1"/>
          </p:cNvSpPr>
          <p:nvPr>
            <p:ph idx="1"/>
          </p:nvPr>
        </p:nvSpPr>
        <p:spPr/>
        <p:txBody>
          <a:bodyPr/>
          <a:lstStyle/>
          <a:p>
            <a:r>
              <a:rPr lang="fr-FR" dirty="0"/>
              <a:t>La délégation de pouvoir permet à un dirigeant de transférer une partie de ses pouvoirs à l’un de ses employés qui devra ainsi assumer des responsabilités et pourra être poursuivi pénalement s’il commet une faute. </a:t>
            </a:r>
          </a:p>
          <a:p>
            <a:r>
              <a:rPr lang="fr-FR" dirty="0"/>
              <a:t>C’est pour cette raison que le délégataire doit être parfaitement en mesure d’exécuter les missions qui lui ont été confiées. </a:t>
            </a:r>
          </a:p>
          <a:p>
            <a:r>
              <a:rPr lang="fr-FR" dirty="0"/>
              <a:t>Si le dirigeant interfère dans l’exécution d’une de ces missions et qu’un accident se produit, la délégation ne sera pas valide et le transfert de responsabilité n’opèrera pas. </a:t>
            </a:r>
          </a:p>
          <a:p>
            <a:r>
              <a:rPr lang="fr-FR" dirty="0"/>
              <a:t>Il est possible qu’une délégation soit parfaitement valide mais que la responsabilité repose sur le dirigeant dans certaines circonstances où il va être considéré que la réalisation de l’infraction relevait de ses pouvoirs propres.</a:t>
            </a:r>
          </a:p>
          <a:p>
            <a:endParaRPr lang="fr-FR" dirty="0"/>
          </a:p>
        </p:txBody>
      </p:sp>
    </p:spTree>
    <p:extLst>
      <p:ext uri="{BB962C8B-B14F-4D97-AF65-F5344CB8AC3E}">
        <p14:creationId xmlns:p14="http://schemas.microsoft.com/office/powerpoint/2010/main" val="4151609471"/>
      </p:ext>
    </p:extLst>
  </p:cSld>
  <p:clrMapOvr>
    <a:masterClrMapping/>
  </p:clrMapOvr>
</p:sld>
</file>

<file path=ppt/theme/theme1.xml><?xml version="1.0" encoding="utf-8"?>
<a:theme xmlns:a="http://schemas.openxmlformats.org/drawingml/2006/main" name="Dividende">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TM03457464[[fn=Dividende]]</Template>
  <TotalTime>19</TotalTime>
  <Words>904</Words>
  <Application>Microsoft Office PowerPoint</Application>
  <PresentationFormat>Grand écran</PresentationFormat>
  <Paragraphs>38</Paragraphs>
  <Slides>8</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8</vt:i4>
      </vt:variant>
    </vt:vector>
  </HeadingPairs>
  <TitlesOfParts>
    <vt:vector size="11" baseType="lpstr">
      <vt:lpstr>Gill Sans MT</vt:lpstr>
      <vt:lpstr>Wingdings 2</vt:lpstr>
      <vt:lpstr>Dividende</vt:lpstr>
      <vt:lpstr>LA DELEGATION DE POUVOIRS</vt:lpstr>
      <vt:lpstr>SOMMAIRE</vt:lpstr>
      <vt:lpstr>DEFINITION</vt:lpstr>
      <vt:lpstr>QU’est-ce que la délégation de pouvoir ? </vt:lpstr>
      <vt:lpstr>QUELLES REGLES ENCADRENT LA DELEGATION DE POUVOIR? </vt:lpstr>
      <vt:lpstr>QUELLES SONT LES CONDITIONS DE LA DELEGATION</vt:lpstr>
      <vt:lpstr>LA RESPONSABILITE PENALE EN MATIERE DE SANTE ET SECURITE</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DELEGATION DE POUVOIRS</dc:title>
  <dc:creator>Gilles</dc:creator>
  <cp:lastModifiedBy>Gilles</cp:lastModifiedBy>
  <cp:revision>3</cp:revision>
  <dcterms:created xsi:type="dcterms:W3CDTF">2020-11-16T16:52:35Z</dcterms:created>
  <dcterms:modified xsi:type="dcterms:W3CDTF">2020-11-16T17:11:49Z</dcterms:modified>
</cp:coreProperties>
</file>