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88" r:id="rId2"/>
    <p:sldId id="264" r:id="rId3"/>
    <p:sldId id="266" r:id="rId4"/>
    <p:sldId id="257" r:id="rId5"/>
    <p:sldId id="258" r:id="rId6"/>
    <p:sldId id="267" r:id="rId7"/>
    <p:sldId id="259" r:id="rId8"/>
    <p:sldId id="261" r:id="rId9"/>
    <p:sldId id="263" r:id="rId10"/>
    <p:sldId id="262" r:id="rId11"/>
    <p:sldId id="268" r:id="rId12"/>
    <p:sldId id="269" r:id="rId13"/>
    <p:sldId id="270" r:id="rId14"/>
    <p:sldId id="272" r:id="rId15"/>
    <p:sldId id="279" r:id="rId16"/>
    <p:sldId id="271" r:id="rId17"/>
    <p:sldId id="275" r:id="rId18"/>
    <p:sldId id="283" r:id="rId19"/>
    <p:sldId id="276" r:id="rId20"/>
    <p:sldId id="277" r:id="rId21"/>
    <p:sldId id="278" r:id="rId22"/>
    <p:sldId id="273" r:id="rId23"/>
    <p:sldId id="280" r:id="rId24"/>
    <p:sldId id="281" r:id="rId25"/>
    <p:sldId id="282" r:id="rId26"/>
    <p:sldId id="285" r:id="rId27"/>
    <p:sldId id="286" r:id="rId28"/>
    <p:sldId id="274" r:id="rId29"/>
    <p:sldId id="284" r:id="rId30"/>
    <p:sldId id="287"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récapitulative" id="{8B7264D6-7058-46F6-B21D-AA862849CB8C}">
          <p14:sldIdLst>
            <p14:sldId id="288"/>
          </p14:sldIdLst>
        </p14:section>
        <p14:section name="Les règles applicables à la profession d’ingénieur" id="{F29E79AA-9D06-45D4-BABC-31CC5458A6E2}">
          <p14:sldIdLst>
            <p14:sldId id="264"/>
          </p14:sldIdLst>
        </p14:section>
        <p14:section name="1. La Hiérarchie des Normes" id="{3056CB67-79A9-4ACB-9205-BE664453D8BD}">
          <p14:sldIdLst>
            <p14:sldId id="266"/>
          </p14:sldIdLst>
        </p14:section>
        <p14:section name="Les règles applicables à la profession d’ingénieur" id="{BE0F13AD-5259-42A6-86A0-770679D6D9C2}">
          <p14:sldIdLst>
            <p14:sldId id="257"/>
            <p14:sldId id="258"/>
          </p14:sldIdLst>
        </p14:section>
        <p14:section name="Les règles applicables à la profession d’ingénieur" id="{9A1C9EEF-4DC6-4FF9-BE09-92345BFF7A80}">
          <p14:sldIdLst>
            <p14:sldId id="267"/>
            <p14:sldId id="259"/>
            <p14:sldId id="261"/>
            <p14:sldId id="263"/>
            <p14:sldId id="262"/>
          </p14:sldIdLst>
        </p14:section>
        <p14:section name="3. L’éthique           Lien vers le cours" id="{D3F3296C-2C5E-4FFE-ACC3-C6C6140AEC7C}">
          <p14:sldIdLst>
            <p14:sldId id="268"/>
            <p14:sldId id="269"/>
            <p14:sldId id="270"/>
          </p14:sldIdLst>
        </p14:section>
        <p14:section name="II. SANCTIONS" id="{531C8923-E8FC-47CD-AAF6-D5352D7294C1}">
          <p14:sldIdLst>
            <p14:sldId id="272"/>
            <p14:sldId id="279"/>
          </p14:sldIdLst>
        </p14:section>
        <p14:section name="1. Sur le plan civil " id="{5F0C151D-ACE4-4FFC-9692-268041F4EB59}">
          <p14:sldIdLst>
            <p14:sldId id="271"/>
            <p14:sldId id="275"/>
            <p14:sldId id="283"/>
            <p14:sldId id="276"/>
            <p14:sldId id="277"/>
            <p14:sldId id="278"/>
          </p14:sldIdLst>
        </p14:section>
        <p14:section name="2. Sur le plan pénal " id="{8DBDA27D-D677-4204-B218-E36EC92EA5DB}">
          <p14:sldIdLst>
            <p14:sldId id="273"/>
            <p14:sldId id="280"/>
            <p14:sldId id="281"/>
            <p14:sldId id="282"/>
            <p14:sldId id="285"/>
            <p14:sldId id="286"/>
          </p14:sldIdLst>
        </p14:section>
        <p14:section name="3. Sur le plan du droit du travail " id="{14D4E76D-7C4F-41F9-83F1-28F43AF4DDBF}">
          <p14:sldIdLst>
            <p14:sldId id="274"/>
            <p14:sldId id="284"/>
          </p14:sldIdLst>
        </p14:section>
        <p14:section name="QUESTIONS " id="{5E9B222D-9AC3-4782-A871-62D456016757}">
          <p14:sldIdLst>
            <p14:sldId id="28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0" d="100"/>
          <a:sy n="90" d="100"/>
        </p:scale>
        <p:origin x="57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11/16/2020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slide" Target="slide6.xml"/><Relationship Id="rId18" Type="http://schemas.openxmlformats.org/officeDocument/2006/relationships/slide" Target="slide28.xml"/><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slide" Target="slide3.xml"/><Relationship Id="rId17" Type="http://schemas.openxmlformats.org/officeDocument/2006/relationships/slide" Target="slide22.xml"/><Relationship Id="rId2" Type="http://schemas.openxmlformats.org/officeDocument/2006/relationships/image" Target="../media/image1.png"/><Relationship Id="rId16" Type="http://schemas.openxmlformats.org/officeDocument/2006/relationships/slide" Target="slide16.xml"/><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slide" Target="slide2.xml"/><Relationship Id="rId5" Type="http://schemas.openxmlformats.org/officeDocument/2006/relationships/image" Target="../media/image4.png"/><Relationship Id="rId15" Type="http://schemas.openxmlformats.org/officeDocument/2006/relationships/slide" Target="slide14.xml"/><Relationship Id="rId10" Type="http://schemas.openxmlformats.org/officeDocument/2006/relationships/image" Target="../media/image9.png"/><Relationship Id="rId19" Type="http://schemas.openxmlformats.org/officeDocument/2006/relationships/slide" Target="slide30.xml"/><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slide" Target="slide1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hyperlink" Target="https://www.avocat-lefebvre-bayonne.fr/wp-content/uploads/2019/04/L%C3%A9thique.pdf"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maisouvaleweb.fr/lingenieur-ethique-sera-politise-ou-ne-sera-pa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avocat-lefebvre-bayonne.fr/wp-content/uploads/2019/04/Reponsabilit%C3%A9-juridique-de-ling%C3%A9nieur-Pr%C3%A9venir-les-risques-de-mise-en-cause.pdf" TargetMode="External"/><Relationship Id="rId2" Type="http://schemas.openxmlformats.org/officeDocument/2006/relationships/hyperlink" Target="https://www.avocat-lefebvre-bayonne.fr/wp-content/uploads/2019/04/Les-sanctions.pdf"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hyperlink" Target="https://www.legifrance.gouv.fr/affichCodeArticle.do?idArticle=LEGIARTI000032041559&amp;cidTexte=LEGITEXT000006070721&amp;dateTexte=20200527&amp;oldAction=rechCodeArticle&amp;fastReqId=417871724&amp;nbResultRech=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avocat-lefebvre-bayonne.fr/wp-content/uploads/2019/04/R%C3%A8gles-applicables-%C3%A0-la-profession-ding%C3%A9nieur-II.pdf"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s://www.iesf.fr/offres/doc_inline_src/752/150731_Charte_ethique.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186938-15FD-448F-A095-ABFE22FF63BC}"/>
              </a:ext>
            </a:extLst>
          </p:cNvPr>
          <p:cNvSpPr>
            <a:spLocks noGrp="1"/>
          </p:cNvSpPr>
          <p:nvPr>
            <p:ph type="title"/>
          </p:nvPr>
        </p:nvSpPr>
        <p:spPr/>
        <p:txBody>
          <a:bodyPr/>
          <a:lstStyle/>
          <a:p>
            <a:endParaRPr lang="fr-FR" dirty="0"/>
          </a:p>
        </p:txBody>
      </p:sp>
      <mc:AlternateContent xmlns:mc="http://schemas.openxmlformats.org/markup-compatibility/2006">
        <mc:Choice xmlns:psuz="http://schemas.microsoft.com/office/powerpoint/2016/summaryzoom" Requires="psuz">
          <p:graphicFrame>
            <p:nvGraphicFramePr>
              <p:cNvPr id="5" name="Zoom de résumé 4">
                <a:extLst>
                  <a:ext uri="{FF2B5EF4-FFF2-40B4-BE49-F238E27FC236}">
                    <a16:creationId xmlns:a16="http://schemas.microsoft.com/office/drawing/2014/main" id="{5DCB4775-AD8B-4A66-B8B3-918581A3161E}"/>
                  </a:ext>
                </a:extLst>
              </p:cNvPr>
              <p:cNvGraphicFramePr>
                <a:graphicFrameLocks noChangeAspect="1"/>
              </p:cNvGraphicFramePr>
              <p:nvPr>
                <p:extLst>
                  <p:ext uri="{D42A27DB-BD31-4B8C-83A1-F6EECF244321}">
                    <p14:modId xmlns:p14="http://schemas.microsoft.com/office/powerpoint/2010/main" val="2141833038"/>
                  </p:ext>
                </p:extLst>
              </p:nvPr>
            </p:nvGraphicFramePr>
            <p:xfrm>
              <a:off x="2589213" y="2133600"/>
              <a:ext cx="8915400" cy="3778250"/>
            </p:xfrm>
            <a:graphic>
              <a:graphicData uri="http://schemas.microsoft.com/office/powerpoint/2016/summaryzoom">
                <psuz:summaryZm>
                  <psuz:summaryZmObj sectionId="{F29E79AA-9D06-45D4-BABC-31CC5458A6E2}">
                    <psuz:zmPr id="{F5339164-B352-44FE-8275-4101CEAE1FAC}" transitionDur="1000">
                      <p166:blipFill xmlns:p166="http://schemas.microsoft.com/office/powerpoint/2016/6/main">
                        <a:blip r:embed="rId2"/>
                        <a:stretch>
                          <a:fillRect/>
                        </a:stretch>
                      </p166:blipFill>
                      <p166:spPr xmlns:p166="http://schemas.microsoft.com/office/powerpoint/2016/6/main">
                        <a:xfrm>
                          <a:off x="1359537" y="113349"/>
                          <a:ext cx="2015065" cy="1133474"/>
                        </a:xfrm>
                        <a:prstGeom prst="rect">
                          <a:avLst/>
                        </a:prstGeom>
                        <a:ln w="3175">
                          <a:solidFill>
                            <a:prstClr val="ltGray"/>
                          </a:solidFill>
                        </a:ln>
                      </p166:spPr>
                    </psuz:zmPr>
                  </psuz:summaryZmObj>
                  <psuz:summaryZmObj sectionId="{3056CB67-79A9-4ACB-9205-BE664453D8BD}">
                    <psuz:zmPr id="{416ABFF3-6F15-4D18-B035-5F94D362C344}" transitionDur="1000">
                      <p166:blipFill xmlns:p166="http://schemas.microsoft.com/office/powerpoint/2016/6/main">
                        <a:blip r:embed="rId3"/>
                        <a:stretch>
                          <a:fillRect/>
                        </a:stretch>
                      </p166:blipFill>
                      <p166:spPr xmlns:p166="http://schemas.microsoft.com/office/powerpoint/2016/6/main">
                        <a:xfrm>
                          <a:off x="3450167" y="113349"/>
                          <a:ext cx="2015065" cy="1133474"/>
                        </a:xfrm>
                        <a:prstGeom prst="rect">
                          <a:avLst/>
                        </a:prstGeom>
                        <a:ln w="3175">
                          <a:solidFill>
                            <a:prstClr val="ltGray"/>
                          </a:solidFill>
                        </a:ln>
                      </p166:spPr>
                    </psuz:zmPr>
                  </psuz:summaryZmObj>
                  <psuz:summaryZmObj sectionId="{9A1C9EEF-4DC6-4FF9-BE09-92345BFF7A80}">
                    <psuz:zmPr id="{BEACCE7E-09CD-45AC-9A37-68DF4C50A178}" transitionDur="1000">
                      <p166:blipFill xmlns:p166="http://schemas.microsoft.com/office/powerpoint/2016/6/main">
                        <a:blip r:embed="rId4"/>
                        <a:stretch>
                          <a:fillRect/>
                        </a:stretch>
                      </p166:blipFill>
                      <p166:spPr xmlns:p166="http://schemas.microsoft.com/office/powerpoint/2016/6/main">
                        <a:xfrm>
                          <a:off x="5540797" y="113349"/>
                          <a:ext cx="2015065" cy="1133474"/>
                        </a:xfrm>
                        <a:prstGeom prst="rect">
                          <a:avLst/>
                        </a:prstGeom>
                        <a:ln w="3175">
                          <a:solidFill>
                            <a:prstClr val="ltGray"/>
                          </a:solidFill>
                        </a:ln>
                      </p166:spPr>
                    </psuz:zmPr>
                  </psuz:summaryZmObj>
                  <psuz:summaryZmObj sectionId="{D3F3296C-2C5E-4FFE-ACC3-C6C6140AEC7C}">
                    <psuz:zmPr id="{E60132DF-DAE2-4436-B6BB-E8D3D3ACC0A7}" transitionDur="1000">
                      <p166:blipFill xmlns:p166="http://schemas.microsoft.com/office/powerpoint/2016/6/main">
                        <a:blip r:embed="rId5"/>
                        <a:stretch>
                          <a:fillRect/>
                        </a:stretch>
                      </p166:blipFill>
                      <p166:spPr xmlns:p166="http://schemas.microsoft.com/office/powerpoint/2016/6/main">
                        <a:xfrm>
                          <a:off x="1359537" y="1322388"/>
                          <a:ext cx="2015065" cy="1133474"/>
                        </a:xfrm>
                        <a:prstGeom prst="rect">
                          <a:avLst/>
                        </a:prstGeom>
                        <a:ln w="3175">
                          <a:solidFill>
                            <a:prstClr val="ltGray"/>
                          </a:solidFill>
                        </a:ln>
                      </p166:spPr>
                    </psuz:zmPr>
                  </psuz:summaryZmObj>
                  <psuz:summaryZmObj sectionId="{531C8923-E8FC-47CD-AAF6-D5352D7294C1}">
                    <psuz:zmPr id="{89F9DB9D-C056-4BF7-A517-61ACD7F82BAF}" transitionDur="1000">
                      <p166:blipFill xmlns:p166="http://schemas.microsoft.com/office/powerpoint/2016/6/main">
                        <a:blip r:embed="rId6"/>
                        <a:stretch>
                          <a:fillRect/>
                        </a:stretch>
                      </p166:blipFill>
                      <p166:spPr xmlns:p166="http://schemas.microsoft.com/office/powerpoint/2016/6/main">
                        <a:xfrm>
                          <a:off x="3450167" y="1322388"/>
                          <a:ext cx="2015065" cy="1133474"/>
                        </a:xfrm>
                        <a:prstGeom prst="rect">
                          <a:avLst/>
                        </a:prstGeom>
                        <a:ln w="3175">
                          <a:solidFill>
                            <a:prstClr val="ltGray"/>
                          </a:solidFill>
                        </a:ln>
                      </p166:spPr>
                    </psuz:zmPr>
                  </psuz:summaryZmObj>
                  <psuz:summaryZmObj sectionId="{5F0C151D-ACE4-4FFC-9692-268041F4EB59}">
                    <psuz:zmPr id="{9743F627-ED2E-4E09-BEFB-F6B26D4AE81F}" transitionDur="1000">
                      <p166:blipFill xmlns:p166="http://schemas.microsoft.com/office/powerpoint/2016/6/main">
                        <a:blip r:embed="rId7"/>
                        <a:stretch>
                          <a:fillRect/>
                        </a:stretch>
                      </p166:blipFill>
                      <p166:spPr xmlns:p166="http://schemas.microsoft.com/office/powerpoint/2016/6/main">
                        <a:xfrm>
                          <a:off x="5540797" y="1322388"/>
                          <a:ext cx="2015065" cy="1133474"/>
                        </a:xfrm>
                        <a:prstGeom prst="rect">
                          <a:avLst/>
                        </a:prstGeom>
                        <a:ln w="3175">
                          <a:solidFill>
                            <a:prstClr val="ltGray"/>
                          </a:solidFill>
                        </a:ln>
                      </p166:spPr>
                    </psuz:zmPr>
                  </psuz:summaryZmObj>
                  <psuz:summaryZmObj sectionId="{8DBDA27D-D677-4204-B218-E36EC92EA5DB}" offsetFactorX="-499" offsetFactorY="-638">
                    <psuz:zmPr id="{9B9980E8-7F40-4A06-BBF4-404A932A93F3}" transitionDur="1000">
                      <p166:blipFill xmlns:p166="http://schemas.microsoft.com/office/powerpoint/2016/6/main">
                        <a:blip r:embed="rId8"/>
                        <a:stretch>
                          <a:fillRect/>
                        </a:stretch>
                      </p166:blipFill>
                      <p166:spPr xmlns:p166="http://schemas.microsoft.com/office/powerpoint/2016/6/main">
                        <a:xfrm>
                          <a:off x="1349482" y="2524195"/>
                          <a:ext cx="2015065" cy="1133474"/>
                        </a:xfrm>
                        <a:prstGeom prst="rect">
                          <a:avLst/>
                        </a:prstGeom>
                        <a:ln w="3175">
                          <a:solidFill>
                            <a:prstClr val="ltGray"/>
                          </a:solidFill>
                        </a:ln>
                      </p166:spPr>
                    </psuz:zmPr>
                  </psuz:summaryZmObj>
                  <psuz:summaryZmObj sectionId="{14D4E76D-7C4F-41F9-83F1-28F43AF4DDBF}">
                    <psuz:zmPr id="{820BA7AF-E2B8-4FF5-95D4-D7C5A5C37A92}" transitionDur="1000">
                      <p166:blipFill xmlns:p166="http://schemas.microsoft.com/office/powerpoint/2016/6/main">
                        <a:blip r:embed="rId9"/>
                        <a:stretch>
                          <a:fillRect/>
                        </a:stretch>
                      </p166:blipFill>
                      <p166:spPr xmlns:p166="http://schemas.microsoft.com/office/powerpoint/2016/6/main">
                        <a:xfrm>
                          <a:off x="3450167" y="2531427"/>
                          <a:ext cx="2015065" cy="1133474"/>
                        </a:xfrm>
                        <a:prstGeom prst="rect">
                          <a:avLst/>
                        </a:prstGeom>
                        <a:ln w="3175">
                          <a:solidFill>
                            <a:prstClr val="ltGray"/>
                          </a:solidFill>
                        </a:ln>
                      </p166:spPr>
                    </psuz:zmPr>
                  </psuz:summaryZmObj>
                  <psuz:summaryZmObj sectionId="{5E9B222D-9AC3-4782-A871-62D456016757}">
                    <psuz:zmPr id="{9178CD8C-EB45-4C0F-8D17-CDBAF2F1E7EA}" transitionDur="1000">
                      <p166:blipFill xmlns:p166="http://schemas.microsoft.com/office/powerpoint/2016/6/main">
                        <a:blip r:embed="rId10"/>
                        <a:stretch>
                          <a:fillRect/>
                        </a:stretch>
                      </p166:blipFill>
                      <p166:spPr xmlns:p166="http://schemas.microsoft.com/office/powerpoint/2016/6/main">
                        <a:xfrm>
                          <a:off x="5540797" y="2531427"/>
                          <a:ext cx="2015065" cy="1133474"/>
                        </a:xfrm>
                        <a:prstGeom prst="rect">
                          <a:avLst/>
                        </a:prstGeom>
                        <a:ln w="3175">
                          <a:solidFill>
                            <a:prstClr val="ltGray"/>
                          </a:solidFill>
                        </a:ln>
                      </p166:spPr>
                    </psuz:zmPr>
                  </psuz:summaryZmObj>
                  <psuz:gridLayout/>
                </psuz:summaryZm>
              </a:graphicData>
            </a:graphic>
          </p:graphicFrame>
        </mc:Choice>
        <mc:Fallback>
          <p:grpSp>
            <p:nvGrpSpPr>
              <p:cNvPr id="5" name="Zoom de résumé 4">
                <a:extLst>
                  <a:ext uri="{FF2B5EF4-FFF2-40B4-BE49-F238E27FC236}">
                    <a16:creationId xmlns:a16="http://schemas.microsoft.com/office/drawing/2014/main" id="{5DCB4775-AD8B-4A66-B8B3-918581A3161E}"/>
                  </a:ext>
                </a:extLst>
              </p:cNvPr>
              <p:cNvGrpSpPr>
                <a:grpSpLocks noGrp="1" noUngrp="1" noRot="1" noChangeAspect="1" noMove="1" noResize="1"/>
              </p:cNvGrpSpPr>
              <p:nvPr/>
            </p:nvGrpSpPr>
            <p:grpSpPr>
              <a:xfrm>
                <a:off x="2589213" y="2133600"/>
                <a:ext cx="8915400" cy="3778250"/>
                <a:chOff x="2589213" y="2133600"/>
                <a:chExt cx="8915400" cy="3778250"/>
              </a:xfrm>
            </p:grpSpPr>
            <p:pic>
              <p:nvPicPr>
                <p:cNvPr id="3" name="Image 3">
                  <a:hlinkClick r:id="rId11" action="ppaction://hlinksldjump"/>
                </p:cNvPr>
                <p:cNvPicPr>
                  <a:picLocks noSelect="1" noRot="1" noChangeAspect="1" noMove="1" noResize="1" noEditPoints="1" noAdjustHandles="1" noChangeArrowheads="1" noChangeShapeType="1"/>
                </p:cNvPicPr>
                <p:nvPr/>
              </p:nvPicPr>
              <p:blipFill>
                <a:blip r:embed="rId2"/>
                <a:stretch>
                  <a:fillRect/>
                </a:stretch>
              </p:blipFill>
              <p:spPr>
                <a:xfrm>
                  <a:off x="3948750" y="2246949"/>
                  <a:ext cx="2015065" cy="1133474"/>
                </a:xfrm>
                <a:prstGeom prst="rect">
                  <a:avLst/>
                </a:prstGeom>
                <a:ln w="3175">
                  <a:solidFill>
                    <a:prstClr val="ltGray"/>
                  </a:solidFill>
                </a:ln>
              </p:spPr>
            </p:pic>
            <p:pic>
              <p:nvPicPr>
                <p:cNvPr id="4" name="Image 4">
                  <a:hlinkClick r:id="rId12" action="ppaction://hlinksldjump"/>
                </p:cNvPr>
                <p:cNvPicPr>
                  <a:picLocks noSelect="1" noRot="1" noChangeAspect="1" noMove="1" noResize="1" noEditPoints="1" noAdjustHandles="1" noChangeArrowheads="1" noChangeShapeType="1"/>
                </p:cNvPicPr>
                <p:nvPr/>
              </p:nvPicPr>
              <p:blipFill>
                <a:blip r:embed="rId3"/>
                <a:stretch>
                  <a:fillRect/>
                </a:stretch>
              </p:blipFill>
              <p:spPr>
                <a:xfrm>
                  <a:off x="6039380" y="2246949"/>
                  <a:ext cx="2015065" cy="1133474"/>
                </a:xfrm>
                <a:prstGeom prst="rect">
                  <a:avLst/>
                </a:prstGeom>
                <a:ln w="3175">
                  <a:solidFill>
                    <a:prstClr val="ltGray"/>
                  </a:solidFill>
                </a:ln>
              </p:spPr>
            </p:pic>
            <p:pic>
              <p:nvPicPr>
                <p:cNvPr id="6" name="Image 6">
                  <a:hlinkClick r:id="rId13" action="ppaction://hlinksldjump"/>
                </p:cNvPr>
                <p:cNvPicPr>
                  <a:picLocks noSelect="1" noRot="1" noChangeAspect="1" noMove="1" noResize="1" noEditPoints="1" noAdjustHandles="1" noChangeArrowheads="1" noChangeShapeType="1"/>
                </p:cNvPicPr>
                <p:nvPr/>
              </p:nvPicPr>
              <p:blipFill>
                <a:blip r:embed="rId4"/>
                <a:stretch>
                  <a:fillRect/>
                </a:stretch>
              </p:blipFill>
              <p:spPr>
                <a:xfrm>
                  <a:off x="8130010" y="2246949"/>
                  <a:ext cx="2015065" cy="1133474"/>
                </a:xfrm>
                <a:prstGeom prst="rect">
                  <a:avLst/>
                </a:prstGeom>
                <a:ln w="3175">
                  <a:solidFill>
                    <a:prstClr val="ltGray"/>
                  </a:solidFill>
                </a:ln>
              </p:spPr>
            </p:pic>
            <p:pic>
              <p:nvPicPr>
                <p:cNvPr id="7" name="Image 7">
                  <a:hlinkClick r:id="rId14" action="ppaction://hlinksldjump"/>
                </p:cNvPr>
                <p:cNvPicPr>
                  <a:picLocks noSelect="1" noRot="1" noChangeAspect="1" noMove="1" noResize="1" noEditPoints="1" noAdjustHandles="1" noChangeArrowheads="1" noChangeShapeType="1"/>
                </p:cNvPicPr>
                <p:nvPr/>
              </p:nvPicPr>
              <p:blipFill>
                <a:blip r:embed="rId5"/>
                <a:stretch>
                  <a:fillRect/>
                </a:stretch>
              </p:blipFill>
              <p:spPr>
                <a:xfrm>
                  <a:off x="3948750" y="3455988"/>
                  <a:ext cx="2015065" cy="1133474"/>
                </a:xfrm>
                <a:prstGeom prst="rect">
                  <a:avLst/>
                </a:prstGeom>
                <a:ln w="3175">
                  <a:solidFill>
                    <a:prstClr val="ltGray"/>
                  </a:solidFill>
                </a:ln>
              </p:spPr>
            </p:pic>
            <p:pic>
              <p:nvPicPr>
                <p:cNvPr id="8" name="Image 8">
                  <a:hlinkClick r:id="rId15" action="ppaction://hlinksldjump"/>
                </p:cNvPr>
                <p:cNvPicPr>
                  <a:picLocks noSelect="1" noRot="1" noChangeAspect="1" noMove="1" noResize="1" noEditPoints="1" noAdjustHandles="1" noChangeArrowheads="1" noChangeShapeType="1"/>
                </p:cNvPicPr>
                <p:nvPr/>
              </p:nvPicPr>
              <p:blipFill>
                <a:blip r:embed="rId6"/>
                <a:stretch>
                  <a:fillRect/>
                </a:stretch>
              </p:blipFill>
              <p:spPr>
                <a:xfrm>
                  <a:off x="6039380" y="3455988"/>
                  <a:ext cx="2015065" cy="1133474"/>
                </a:xfrm>
                <a:prstGeom prst="rect">
                  <a:avLst/>
                </a:prstGeom>
                <a:ln w="3175">
                  <a:solidFill>
                    <a:prstClr val="ltGray"/>
                  </a:solidFill>
                </a:ln>
              </p:spPr>
            </p:pic>
            <p:pic>
              <p:nvPicPr>
                <p:cNvPr id="9" name="Image 9">
                  <a:hlinkClick r:id="rId16" action="ppaction://hlinksldjump"/>
                </p:cNvPr>
                <p:cNvPicPr>
                  <a:picLocks noSelect="1" noRot="1" noChangeAspect="1" noMove="1" noResize="1" noEditPoints="1" noAdjustHandles="1" noChangeArrowheads="1" noChangeShapeType="1"/>
                </p:cNvPicPr>
                <p:nvPr/>
              </p:nvPicPr>
              <p:blipFill>
                <a:blip r:embed="rId7"/>
                <a:stretch>
                  <a:fillRect/>
                </a:stretch>
              </p:blipFill>
              <p:spPr>
                <a:xfrm>
                  <a:off x="8130010" y="3455988"/>
                  <a:ext cx="2015065" cy="1133474"/>
                </a:xfrm>
                <a:prstGeom prst="rect">
                  <a:avLst/>
                </a:prstGeom>
                <a:ln w="3175">
                  <a:solidFill>
                    <a:prstClr val="ltGray"/>
                  </a:solidFill>
                </a:ln>
              </p:spPr>
            </p:pic>
            <p:pic>
              <p:nvPicPr>
                <p:cNvPr id="10" name="Image 10">
                  <a:hlinkClick r:id="rId17" action="ppaction://hlinksldjump"/>
                </p:cNvPr>
                <p:cNvPicPr>
                  <a:picLocks noSelect="1" noRot="1" noChangeAspect="1" noMove="1" noResize="1" noEditPoints="1" noAdjustHandles="1" noChangeArrowheads="1" noChangeShapeType="1"/>
                </p:cNvPicPr>
                <p:nvPr/>
              </p:nvPicPr>
              <p:blipFill>
                <a:blip r:embed="rId8"/>
                <a:stretch>
                  <a:fillRect/>
                </a:stretch>
              </p:blipFill>
              <p:spPr>
                <a:xfrm>
                  <a:off x="3938695" y="4657795"/>
                  <a:ext cx="2015065" cy="1133474"/>
                </a:xfrm>
                <a:prstGeom prst="rect">
                  <a:avLst/>
                </a:prstGeom>
                <a:ln w="3175">
                  <a:solidFill>
                    <a:prstClr val="ltGray"/>
                  </a:solidFill>
                </a:ln>
              </p:spPr>
            </p:pic>
            <p:pic>
              <p:nvPicPr>
                <p:cNvPr id="11" name="Image 11">
                  <a:hlinkClick r:id="rId18" action="ppaction://hlinksldjump"/>
                </p:cNvPr>
                <p:cNvPicPr>
                  <a:picLocks noSelect="1" noRot="1" noChangeAspect="1" noMove="1" noResize="1" noEditPoints="1" noAdjustHandles="1" noChangeArrowheads="1" noChangeShapeType="1"/>
                </p:cNvPicPr>
                <p:nvPr/>
              </p:nvPicPr>
              <p:blipFill>
                <a:blip r:embed="rId9"/>
                <a:stretch>
                  <a:fillRect/>
                </a:stretch>
              </p:blipFill>
              <p:spPr>
                <a:xfrm>
                  <a:off x="6039380" y="4665027"/>
                  <a:ext cx="2015065" cy="1133474"/>
                </a:xfrm>
                <a:prstGeom prst="rect">
                  <a:avLst/>
                </a:prstGeom>
                <a:ln w="3175">
                  <a:solidFill>
                    <a:prstClr val="ltGray"/>
                  </a:solidFill>
                </a:ln>
              </p:spPr>
            </p:pic>
            <p:pic>
              <p:nvPicPr>
                <p:cNvPr id="12" name="Image 12">
                  <a:hlinkClick r:id="rId19" action="ppaction://hlinksldjump"/>
                </p:cNvPr>
                <p:cNvPicPr>
                  <a:picLocks noSelect="1" noRot="1" noChangeAspect="1" noMove="1" noResize="1" noEditPoints="1" noAdjustHandles="1" noChangeArrowheads="1" noChangeShapeType="1"/>
                </p:cNvPicPr>
                <p:nvPr/>
              </p:nvPicPr>
              <p:blipFill>
                <a:blip r:embed="rId10"/>
                <a:stretch>
                  <a:fillRect/>
                </a:stretch>
              </p:blipFill>
              <p:spPr>
                <a:xfrm>
                  <a:off x="8130010" y="4665027"/>
                  <a:ext cx="2015065" cy="1133474"/>
                </a:xfrm>
                <a:prstGeom prst="rect">
                  <a:avLst/>
                </a:prstGeom>
                <a:ln w="3175">
                  <a:solidFill>
                    <a:prstClr val="ltGray"/>
                  </a:solidFill>
                </a:ln>
              </p:spPr>
            </p:pic>
          </p:grpSp>
        </mc:Fallback>
      </mc:AlternateContent>
    </p:spTree>
    <p:extLst>
      <p:ext uri="{BB962C8B-B14F-4D97-AF65-F5344CB8AC3E}">
        <p14:creationId xmlns:p14="http://schemas.microsoft.com/office/powerpoint/2010/main" val="21291276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a:extLst>
              <a:ext uri="{FF2B5EF4-FFF2-40B4-BE49-F238E27FC236}">
                <a16:creationId xmlns:a16="http://schemas.microsoft.com/office/drawing/2014/main" id="{13E88E4E-EA3E-43A2-8946-77CE5CA29E00}"/>
              </a:ext>
            </a:extLst>
          </p:cNvPr>
          <p:cNvSpPr>
            <a:spLocks noGrp="1"/>
          </p:cNvSpPr>
          <p:nvPr>
            <p:ph type="title"/>
          </p:nvPr>
        </p:nvSpPr>
        <p:spPr/>
        <p:txBody>
          <a:bodyPr/>
          <a:lstStyle/>
          <a:p>
            <a:r>
              <a:rPr lang="fr-FR" dirty="0"/>
              <a:t>L’évolution de la profession</a:t>
            </a:r>
          </a:p>
        </p:txBody>
      </p:sp>
      <p:pic>
        <p:nvPicPr>
          <p:cNvPr id="5" name="Espace réservé du contenu 4">
            <a:extLst>
              <a:ext uri="{FF2B5EF4-FFF2-40B4-BE49-F238E27FC236}">
                <a16:creationId xmlns:a16="http://schemas.microsoft.com/office/drawing/2014/main" id="{AF1F3740-B30B-4622-BB59-BBF94322A9AE}"/>
              </a:ext>
            </a:extLst>
          </p:cNvPr>
          <p:cNvPicPr>
            <a:picLocks noGrp="1" noChangeAspect="1"/>
          </p:cNvPicPr>
          <p:nvPr>
            <p:ph sz="half" idx="1"/>
          </p:nvPr>
        </p:nvPicPr>
        <p:blipFill>
          <a:blip r:embed="rId2"/>
          <a:stretch>
            <a:fillRect/>
          </a:stretch>
        </p:blipFill>
        <p:spPr>
          <a:xfrm>
            <a:off x="2589213" y="2400351"/>
            <a:ext cx="4313237" cy="3244748"/>
          </a:xfrm>
          <a:prstGeom prst="rect">
            <a:avLst/>
          </a:prstGeom>
        </p:spPr>
      </p:pic>
      <p:sp>
        <p:nvSpPr>
          <p:cNvPr id="4" name="Espace réservé du texte 3">
            <a:extLst>
              <a:ext uri="{FF2B5EF4-FFF2-40B4-BE49-F238E27FC236}">
                <a16:creationId xmlns:a16="http://schemas.microsoft.com/office/drawing/2014/main" id="{68170974-4E2B-4C8A-9E09-18AA7DD6748F}"/>
              </a:ext>
            </a:extLst>
          </p:cNvPr>
          <p:cNvSpPr>
            <a:spLocks noGrp="1"/>
          </p:cNvSpPr>
          <p:nvPr>
            <p:ph sz="half" idx="2"/>
          </p:nvPr>
        </p:nvSpPr>
        <p:spPr/>
        <p:txBody>
          <a:bodyPr>
            <a:normAutofit fontScale="85000" lnSpcReduction="20000"/>
          </a:bodyPr>
          <a:lstStyle/>
          <a:p>
            <a:r>
              <a:rPr lang="fr-FR" dirty="0"/>
              <a:t>Les  futurs ingénieurs  s'apprêtent  à  relever  des  défis  liés  de  près  ou  de  loin  aux  évolutions  de  nos sociétés et de notre environnement.</a:t>
            </a:r>
          </a:p>
          <a:p>
            <a:r>
              <a:rPr lang="fr-FR" b="1" u="sng" dirty="0"/>
              <a:t>Ce que les entreprises attendent des ingénieurs de demain : </a:t>
            </a:r>
          </a:p>
          <a:p>
            <a:pPr marL="285750" indent="-285750">
              <a:buFont typeface="Arial" panose="020B0604020202020204" pitchFamily="34" charset="0"/>
              <a:buChar char="•"/>
            </a:pPr>
            <a:r>
              <a:rPr lang="fr-FR" dirty="0"/>
              <a:t>De l’expertise</a:t>
            </a:r>
          </a:p>
          <a:p>
            <a:pPr marL="285750" indent="-285750">
              <a:buFont typeface="Arial" panose="020B0604020202020204" pitchFamily="34" charset="0"/>
              <a:buChar char="•"/>
            </a:pPr>
            <a:r>
              <a:rPr lang="fr-FR" dirty="0"/>
              <a:t>De  l’ouverture   d’esprit</a:t>
            </a:r>
          </a:p>
          <a:p>
            <a:pPr marL="285750" indent="-285750">
              <a:buFont typeface="Arial" panose="020B0604020202020204" pitchFamily="34" charset="0"/>
              <a:buChar char="•"/>
            </a:pPr>
            <a:r>
              <a:rPr lang="fr-FR" dirty="0"/>
              <a:t>Une capacité  d’influence</a:t>
            </a:r>
          </a:p>
          <a:p>
            <a:pPr marL="285750" indent="-285750">
              <a:buFont typeface="Arial" panose="020B0604020202020204" pitchFamily="34" charset="0"/>
              <a:buChar char="•"/>
            </a:pPr>
            <a:r>
              <a:rPr lang="fr-FR" dirty="0"/>
              <a:t>L’agilité d’esprit</a:t>
            </a:r>
          </a:p>
          <a:p>
            <a:pPr marL="285750" indent="-285750">
              <a:buFont typeface="Arial" panose="020B0604020202020204" pitchFamily="34" charset="0"/>
              <a:buChar char="•"/>
            </a:pPr>
            <a:r>
              <a:rPr lang="fr-FR" dirty="0"/>
              <a:t>Être  responsable</a:t>
            </a:r>
          </a:p>
          <a:p>
            <a:pPr marL="285750" indent="-285750">
              <a:buFont typeface="Arial" panose="020B0604020202020204" pitchFamily="34" charset="0"/>
              <a:buChar char="•"/>
            </a:pPr>
            <a:endParaRPr lang="fr-FR" dirty="0"/>
          </a:p>
          <a:p>
            <a:r>
              <a:rPr lang="fr-FR" dirty="0"/>
              <a:t>Les connaissances et compétences exigées sont multiples est évolutives…</a:t>
            </a:r>
          </a:p>
        </p:txBody>
      </p:sp>
    </p:spTree>
    <p:extLst>
      <p:ext uri="{BB962C8B-B14F-4D97-AF65-F5344CB8AC3E}">
        <p14:creationId xmlns:p14="http://schemas.microsoft.com/office/powerpoint/2010/main" val="312565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51CC2C25-EA5A-4988-8CF9-444BA492A811}"/>
              </a:ext>
            </a:extLst>
          </p:cNvPr>
          <p:cNvSpPr>
            <a:spLocks noGrp="1"/>
          </p:cNvSpPr>
          <p:nvPr>
            <p:ph type="title"/>
          </p:nvPr>
        </p:nvSpPr>
        <p:spPr/>
        <p:txBody>
          <a:bodyPr/>
          <a:lstStyle/>
          <a:p>
            <a:r>
              <a:rPr lang="fr-FR" dirty="0"/>
              <a:t>3. L’éthique           </a:t>
            </a:r>
            <a:r>
              <a:rPr lang="fr-FR" sz="1400" dirty="0">
                <a:hlinkClick r:id="rId2"/>
              </a:rPr>
              <a:t>Lien vers le cours</a:t>
            </a:r>
            <a:endParaRPr lang="fr-FR" sz="1400" dirty="0"/>
          </a:p>
        </p:txBody>
      </p:sp>
    </p:spTree>
    <p:extLst>
      <p:ext uri="{BB962C8B-B14F-4D97-AF65-F5344CB8AC3E}">
        <p14:creationId xmlns:p14="http://schemas.microsoft.com/office/powerpoint/2010/main" val="3423795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CED00853-E5F7-4911-A862-F002852240FD}"/>
              </a:ext>
            </a:extLst>
          </p:cNvPr>
          <p:cNvSpPr>
            <a:spLocks noGrp="1"/>
          </p:cNvSpPr>
          <p:nvPr>
            <p:ph type="title"/>
          </p:nvPr>
        </p:nvSpPr>
        <p:spPr/>
        <p:txBody>
          <a:bodyPr/>
          <a:lstStyle/>
          <a:p>
            <a:r>
              <a:rPr lang="fr-FR" dirty="0"/>
              <a:t>Qu’est-ce que l’éthique ? </a:t>
            </a:r>
          </a:p>
        </p:txBody>
      </p:sp>
      <p:sp>
        <p:nvSpPr>
          <p:cNvPr id="5" name="Espace réservé du contenu 4">
            <a:extLst>
              <a:ext uri="{FF2B5EF4-FFF2-40B4-BE49-F238E27FC236}">
                <a16:creationId xmlns:a16="http://schemas.microsoft.com/office/drawing/2014/main" id="{DE2FECAF-9219-48A4-8735-4B826B6155DD}"/>
              </a:ext>
            </a:extLst>
          </p:cNvPr>
          <p:cNvSpPr>
            <a:spLocks noGrp="1"/>
          </p:cNvSpPr>
          <p:nvPr>
            <p:ph idx="1"/>
          </p:nvPr>
        </p:nvSpPr>
        <p:spPr/>
        <p:txBody>
          <a:bodyPr>
            <a:normAutofit/>
          </a:bodyPr>
          <a:lstStyle/>
          <a:p>
            <a:r>
              <a:rPr lang="fr-FR" dirty="0"/>
              <a:t>Ethique ≠ Morale</a:t>
            </a:r>
          </a:p>
          <a:p>
            <a:r>
              <a:rPr lang="fr-FR" dirty="0"/>
              <a:t> L’éthique intervient lors d’un problème où deux morales s’opposent, </a:t>
            </a:r>
          </a:p>
          <a:p>
            <a:r>
              <a:rPr lang="fr-FR" dirty="0"/>
              <a:t>L’éthique ne donne pas de réponses qui peuvent prétendre à l’universalité. Elle se contente juste de remettre en question les choix effectués. </a:t>
            </a:r>
          </a:p>
          <a:p>
            <a:pPr marL="0" indent="0">
              <a:buNone/>
            </a:pPr>
            <a:endParaRPr lang="fr-FR" dirty="0"/>
          </a:p>
          <a:p>
            <a:r>
              <a:rPr lang="fr-FR" i="1" dirty="0"/>
              <a:t>« L’éthique est une réflexion qui vise à déterminer le bien agir en tenant compte des contraintes relatives à des situations déterminées. » </a:t>
            </a:r>
            <a:r>
              <a:rPr lang="fr-FR" dirty="0"/>
              <a:t>J.-J NILLES</a:t>
            </a:r>
          </a:p>
          <a:p>
            <a:pPr marL="0" indent="0">
              <a:buNone/>
            </a:pPr>
            <a:endParaRPr lang="fr-FR" dirty="0"/>
          </a:p>
          <a:p>
            <a:r>
              <a:rPr lang="fr-FR" dirty="0"/>
              <a:t>L’éthique est une notion subjective. </a:t>
            </a:r>
          </a:p>
        </p:txBody>
      </p:sp>
    </p:spTree>
    <p:extLst>
      <p:ext uri="{BB962C8B-B14F-4D97-AF65-F5344CB8AC3E}">
        <p14:creationId xmlns:p14="http://schemas.microsoft.com/office/powerpoint/2010/main" val="395320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E0A6A2B-D96F-46F6-9EFF-6B31B4175162}"/>
              </a:ext>
            </a:extLst>
          </p:cNvPr>
          <p:cNvSpPr>
            <a:spLocks noGrp="1"/>
          </p:cNvSpPr>
          <p:nvPr>
            <p:ph type="title"/>
          </p:nvPr>
        </p:nvSpPr>
        <p:spPr/>
        <p:txBody>
          <a:bodyPr>
            <a:normAutofit/>
          </a:bodyPr>
          <a:lstStyle/>
          <a:p>
            <a:r>
              <a:rPr lang="fr-FR" sz="2800" dirty="0"/>
              <a:t>Les quatre vertus cardinales de l’ingénieur</a:t>
            </a:r>
          </a:p>
        </p:txBody>
      </p:sp>
      <p:sp>
        <p:nvSpPr>
          <p:cNvPr id="3" name="Espace réservé du contenu 2">
            <a:extLst>
              <a:ext uri="{FF2B5EF4-FFF2-40B4-BE49-F238E27FC236}">
                <a16:creationId xmlns:a16="http://schemas.microsoft.com/office/drawing/2014/main" id="{808F4875-B9D5-4019-BD08-5B438CAAA53F}"/>
              </a:ext>
            </a:extLst>
          </p:cNvPr>
          <p:cNvSpPr>
            <a:spLocks noGrp="1"/>
          </p:cNvSpPr>
          <p:nvPr>
            <p:ph idx="1"/>
          </p:nvPr>
        </p:nvSpPr>
        <p:spPr>
          <a:xfrm>
            <a:off x="2589212" y="2183842"/>
            <a:ext cx="8915400" cy="3777622"/>
          </a:xfrm>
        </p:spPr>
        <p:txBody>
          <a:bodyPr/>
          <a:lstStyle/>
          <a:p>
            <a:r>
              <a:rPr lang="fr-FR" dirty="0"/>
              <a:t>Curiosité : (se) poser les bonnes questions</a:t>
            </a:r>
          </a:p>
          <a:p>
            <a:r>
              <a:rPr lang="fr-FR" dirty="0"/>
              <a:t>Compétence : chercher des réponses</a:t>
            </a:r>
          </a:p>
          <a:p>
            <a:r>
              <a:rPr lang="fr-FR" dirty="0"/>
              <a:t>Cohérence : mettre en adéquation valeurs et pratiques</a:t>
            </a:r>
          </a:p>
          <a:p>
            <a:r>
              <a:rPr lang="fr-FR" dirty="0"/>
              <a:t>Courage : prendre et assumer ses décisions</a:t>
            </a:r>
          </a:p>
          <a:p>
            <a:endParaRPr lang="fr-FR" dirty="0"/>
          </a:p>
          <a:p>
            <a:pPr marL="0" indent="0">
              <a:buNone/>
            </a:pPr>
            <a:endParaRPr lang="fr-FR" dirty="0"/>
          </a:p>
          <a:p>
            <a:endParaRPr lang="fr-FR" dirty="0"/>
          </a:p>
          <a:p>
            <a:r>
              <a:rPr lang="fr-FR" i="1" dirty="0"/>
              <a:t>Pour aller plus loin : </a:t>
            </a:r>
            <a:r>
              <a:rPr lang="fr-FR" dirty="0">
                <a:hlinkClick r:id="rId2"/>
              </a:rPr>
              <a:t>Quelle éthique pour l’ingénieur ? </a:t>
            </a:r>
            <a:r>
              <a:rPr lang="fr-FR" dirty="0"/>
              <a:t>de Laure FLANDRIN et Fanny VERRAX</a:t>
            </a:r>
          </a:p>
        </p:txBody>
      </p:sp>
    </p:spTree>
    <p:extLst>
      <p:ext uri="{BB962C8B-B14F-4D97-AF65-F5344CB8AC3E}">
        <p14:creationId xmlns:p14="http://schemas.microsoft.com/office/powerpoint/2010/main" val="13730332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AA6E0293-A704-4F45-BC67-30FD0DC22502}"/>
              </a:ext>
            </a:extLst>
          </p:cNvPr>
          <p:cNvSpPr>
            <a:spLocks noGrp="1"/>
          </p:cNvSpPr>
          <p:nvPr>
            <p:ph type="ctrTitle"/>
          </p:nvPr>
        </p:nvSpPr>
        <p:spPr>
          <a:xfrm>
            <a:off x="2589213" y="2547255"/>
            <a:ext cx="8915399" cy="2262781"/>
          </a:xfrm>
        </p:spPr>
        <p:txBody>
          <a:bodyPr/>
          <a:lstStyle/>
          <a:p>
            <a:r>
              <a:rPr lang="fr-FR" dirty="0"/>
              <a:t>II. SANCTIONS</a:t>
            </a:r>
          </a:p>
        </p:txBody>
      </p:sp>
      <p:sp>
        <p:nvSpPr>
          <p:cNvPr id="5" name="Sous-titre 4">
            <a:extLst>
              <a:ext uri="{FF2B5EF4-FFF2-40B4-BE49-F238E27FC236}">
                <a16:creationId xmlns:a16="http://schemas.microsoft.com/office/drawing/2014/main" id="{C6467A6B-7A52-4AAE-86EE-1A822510A483}"/>
              </a:ext>
            </a:extLst>
          </p:cNvPr>
          <p:cNvSpPr>
            <a:spLocks noGrp="1"/>
          </p:cNvSpPr>
          <p:nvPr>
            <p:ph type="subTitle" idx="1"/>
          </p:nvPr>
        </p:nvSpPr>
        <p:spPr/>
        <p:txBody>
          <a:bodyPr/>
          <a:lstStyle/>
          <a:p>
            <a:r>
              <a:rPr lang="fr-FR" dirty="0">
                <a:hlinkClick r:id="rId2"/>
              </a:rPr>
              <a:t>Lien vers le cours </a:t>
            </a:r>
            <a:endParaRPr lang="fr-FR" dirty="0"/>
          </a:p>
          <a:p>
            <a:r>
              <a:rPr lang="fr-FR" dirty="0">
                <a:hlinkClick r:id="rId3"/>
              </a:rPr>
              <a:t>Second lien </a:t>
            </a:r>
            <a:endParaRPr lang="fr-FR" dirty="0"/>
          </a:p>
        </p:txBody>
      </p:sp>
    </p:spTree>
    <p:extLst>
      <p:ext uri="{BB962C8B-B14F-4D97-AF65-F5344CB8AC3E}">
        <p14:creationId xmlns:p14="http://schemas.microsoft.com/office/powerpoint/2010/main" val="2931336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36B07D1-F6CB-4FD9-893A-88E6C1C857CD}"/>
              </a:ext>
            </a:extLst>
          </p:cNvPr>
          <p:cNvSpPr>
            <a:spLocks noGrp="1"/>
          </p:cNvSpPr>
          <p:nvPr>
            <p:ph type="title"/>
          </p:nvPr>
        </p:nvSpPr>
        <p:spPr/>
        <p:txBody>
          <a:bodyPr/>
          <a:lstStyle/>
          <a:p>
            <a:r>
              <a:rPr lang="fr-FR" dirty="0"/>
              <a:t>Qu’est-ce que la responsabilité juridique ? </a:t>
            </a:r>
          </a:p>
        </p:txBody>
      </p:sp>
      <p:sp>
        <p:nvSpPr>
          <p:cNvPr id="3" name="Espace réservé du contenu 2">
            <a:extLst>
              <a:ext uri="{FF2B5EF4-FFF2-40B4-BE49-F238E27FC236}">
                <a16:creationId xmlns:a16="http://schemas.microsoft.com/office/drawing/2014/main" id="{52761E72-C863-4A59-98F8-961DF8718D4E}"/>
              </a:ext>
            </a:extLst>
          </p:cNvPr>
          <p:cNvSpPr>
            <a:spLocks noGrp="1"/>
          </p:cNvSpPr>
          <p:nvPr>
            <p:ph idx="1"/>
          </p:nvPr>
        </p:nvSpPr>
        <p:spPr/>
        <p:txBody>
          <a:bodyPr/>
          <a:lstStyle/>
          <a:p>
            <a:r>
              <a:rPr lang="fr-FR" dirty="0"/>
              <a:t>D’une manière générale, la responsabilité juridique se définit comme l’obligation imposée par la loi d’avoir à répondre de ses actes dommageables : être responsable juridiquement signifie aussi être obligé de rendre des comptes.</a:t>
            </a:r>
          </a:p>
        </p:txBody>
      </p:sp>
    </p:spTree>
    <p:extLst>
      <p:ext uri="{BB962C8B-B14F-4D97-AF65-F5344CB8AC3E}">
        <p14:creationId xmlns:p14="http://schemas.microsoft.com/office/powerpoint/2010/main" val="32089455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6E6B96A0-87D1-4390-9E1D-751209EAE12F}"/>
              </a:ext>
            </a:extLst>
          </p:cNvPr>
          <p:cNvSpPr>
            <a:spLocks noGrp="1"/>
          </p:cNvSpPr>
          <p:nvPr>
            <p:ph type="title"/>
          </p:nvPr>
        </p:nvSpPr>
        <p:spPr/>
        <p:txBody>
          <a:bodyPr/>
          <a:lstStyle/>
          <a:p>
            <a:r>
              <a:rPr lang="fr-FR" dirty="0"/>
              <a:t>1. Sur le plan civil </a:t>
            </a:r>
          </a:p>
        </p:txBody>
      </p:sp>
      <p:sp>
        <p:nvSpPr>
          <p:cNvPr id="5" name="Espace réservé du texte 4">
            <a:extLst>
              <a:ext uri="{FF2B5EF4-FFF2-40B4-BE49-F238E27FC236}">
                <a16:creationId xmlns:a16="http://schemas.microsoft.com/office/drawing/2014/main" id="{176AF244-C193-4061-BBB1-7D1BC2D01C71}"/>
              </a:ext>
            </a:extLst>
          </p:cNvPr>
          <p:cNvSpPr>
            <a:spLocks noGrp="1"/>
          </p:cNvSpPr>
          <p:nvPr>
            <p:ph type="body" idx="1"/>
          </p:nvPr>
        </p:nvSpPr>
        <p:spPr>
          <a:xfrm>
            <a:off x="2589212" y="3530128"/>
            <a:ext cx="8915399" cy="1468799"/>
          </a:xfrm>
        </p:spPr>
        <p:txBody>
          <a:bodyPr>
            <a:noAutofit/>
          </a:bodyPr>
          <a:lstStyle/>
          <a:p>
            <a:r>
              <a:rPr lang="fr-FR" sz="1900" dirty="0"/>
              <a:t>La responsabilité civile est l’obligation d’avoir à rendre des comptes envers une </a:t>
            </a:r>
            <a:r>
              <a:rPr lang="fr-FR" sz="1900" b="1" dirty="0"/>
              <a:t>personne privée</a:t>
            </a:r>
            <a:r>
              <a:rPr lang="fr-FR" sz="1900" dirty="0"/>
              <a:t>(un tiers à l’entreprise, son employeur éventuellement, un usager...). Ce litige a exclusivement pour finalité </a:t>
            </a:r>
            <a:r>
              <a:rPr lang="fr-FR" sz="1900" b="1" dirty="0"/>
              <a:t>l’indemnisation d’une victime</a:t>
            </a:r>
            <a:r>
              <a:rPr lang="fr-FR" sz="1900" dirty="0"/>
              <a:t>, et non la sanction d’un coupable.</a:t>
            </a:r>
          </a:p>
        </p:txBody>
      </p:sp>
    </p:spTree>
    <p:extLst>
      <p:ext uri="{BB962C8B-B14F-4D97-AF65-F5344CB8AC3E}">
        <p14:creationId xmlns:p14="http://schemas.microsoft.com/office/powerpoint/2010/main" val="2640839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texte 6">
            <a:extLst>
              <a:ext uri="{FF2B5EF4-FFF2-40B4-BE49-F238E27FC236}">
                <a16:creationId xmlns:a16="http://schemas.microsoft.com/office/drawing/2014/main" id="{9C7A67C2-0F11-43F8-AE69-44CB784B4A97}"/>
              </a:ext>
            </a:extLst>
          </p:cNvPr>
          <p:cNvSpPr>
            <a:spLocks noGrp="1"/>
          </p:cNvSpPr>
          <p:nvPr>
            <p:ph type="body" idx="1"/>
          </p:nvPr>
        </p:nvSpPr>
        <p:spPr>
          <a:xfrm>
            <a:off x="2549018" y="559793"/>
            <a:ext cx="4888035" cy="778038"/>
          </a:xfrm>
        </p:spPr>
        <p:txBody>
          <a:bodyPr/>
          <a:lstStyle/>
          <a:p>
            <a:r>
              <a:rPr lang="fr-FR" b="1" u="sng" dirty="0">
                <a:latin typeface="+mj-lt"/>
              </a:rPr>
              <a:t>Responsabilité contractuelle</a:t>
            </a:r>
          </a:p>
        </p:txBody>
      </p:sp>
      <p:sp>
        <p:nvSpPr>
          <p:cNvPr id="8" name="Espace réservé du contenu 7">
            <a:extLst>
              <a:ext uri="{FF2B5EF4-FFF2-40B4-BE49-F238E27FC236}">
                <a16:creationId xmlns:a16="http://schemas.microsoft.com/office/drawing/2014/main" id="{C6BD1404-8B3E-4924-9AEC-157D14341B00}"/>
              </a:ext>
            </a:extLst>
          </p:cNvPr>
          <p:cNvSpPr>
            <a:spLocks noGrp="1"/>
          </p:cNvSpPr>
          <p:nvPr>
            <p:ph sz="half" idx="2"/>
          </p:nvPr>
        </p:nvSpPr>
        <p:spPr>
          <a:xfrm>
            <a:off x="1704956" y="1615562"/>
            <a:ext cx="5999204" cy="4828103"/>
          </a:xfrm>
        </p:spPr>
        <p:txBody>
          <a:bodyPr>
            <a:normAutofit lnSpcReduction="10000"/>
          </a:bodyPr>
          <a:lstStyle/>
          <a:p>
            <a:r>
              <a:rPr lang="fr-FR" dirty="0"/>
              <a:t>Elle suppose l’existence d’un contrat, et résulte de son inexécution ou de sa mauvaise exécution</a:t>
            </a:r>
          </a:p>
          <a:p>
            <a:r>
              <a:rPr lang="fr-FR" dirty="0"/>
              <a:t>Elle ne peut être engagée que s’il est apporté la preuve :</a:t>
            </a:r>
          </a:p>
          <a:p>
            <a:pPr>
              <a:buFontTx/>
              <a:buChar char="-"/>
            </a:pPr>
            <a:r>
              <a:rPr lang="fr-FR" dirty="0"/>
              <a:t>d’un comportement fautif,</a:t>
            </a:r>
          </a:p>
          <a:p>
            <a:pPr>
              <a:buFontTx/>
              <a:buChar char="-"/>
            </a:pPr>
            <a:r>
              <a:rPr lang="fr-FR" dirty="0"/>
              <a:t>d’un préjudice,</a:t>
            </a:r>
          </a:p>
          <a:p>
            <a:pPr>
              <a:buFontTx/>
              <a:buChar char="-"/>
            </a:pPr>
            <a:r>
              <a:rPr lang="fr-FR" dirty="0"/>
              <a:t>d’un lien de causalité entre ce comportement fautif et le préjudice allégué.</a:t>
            </a:r>
          </a:p>
          <a:p>
            <a:pPr marL="0" indent="0">
              <a:buNone/>
            </a:pPr>
            <a:r>
              <a:rPr lang="fr-FR" b="1" u="sng" dirty="0"/>
              <a:t>Types de manquements : </a:t>
            </a:r>
          </a:p>
          <a:p>
            <a:r>
              <a:rPr lang="fr-FR" dirty="0"/>
              <a:t>inexécution totale des obligations contractuelles (d'une étude...)</a:t>
            </a:r>
          </a:p>
          <a:p>
            <a:r>
              <a:rPr lang="fr-FR" dirty="0"/>
              <a:t>retard dans l'exécution (retard dans les délais de fourniture de la prestation...)</a:t>
            </a:r>
          </a:p>
          <a:p>
            <a:r>
              <a:rPr lang="fr-FR" dirty="0"/>
              <a:t>exécution  défectueuse  des  obligations </a:t>
            </a:r>
          </a:p>
        </p:txBody>
      </p:sp>
      <p:pic>
        <p:nvPicPr>
          <p:cNvPr id="5" name="Image 4">
            <a:extLst>
              <a:ext uri="{FF2B5EF4-FFF2-40B4-BE49-F238E27FC236}">
                <a16:creationId xmlns:a16="http://schemas.microsoft.com/office/drawing/2014/main" id="{AB8707E2-74A0-43A1-BB9C-391EEDD7AFF4}"/>
              </a:ext>
            </a:extLst>
          </p:cNvPr>
          <p:cNvPicPr>
            <a:picLocks noChangeAspect="1"/>
          </p:cNvPicPr>
          <p:nvPr/>
        </p:nvPicPr>
        <p:blipFill>
          <a:blip r:embed="rId2"/>
          <a:stretch>
            <a:fillRect/>
          </a:stretch>
        </p:blipFill>
        <p:spPr>
          <a:xfrm>
            <a:off x="8367841" y="282062"/>
            <a:ext cx="3438525" cy="1333500"/>
          </a:xfrm>
          <a:prstGeom prst="rect">
            <a:avLst/>
          </a:prstGeom>
        </p:spPr>
      </p:pic>
      <p:sp>
        <p:nvSpPr>
          <p:cNvPr id="6" name="ZoneTexte 5">
            <a:extLst>
              <a:ext uri="{FF2B5EF4-FFF2-40B4-BE49-F238E27FC236}">
                <a16:creationId xmlns:a16="http://schemas.microsoft.com/office/drawing/2014/main" id="{F17072BD-460E-46B4-8AF9-AFA5F3FEDAAA}"/>
              </a:ext>
            </a:extLst>
          </p:cNvPr>
          <p:cNvSpPr txBox="1"/>
          <p:nvPr/>
        </p:nvSpPr>
        <p:spPr>
          <a:xfrm>
            <a:off x="8189407" y="2351315"/>
            <a:ext cx="3768131" cy="2292935"/>
          </a:xfrm>
          <a:prstGeom prst="rect">
            <a:avLst/>
          </a:prstGeom>
          <a:noFill/>
        </p:spPr>
        <p:txBody>
          <a:bodyPr wrap="square" rtlCol="0">
            <a:spAutoFit/>
          </a:bodyPr>
          <a:lstStyle/>
          <a:p>
            <a:r>
              <a:rPr lang="fr-FR" sz="1100" b="1" i="1" dirty="0"/>
              <a:t>Obligation de moyen </a:t>
            </a:r>
            <a:r>
              <a:rPr lang="fr-FR" sz="1100" dirty="0"/>
              <a:t>: obligation faite à l’ingénieur de mettre tous les moyens à sa disposition, tous les soins et diligences, pour parvenir au résultat escompté - sa responsabilité ne pourra alors être engagée que si la preuve d’une faute est rapportée (preuve que tous les moyens n’ont pas été mis en œuvre)</a:t>
            </a:r>
          </a:p>
          <a:p>
            <a:endParaRPr lang="fr-FR" sz="1100" dirty="0"/>
          </a:p>
          <a:p>
            <a:r>
              <a:rPr lang="fr-FR" sz="1100" b="1" i="1" dirty="0"/>
              <a:t>Obligation de résultat</a:t>
            </a:r>
            <a:r>
              <a:rPr lang="fr-FR" sz="1100" dirty="0"/>
              <a:t> : obligation d’atteindre le résultat attendu - la responsabilité de l’ingénieur pourra alors être engagée par le seul constat que le résultat n’a pas été atteint, il s’agit d’une responsabilité sans faute</a:t>
            </a:r>
          </a:p>
        </p:txBody>
      </p:sp>
    </p:spTree>
    <p:extLst>
      <p:ext uri="{BB962C8B-B14F-4D97-AF65-F5344CB8AC3E}">
        <p14:creationId xmlns:p14="http://schemas.microsoft.com/office/powerpoint/2010/main" val="42247052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a:extLst>
              <a:ext uri="{FF2B5EF4-FFF2-40B4-BE49-F238E27FC236}">
                <a16:creationId xmlns:a16="http://schemas.microsoft.com/office/drawing/2014/main" id="{70480036-EBFA-4FFF-B263-B18DC0879357}"/>
              </a:ext>
            </a:extLst>
          </p:cNvPr>
          <p:cNvSpPr>
            <a:spLocks noGrp="1"/>
          </p:cNvSpPr>
          <p:nvPr>
            <p:ph type="title"/>
          </p:nvPr>
        </p:nvSpPr>
        <p:spPr/>
        <p:txBody>
          <a:bodyPr/>
          <a:lstStyle/>
          <a:p>
            <a:r>
              <a:rPr lang="fr-FR" dirty="0"/>
              <a:t>La responsabilité délictuelle </a:t>
            </a:r>
          </a:p>
        </p:txBody>
      </p:sp>
      <p:sp>
        <p:nvSpPr>
          <p:cNvPr id="8" name="Espace réservé du contenu 7">
            <a:extLst>
              <a:ext uri="{FF2B5EF4-FFF2-40B4-BE49-F238E27FC236}">
                <a16:creationId xmlns:a16="http://schemas.microsoft.com/office/drawing/2014/main" id="{7BFC7133-783C-407C-8FE3-569DDC3DAABB}"/>
              </a:ext>
            </a:extLst>
          </p:cNvPr>
          <p:cNvSpPr>
            <a:spLocks noGrp="1"/>
          </p:cNvSpPr>
          <p:nvPr>
            <p:ph sz="half" idx="1"/>
          </p:nvPr>
        </p:nvSpPr>
        <p:spPr/>
        <p:txBody>
          <a:bodyPr>
            <a:normAutofit fontScale="85000" lnSpcReduction="20000"/>
          </a:bodyPr>
          <a:lstStyle/>
          <a:p>
            <a:r>
              <a:rPr lang="fr-FR" dirty="0"/>
              <a:t>Elle suppose au contraire l’absence de tout contrat entre la victime et l’auteur de l’acte dommageable.</a:t>
            </a:r>
          </a:p>
          <a:p>
            <a:r>
              <a:rPr lang="fr-FR" dirty="0"/>
              <a:t>Elle suppose aussi la preuve d’un comportement fautif(mais qui sera étranger à toute exécution d’un contrat), d’un préjudice, et d’un lien de causalité entre ce comportement fautif et le préjudice allégué.</a:t>
            </a:r>
          </a:p>
        </p:txBody>
      </p:sp>
      <p:sp>
        <p:nvSpPr>
          <p:cNvPr id="12" name="Espace réservé du contenu 11">
            <a:extLst>
              <a:ext uri="{FF2B5EF4-FFF2-40B4-BE49-F238E27FC236}">
                <a16:creationId xmlns:a16="http://schemas.microsoft.com/office/drawing/2014/main" id="{3A8788BB-1A36-4B73-8A01-E371EBFF8774}"/>
              </a:ext>
            </a:extLst>
          </p:cNvPr>
          <p:cNvSpPr>
            <a:spLocks noGrp="1"/>
          </p:cNvSpPr>
          <p:nvPr>
            <p:ph sz="half" idx="2"/>
          </p:nvPr>
        </p:nvSpPr>
        <p:spPr/>
        <p:txBody>
          <a:bodyPr>
            <a:normAutofit fontScale="85000" lnSpcReduction="20000"/>
          </a:bodyPr>
          <a:lstStyle/>
          <a:p>
            <a:r>
              <a:rPr lang="fr-FR" dirty="0"/>
              <a:t>La faute reprochable est ici le comportement simplement négligent, le comportement qui ne correspond pas aux diligences normales qu’aurait accompli un homme de l’art prudent et avisé :</a:t>
            </a:r>
          </a:p>
          <a:p>
            <a:pPr>
              <a:buFontTx/>
              <a:buChar char="-"/>
            </a:pPr>
            <a:r>
              <a:rPr lang="fr-FR" dirty="0"/>
              <a:t>erreur de calculs, erreur de mesure, </a:t>
            </a:r>
          </a:p>
          <a:p>
            <a:pPr>
              <a:buFontTx/>
              <a:buChar char="-"/>
            </a:pPr>
            <a:r>
              <a:rPr lang="fr-FR" dirty="0"/>
              <a:t>erreur dans le choix de la méthode de mesure ou de calcul qui s’avérera inadaptée,</a:t>
            </a:r>
          </a:p>
          <a:p>
            <a:pPr>
              <a:buFontTx/>
              <a:buChar char="-"/>
            </a:pPr>
            <a:r>
              <a:rPr lang="fr-FR" dirty="0"/>
              <a:t>manque de prévision dans les conséquences de la mise en œuvre de telle ou telle préconisation,</a:t>
            </a:r>
          </a:p>
          <a:p>
            <a:pPr>
              <a:buFontTx/>
              <a:buChar char="-"/>
            </a:pPr>
            <a:r>
              <a:rPr lang="fr-FR" dirty="0"/>
              <a:t>défaut de conseil sur les risques liés à l’emploi de tel ou tel matériau, sur le site choisi...</a:t>
            </a:r>
          </a:p>
          <a:p>
            <a:endParaRPr lang="fr-FR" dirty="0"/>
          </a:p>
        </p:txBody>
      </p:sp>
    </p:spTree>
    <p:extLst>
      <p:ext uri="{BB962C8B-B14F-4D97-AF65-F5344CB8AC3E}">
        <p14:creationId xmlns:p14="http://schemas.microsoft.com/office/powerpoint/2010/main" val="29900935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a:extLst>
              <a:ext uri="{FF2B5EF4-FFF2-40B4-BE49-F238E27FC236}">
                <a16:creationId xmlns:a16="http://schemas.microsoft.com/office/drawing/2014/main" id="{955B5250-A09F-4BA1-B4E4-6183750CD8F6}"/>
              </a:ext>
            </a:extLst>
          </p:cNvPr>
          <p:cNvSpPr>
            <a:spLocks noGrp="1"/>
          </p:cNvSpPr>
          <p:nvPr>
            <p:ph type="title"/>
          </p:nvPr>
        </p:nvSpPr>
        <p:spPr/>
        <p:txBody>
          <a:bodyPr>
            <a:normAutofit/>
          </a:bodyPr>
          <a:lstStyle/>
          <a:p>
            <a:r>
              <a:rPr lang="fr-FR" dirty="0"/>
              <a:t>La responsabilité du commettant du fait de son préposé </a:t>
            </a:r>
            <a:r>
              <a:rPr lang="fr-FR" sz="2200" dirty="0"/>
              <a:t>(</a:t>
            </a:r>
            <a:r>
              <a:rPr lang="fr-FR" sz="2200" dirty="0">
                <a:hlinkClick r:id="rId2"/>
              </a:rPr>
              <a:t>art. 1242 du code civil</a:t>
            </a:r>
            <a:r>
              <a:rPr lang="fr-FR" sz="2200" dirty="0"/>
              <a:t>)</a:t>
            </a:r>
          </a:p>
        </p:txBody>
      </p:sp>
      <p:sp>
        <p:nvSpPr>
          <p:cNvPr id="8" name="Espace réservé du contenu 7">
            <a:extLst>
              <a:ext uri="{FF2B5EF4-FFF2-40B4-BE49-F238E27FC236}">
                <a16:creationId xmlns:a16="http://schemas.microsoft.com/office/drawing/2014/main" id="{F7C66F71-F8F5-4DC2-998E-198364AEF796}"/>
              </a:ext>
            </a:extLst>
          </p:cNvPr>
          <p:cNvSpPr>
            <a:spLocks noGrp="1"/>
          </p:cNvSpPr>
          <p:nvPr>
            <p:ph idx="1"/>
          </p:nvPr>
        </p:nvSpPr>
        <p:spPr/>
        <p:txBody>
          <a:bodyPr/>
          <a:lstStyle/>
          <a:p>
            <a:r>
              <a:rPr lang="fr-FR" b="1" dirty="0"/>
              <a:t>Commettant</a:t>
            </a:r>
            <a:r>
              <a:rPr lang="fr-FR" dirty="0"/>
              <a:t> : donne  des  instructions,  consignes  ou  ordres  à  ses  préposés  afin qu'ils effectuent la mission qui leur a été demandée de remplir.</a:t>
            </a:r>
          </a:p>
          <a:p>
            <a:pPr marL="0" indent="0">
              <a:buNone/>
            </a:pPr>
            <a:endParaRPr lang="fr-FR" dirty="0"/>
          </a:p>
          <a:p>
            <a:r>
              <a:rPr lang="fr-FR" b="1" dirty="0"/>
              <a:t>Préposé</a:t>
            </a:r>
            <a:r>
              <a:rPr lang="fr-FR" dirty="0"/>
              <a:t> :  personne qui exécute un acte ou exerce une  fonction sous  la subordination d'une  autre.</a:t>
            </a:r>
          </a:p>
          <a:p>
            <a:pPr marL="0" indent="0">
              <a:buNone/>
            </a:pPr>
            <a:endParaRPr lang="fr-FR" dirty="0"/>
          </a:p>
          <a:p>
            <a:r>
              <a:rPr lang="fr-FR" b="1" dirty="0"/>
              <a:t>Lien de préposition</a:t>
            </a:r>
            <a:r>
              <a:rPr lang="fr-FR" dirty="0"/>
              <a:t> : la jurisprudence considère qu’il est caractérisé toutes les fois qu’une personne exerce un pouvoir de direction et de contrôle sur l’activité d’autrui, lequel se retrouve alors placé dans une situation de « subordination ».</a:t>
            </a:r>
          </a:p>
        </p:txBody>
      </p:sp>
    </p:spTree>
    <p:extLst>
      <p:ext uri="{BB962C8B-B14F-4D97-AF65-F5344CB8AC3E}">
        <p14:creationId xmlns:p14="http://schemas.microsoft.com/office/powerpoint/2010/main" val="1245485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AA6E0293-A704-4F45-BC67-30FD0DC22502}"/>
              </a:ext>
            </a:extLst>
          </p:cNvPr>
          <p:cNvSpPr>
            <a:spLocks noGrp="1"/>
          </p:cNvSpPr>
          <p:nvPr>
            <p:ph type="ctrTitle"/>
          </p:nvPr>
        </p:nvSpPr>
        <p:spPr/>
        <p:txBody>
          <a:bodyPr/>
          <a:lstStyle/>
          <a:p>
            <a:r>
              <a:rPr lang="fr-FR" dirty="0"/>
              <a:t>I. RESPONSABILITES</a:t>
            </a:r>
          </a:p>
        </p:txBody>
      </p:sp>
      <p:sp>
        <p:nvSpPr>
          <p:cNvPr id="5" name="Sous-titre 4">
            <a:extLst>
              <a:ext uri="{FF2B5EF4-FFF2-40B4-BE49-F238E27FC236}">
                <a16:creationId xmlns:a16="http://schemas.microsoft.com/office/drawing/2014/main" id="{C6467A6B-7A52-4AAE-86EE-1A822510A483}"/>
              </a:ext>
            </a:extLst>
          </p:cNvPr>
          <p:cNvSpPr>
            <a:spLocks noGrp="1"/>
          </p:cNvSpPr>
          <p:nvPr>
            <p:ph type="subTitle" idx="1"/>
          </p:nvPr>
        </p:nvSpPr>
        <p:spPr/>
        <p:txBody>
          <a:bodyPr/>
          <a:lstStyle/>
          <a:p>
            <a:r>
              <a:rPr lang="fr-FR" dirty="0">
                <a:hlinkClick r:id="rId2"/>
              </a:rPr>
              <a:t>Lien vers le cours</a:t>
            </a:r>
            <a:endParaRPr lang="fr-FR" dirty="0"/>
          </a:p>
        </p:txBody>
      </p:sp>
    </p:spTree>
    <p:extLst>
      <p:ext uri="{BB962C8B-B14F-4D97-AF65-F5344CB8AC3E}">
        <p14:creationId xmlns:p14="http://schemas.microsoft.com/office/powerpoint/2010/main" val="15704989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4">
            <a:extLst>
              <a:ext uri="{FF2B5EF4-FFF2-40B4-BE49-F238E27FC236}">
                <a16:creationId xmlns:a16="http://schemas.microsoft.com/office/drawing/2014/main" id="{FF219D63-F43E-4ABF-9CC3-53471D42C400}"/>
              </a:ext>
            </a:extLst>
          </p:cNvPr>
          <p:cNvSpPr>
            <a:spLocks noGrp="1"/>
          </p:cNvSpPr>
          <p:nvPr>
            <p:ph type="body" idx="1"/>
          </p:nvPr>
        </p:nvSpPr>
        <p:spPr>
          <a:xfrm>
            <a:off x="2217423" y="847671"/>
            <a:ext cx="3992732" cy="860842"/>
          </a:xfrm>
        </p:spPr>
        <p:txBody>
          <a:bodyPr/>
          <a:lstStyle/>
          <a:p>
            <a:pPr algn="ctr"/>
            <a:r>
              <a:rPr lang="fr-FR" u="sng" dirty="0"/>
              <a:t>La responsabilité du commettant </a:t>
            </a:r>
          </a:p>
        </p:txBody>
      </p:sp>
      <p:sp>
        <p:nvSpPr>
          <p:cNvPr id="6" name="Espace réservé du contenu 5">
            <a:extLst>
              <a:ext uri="{FF2B5EF4-FFF2-40B4-BE49-F238E27FC236}">
                <a16:creationId xmlns:a16="http://schemas.microsoft.com/office/drawing/2014/main" id="{588FFDA8-EE78-4177-B8DC-65288A662266}"/>
              </a:ext>
            </a:extLst>
          </p:cNvPr>
          <p:cNvSpPr>
            <a:spLocks noGrp="1"/>
          </p:cNvSpPr>
          <p:nvPr>
            <p:ph sz="half" idx="2"/>
          </p:nvPr>
        </p:nvSpPr>
        <p:spPr>
          <a:xfrm>
            <a:off x="2042342" y="1815524"/>
            <a:ext cx="4342893" cy="4084274"/>
          </a:xfrm>
        </p:spPr>
        <p:txBody>
          <a:bodyPr/>
          <a:lstStyle/>
          <a:p>
            <a:r>
              <a:rPr lang="fr-FR" b="1" dirty="0"/>
              <a:t>Une faute personnelle du préposé </a:t>
            </a:r>
          </a:p>
          <a:p>
            <a:pPr marL="0" indent="0">
              <a:buNone/>
            </a:pPr>
            <a:endParaRPr lang="fr-FR" dirty="0"/>
          </a:p>
          <a:p>
            <a:endParaRPr lang="fr-FR" dirty="0"/>
          </a:p>
          <a:p>
            <a:pPr marL="0" indent="0">
              <a:buNone/>
            </a:pPr>
            <a:endParaRPr lang="fr-FR" dirty="0"/>
          </a:p>
          <a:p>
            <a:r>
              <a:rPr lang="fr-FR" b="1" dirty="0"/>
              <a:t>Commise dans l’exercice de ses fonction : </a:t>
            </a:r>
            <a:r>
              <a:rPr lang="fr-FR" dirty="0"/>
              <a:t>pas d’abus de fonction</a:t>
            </a:r>
          </a:p>
        </p:txBody>
      </p:sp>
      <p:sp>
        <p:nvSpPr>
          <p:cNvPr id="7" name="Espace réservé du texte 6">
            <a:extLst>
              <a:ext uri="{FF2B5EF4-FFF2-40B4-BE49-F238E27FC236}">
                <a16:creationId xmlns:a16="http://schemas.microsoft.com/office/drawing/2014/main" id="{1A5CC38F-22A8-471A-AE94-7CF09494F2AB}"/>
              </a:ext>
            </a:extLst>
          </p:cNvPr>
          <p:cNvSpPr>
            <a:spLocks noGrp="1"/>
          </p:cNvSpPr>
          <p:nvPr>
            <p:ph type="body" sz="quarter" idx="3"/>
          </p:nvPr>
        </p:nvSpPr>
        <p:spPr>
          <a:xfrm>
            <a:off x="7336793" y="867680"/>
            <a:ext cx="3999001" cy="840833"/>
          </a:xfrm>
        </p:spPr>
        <p:txBody>
          <a:bodyPr/>
          <a:lstStyle/>
          <a:p>
            <a:pPr algn="ctr"/>
            <a:r>
              <a:rPr lang="fr-FR" u="sng" dirty="0"/>
              <a:t>La responsabilité du préposé </a:t>
            </a:r>
          </a:p>
        </p:txBody>
      </p:sp>
      <p:sp>
        <p:nvSpPr>
          <p:cNvPr id="8" name="Espace réservé du contenu 7">
            <a:extLst>
              <a:ext uri="{FF2B5EF4-FFF2-40B4-BE49-F238E27FC236}">
                <a16:creationId xmlns:a16="http://schemas.microsoft.com/office/drawing/2014/main" id="{28F98424-C9BD-47A3-A5B4-39678C28F74E}"/>
              </a:ext>
            </a:extLst>
          </p:cNvPr>
          <p:cNvSpPr>
            <a:spLocks noGrp="1"/>
          </p:cNvSpPr>
          <p:nvPr>
            <p:ph sz="quarter" idx="4"/>
          </p:nvPr>
        </p:nvSpPr>
        <p:spPr>
          <a:xfrm>
            <a:off x="7166957" y="1815524"/>
            <a:ext cx="4338674" cy="4654724"/>
          </a:xfrm>
        </p:spPr>
        <p:txBody>
          <a:bodyPr/>
          <a:lstStyle/>
          <a:p>
            <a:r>
              <a:rPr lang="fr-FR" b="1" dirty="0"/>
              <a:t>Immunité civile </a:t>
            </a:r>
            <a:endParaRPr lang="fr-FR" dirty="0"/>
          </a:p>
          <a:p>
            <a:r>
              <a:rPr lang="fr-FR" dirty="0"/>
              <a:t>Sauf s’il a commis un </a:t>
            </a:r>
            <a:r>
              <a:rPr lang="fr-FR" b="1" dirty="0"/>
              <a:t>abus de fonction</a:t>
            </a:r>
            <a:r>
              <a:rPr lang="fr-FR" dirty="0"/>
              <a:t>, c’est-à-dire qu’il a agi : </a:t>
            </a:r>
          </a:p>
          <a:p>
            <a:pPr>
              <a:buFont typeface="Arial" panose="020B0604020202020204" pitchFamily="34" charset="0"/>
              <a:buChar char="•"/>
            </a:pPr>
            <a:r>
              <a:rPr lang="fr-FR" sz="1600" dirty="0"/>
              <a:t>hors des fonctions auxquelles il était employé</a:t>
            </a:r>
          </a:p>
          <a:p>
            <a:pPr>
              <a:buFont typeface="Arial" panose="020B0604020202020204" pitchFamily="34" charset="0"/>
              <a:buChar char="•"/>
            </a:pPr>
            <a:r>
              <a:rPr lang="fr-FR" sz="1600" dirty="0"/>
              <a:t>sans autorisation</a:t>
            </a:r>
          </a:p>
          <a:p>
            <a:pPr>
              <a:buFont typeface="Arial" panose="020B0604020202020204" pitchFamily="34" charset="0"/>
              <a:buChar char="•"/>
            </a:pPr>
            <a:r>
              <a:rPr lang="fr-FR" sz="1600" dirty="0"/>
              <a:t>à des fins étrangères à ses attributions</a:t>
            </a:r>
          </a:p>
          <a:p>
            <a:pPr>
              <a:buFont typeface="Arial" panose="020B0604020202020204" pitchFamily="34" charset="0"/>
              <a:buChar char="•"/>
            </a:pPr>
            <a:endParaRPr lang="fr-FR" sz="1600" dirty="0"/>
          </a:p>
          <a:p>
            <a:pPr marL="0" indent="0">
              <a:buNone/>
            </a:pPr>
            <a:r>
              <a:rPr lang="fr-FR" sz="1600" dirty="0"/>
              <a:t>Et même s’il agit dans le cadre de ses fonctions : </a:t>
            </a:r>
          </a:p>
          <a:p>
            <a:pPr>
              <a:buFontTx/>
              <a:buChar char="-"/>
            </a:pPr>
            <a:r>
              <a:rPr lang="fr-FR" sz="1600" dirty="0"/>
              <a:t>Faute pénale intentionnelle </a:t>
            </a:r>
          </a:p>
          <a:p>
            <a:pPr>
              <a:buFontTx/>
              <a:buChar char="-"/>
            </a:pPr>
            <a:endParaRPr lang="fr-FR" sz="1600" dirty="0"/>
          </a:p>
        </p:txBody>
      </p:sp>
    </p:spTree>
    <p:extLst>
      <p:ext uri="{BB962C8B-B14F-4D97-AF65-F5344CB8AC3E}">
        <p14:creationId xmlns:p14="http://schemas.microsoft.com/office/powerpoint/2010/main" val="1917966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7FB8AFFA-C58E-4379-88A0-CDAC294DD866}"/>
              </a:ext>
            </a:extLst>
          </p:cNvPr>
          <p:cNvPicPr>
            <a:picLocks noChangeAspect="1"/>
          </p:cNvPicPr>
          <p:nvPr/>
        </p:nvPicPr>
        <p:blipFill>
          <a:blip r:embed="rId2"/>
          <a:stretch>
            <a:fillRect/>
          </a:stretch>
        </p:blipFill>
        <p:spPr>
          <a:xfrm>
            <a:off x="2927686" y="627338"/>
            <a:ext cx="8577549" cy="6068616"/>
          </a:xfrm>
          <a:prstGeom prst="rect">
            <a:avLst/>
          </a:prstGeom>
        </p:spPr>
      </p:pic>
    </p:spTree>
    <p:extLst>
      <p:ext uri="{BB962C8B-B14F-4D97-AF65-F5344CB8AC3E}">
        <p14:creationId xmlns:p14="http://schemas.microsoft.com/office/powerpoint/2010/main" val="2167726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A9AAA9D-D5DF-4614-84E6-3705CA6855FA}"/>
              </a:ext>
            </a:extLst>
          </p:cNvPr>
          <p:cNvSpPr>
            <a:spLocks noGrp="1"/>
          </p:cNvSpPr>
          <p:nvPr>
            <p:ph type="title"/>
          </p:nvPr>
        </p:nvSpPr>
        <p:spPr/>
        <p:txBody>
          <a:bodyPr/>
          <a:lstStyle/>
          <a:p>
            <a:r>
              <a:rPr lang="fr-FR" dirty="0"/>
              <a:t>2. Sur le plan pénal </a:t>
            </a:r>
          </a:p>
        </p:txBody>
      </p:sp>
      <p:sp>
        <p:nvSpPr>
          <p:cNvPr id="3" name="Espace réservé du texte 2">
            <a:extLst>
              <a:ext uri="{FF2B5EF4-FFF2-40B4-BE49-F238E27FC236}">
                <a16:creationId xmlns:a16="http://schemas.microsoft.com/office/drawing/2014/main" id="{B0034D10-C6D9-4B85-8EC6-82166DB2CBE8}"/>
              </a:ext>
            </a:extLst>
          </p:cNvPr>
          <p:cNvSpPr>
            <a:spLocks noGrp="1"/>
          </p:cNvSpPr>
          <p:nvPr>
            <p:ph type="body" idx="1"/>
          </p:nvPr>
        </p:nvSpPr>
        <p:spPr/>
        <p:txBody>
          <a:bodyPr>
            <a:normAutofit fontScale="92500" lnSpcReduction="20000"/>
          </a:bodyPr>
          <a:lstStyle/>
          <a:p>
            <a:r>
              <a:rPr lang="fr-FR" dirty="0"/>
              <a:t>La responsabilité pénale c’est l’obligation de rendre des comptes de ses actes </a:t>
            </a:r>
            <a:r>
              <a:rPr lang="fr-FR" b="1" dirty="0"/>
              <a:t>envers la société</a:t>
            </a:r>
            <a:r>
              <a:rPr lang="fr-FR" dirty="0"/>
              <a:t>(représentée par le </a:t>
            </a:r>
            <a:r>
              <a:rPr lang="fr-FR" b="1" dirty="0"/>
              <a:t>Procureur de la République</a:t>
            </a:r>
            <a:r>
              <a:rPr lang="fr-FR" dirty="0"/>
              <a:t>, appelé aussi </a:t>
            </a:r>
            <a:r>
              <a:rPr lang="fr-FR" b="1" dirty="0"/>
              <a:t>Ministère Public</a:t>
            </a:r>
            <a:r>
              <a:rPr lang="fr-FR" dirty="0"/>
              <a:t>)</a:t>
            </a:r>
          </a:p>
        </p:txBody>
      </p:sp>
    </p:spTree>
    <p:extLst>
      <p:ext uri="{BB962C8B-B14F-4D97-AF65-F5344CB8AC3E}">
        <p14:creationId xmlns:p14="http://schemas.microsoft.com/office/powerpoint/2010/main" val="13084123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F34FA986-550B-4BB9-82D6-001A99AB3F3A}"/>
              </a:ext>
            </a:extLst>
          </p:cNvPr>
          <p:cNvSpPr>
            <a:spLocks noGrp="1"/>
          </p:cNvSpPr>
          <p:nvPr>
            <p:ph type="title"/>
          </p:nvPr>
        </p:nvSpPr>
        <p:spPr/>
        <p:txBody>
          <a:bodyPr/>
          <a:lstStyle/>
          <a:p>
            <a:r>
              <a:rPr lang="fr-FR" dirty="0"/>
              <a:t>	Qu’est-ce qu’une infraction ? </a:t>
            </a:r>
          </a:p>
        </p:txBody>
      </p:sp>
      <p:sp>
        <p:nvSpPr>
          <p:cNvPr id="7" name="Espace réservé du contenu 6">
            <a:extLst>
              <a:ext uri="{FF2B5EF4-FFF2-40B4-BE49-F238E27FC236}">
                <a16:creationId xmlns:a16="http://schemas.microsoft.com/office/drawing/2014/main" id="{70C311B6-12DF-47DD-A5C7-220709A428C1}"/>
              </a:ext>
            </a:extLst>
          </p:cNvPr>
          <p:cNvSpPr>
            <a:spLocks noGrp="1"/>
          </p:cNvSpPr>
          <p:nvPr>
            <p:ph sz="half" idx="2"/>
          </p:nvPr>
        </p:nvSpPr>
        <p:spPr/>
        <p:txBody>
          <a:bodyPr>
            <a:normAutofit fontScale="92500" lnSpcReduction="10000"/>
          </a:bodyPr>
          <a:lstStyle/>
          <a:p>
            <a:r>
              <a:rPr lang="fr-FR" dirty="0"/>
              <a:t>Le Code pénal prévoit une liste de comportements punis par la loi : ces comportements sont appelés infraction(ou incrimination).</a:t>
            </a:r>
          </a:p>
          <a:p>
            <a:pPr marL="0" indent="0">
              <a:buNone/>
            </a:pPr>
            <a:endParaRPr lang="fr-FR" dirty="0"/>
          </a:p>
          <a:p>
            <a:r>
              <a:rPr lang="fr-FR" dirty="0"/>
              <a:t>Exemples :  le délit de blessures involontaires, d’homicide involontaires, d’abus de biens sociaux, d’abus de confiance, d’escroquerie, de vol,</a:t>
            </a:r>
          </a:p>
        </p:txBody>
      </p:sp>
      <p:sp>
        <p:nvSpPr>
          <p:cNvPr id="8" name="Espace réservé du texte 7">
            <a:extLst>
              <a:ext uri="{FF2B5EF4-FFF2-40B4-BE49-F238E27FC236}">
                <a16:creationId xmlns:a16="http://schemas.microsoft.com/office/drawing/2014/main" id="{717C5D1B-B6A6-4302-971F-CFC313DD39D5}"/>
              </a:ext>
            </a:extLst>
          </p:cNvPr>
          <p:cNvSpPr>
            <a:spLocks noGrp="1"/>
          </p:cNvSpPr>
          <p:nvPr>
            <p:ph type="body" sz="quarter" idx="3"/>
          </p:nvPr>
        </p:nvSpPr>
        <p:spPr>
          <a:xfrm>
            <a:off x="7166957" y="1670418"/>
            <a:ext cx="3999001" cy="971580"/>
          </a:xfrm>
        </p:spPr>
        <p:txBody>
          <a:bodyPr/>
          <a:lstStyle/>
          <a:p>
            <a:r>
              <a:rPr lang="fr-FR" sz="1800" dirty="0"/>
              <a:t>Les infractions sont regroupées en trois familles selon la gravité de la peine encourue : </a:t>
            </a:r>
          </a:p>
        </p:txBody>
      </p:sp>
      <p:sp>
        <p:nvSpPr>
          <p:cNvPr id="9" name="Espace réservé du contenu 8">
            <a:extLst>
              <a:ext uri="{FF2B5EF4-FFF2-40B4-BE49-F238E27FC236}">
                <a16:creationId xmlns:a16="http://schemas.microsoft.com/office/drawing/2014/main" id="{0619D85B-B2D0-4751-92E9-82174097CD88}"/>
              </a:ext>
            </a:extLst>
          </p:cNvPr>
          <p:cNvSpPr>
            <a:spLocks noGrp="1"/>
          </p:cNvSpPr>
          <p:nvPr>
            <p:ph sz="quarter" idx="4"/>
          </p:nvPr>
        </p:nvSpPr>
        <p:spPr>
          <a:xfrm>
            <a:off x="7166957" y="2879830"/>
            <a:ext cx="4338674" cy="3354060"/>
          </a:xfrm>
        </p:spPr>
        <p:txBody>
          <a:bodyPr>
            <a:normAutofit fontScale="92500" lnSpcReduction="10000"/>
          </a:bodyPr>
          <a:lstStyle/>
          <a:p>
            <a:r>
              <a:rPr lang="fr-FR" dirty="0"/>
              <a:t>les </a:t>
            </a:r>
            <a:r>
              <a:rPr lang="fr-FR" b="1" dirty="0"/>
              <a:t>contraventions</a:t>
            </a:r>
            <a:r>
              <a:rPr lang="fr-FR" dirty="0"/>
              <a:t> (peine d’amende allant jusqu’à 1.500 Euros), jugées par le Tribunal de Police,</a:t>
            </a:r>
          </a:p>
          <a:p>
            <a:r>
              <a:rPr lang="fr-FR" dirty="0"/>
              <a:t>les </a:t>
            </a:r>
            <a:r>
              <a:rPr lang="fr-FR" b="1" dirty="0"/>
              <a:t>délits</a:t>
            </a:r>
            <a:r>
              <a:rPr lang="fr-FR" dirty="0"/>
              <a:t> (peines d’emprisonnement jusqu’à 10 ans, d’amende, de travail d’intérêt général...) jugés par le Tribunal correctionnel,</a:t>
            </a:r>
          </a:p>
          <a:p>
            <a:r>
              <a:rPr lang="fr-FR" dirty="0"/>
              <a:t>les </a:t>
            </a:r>
            <a:r>
              <a:rPr lang="fr-FR" b="1" dirty="0"/>
              <a:t>crimes</a:t>
            </a:r>
            <a:r>
              <a:rPr lang="fr-FR" dirty="0"/>
              <a:t>(peines de réclusion criminelle supérieure à 10 ans et jusqu’à perpétuité, d’amendes...) jugés par la Cour d’Assises</a:t>
            </a:r>
          </a:p>
        </p:txBody>
      </p:sp>
    </p:spTree>
    <p:extLst>
      <p:ext uri="{BB962C8B-B14F-4D97-AF65-F5344CB8AC3E}">
        <p14:creationId xmlns:p14="http://schemas.microsoft.com/office/powerpoint/2010/main" val="2405489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0EE3F1-03FC-4445-A557-3BCD54449410}"/>
              </a:ext>
            </a:extLst>
          </p:cNvPr>
          <p:cNvSpPr>
            <a:spLocks noGrp="1"/>
          </p:cNvSpPr>
          <p:nvPr>
            <p:ph type="title"/>
          </p:nvPr>
        </p:nvSpPr>
        <p:spPr/>
        <p:txBody>
          <a:bodyPr/>
          <a:lstStyle/>
          <a:p>
            <a:r>
              <a:rPr lang="fr-FR" dirty="0"/>
              <a:t>Quelles infractions peuvent être reprochées à l’ingénieur ? </a:t>
            </a:r>
          </a:p>
        </p:txBody>
      </p:sp>
      <p:sp>
        <p:nvSpPr>
          <p:cNvPr id="4" name="Espace réservé du contenu 3">
            <a:extLst>
              <a:ext uri="{FF2B5EF4-FFF2-40B4-BE49-F238E27FC236}">
                <a16:creationId xmlns:a16="http://schemas.microsoft.com/office/drawing/2014/main" id="{2D59930D-407E-4761-B2E2-A5D1D25C4AAA}"/>
              </a:ext>
            </a:extLst>
          </p:cNvPr>
          <p:cNvSpPr>
            <a:spLocks noGrp="1"/>
          </p:cNvSpPr>
          <p:nvPr>
            <p:ph idx="1"/>
          </p:nvPr>
        </p:nvSpPr>
        <p:spPr/>
        <p:txBody>
          <a:bodyPr>
            <a:normAutofit/>
          </a:bodyPr>
          <a:lstStyle/>
          <a:p>
            <a:r>
              <a:rPr lang="fr-FR" dirty="0"/>
              <a:t>délits de blessures et homicides involontaires : articles 221-6 et 222-19 et suivants du Code pénal,</a:t>
            </a:r>
          </a:p>
          <a:p>
            <a:pPr marL="0" indent="0">
              <a:buNone/>
            </a:pPr>
            <a:endParaRPr lang="fr-FR" dirty="0"/>
          </a:p>
          <a:p>
            <a:r>
              <a:rPr lang="fr-FR" dirty="0"/>
              <a:t>délit de risques causés à autrui : 223-1 du Code pénal,</a:t>
            </a:r>
          </a:p>
          <a:p>
            <a:pPr marL="0" indent="0">
              <a:buNone/>
            </a:pPr>
            <a:endParaRPr lang="fr-FR" dirty="0"/>
          </a:p>
          <a:p>
            <a:r>
              <a:rPr lang="fr-FR" dirty="0"/>
              <a:t>délit d’atteinte aux règles d’hygiène et de sécurité des travailleurs : articles L. 263-1 et suivants du Code du travail (lorsque l’ingénieur est éventuellement titulaire d’une délégation de pouvoir, ou lorsqu’il est mandataire d’une société commerciale et à ce titre, est en charge du respect des règles d’hygiène et de sécurité des travailleurs).</a:t>
            </a:r>
          </a:p>
        </p:txBody>
      </p:sp>
    </p:spTree>
    <p:extLst>
      <p:ext uri="{BB962C8B-B14F-4D97-AF65-F5344CB8AC3E}">
        <p14:creationId xmlns:p14="http://schemas.microsoft.com/office/powerpoint/2010/main" val="24711500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6C470B-4D3C-4C46-B527-E92E61BB115E}"/>
              </a:ext>
            </a:extLst>
          </p:cNvPr>
          <p:cNvSpPr>
            <a:spLocks noGrp="1"/>
          </p:cNvSpPr>
          <p:nvPr>
            <p:ph type="title"/>
          </p:nvPr>
        </p:nvSpPr>
        <p:spPr/>
        <p:txBody>
          <a:bodyPr/>
          <a:lstStyle/>
          <a:p>
            <a:pPr algn="ctr"/>
            <a:r>
              <a:rPr lang="fr-FR" dirty="0"/>
              <a:t>Le procès pénal </a:t>
            </a:r>
          </a:p>
        </p:txBody>
      </p:sp>
      <p:sp>
        <p:nvSpPr>
          <p:cNvPr id="4" name="Espace réservé du texte 3">
            <a:extLst>
              <a:ext uri="{FF2B5EF4-FFF2-40B4-BE49-F238E27FC236}">
                <a16:creationId xmlns:a16="http://schemas.microsoft.com/office/drawing/2014/main" id="{FAC685BC-AE52-429E-A67A-6970FF8993A2}"/>
              </a:ext>
            </a:extLst>
          </p:cNvPr>
          <p:cNvSpPr>
            <a:spLocks noGrp="1"/>
          </p:cNvSpPr>
          <p:nvPr>
            <p:ph type="body" idx="1"/>
          </p:nvPr>
        </p:nvSpPr>
        <p:spPr>
          <a:xfrm>
            <a:off x="2689006" y="1659153"/>
            <a:ext cx="3992732" cy="576262"/>
          </a:xfrm>
        </p:spPr>
        <p:txBody>
          <a:bodyPr/>
          <a:lstStyle/>
          <a:p>
            <a:r>
              <a:rPr lang="fr-FR" dirty="0"/>
              <a:t>Comment débute-t ’il ? </a:t>
            </a:r>
          </a:p>
        </p:txBody>
      </p:sp>
      <p:sp>
        <p:nvSpPr>
          <p:cNvPr id="3" name="Espace réservé du contenu 2">
            <a:extLst>
              <a:ext uri="{FF2B5EF4-FFF2-40B4-BE49-F238E27FC236}">
                <a16:creationId xmlns:a16="http://schemas.microsoft.com/office/drawing/2014/main" id="{34770D01-901D-4000-ACC8-70E2F4F84EA4}"/>
              </a:ext>
            </a:extLst>
          </p:cNvPr>
          <p:cNvSpPr>
            <a:spLocks noGrp="1"/>
          </p:cNvSpPr>
          <p:nvPr>
            <p:ph sz="half" idx="2"/>
          </p:nvPr>
        </p:nvSpPr>
        <p:spPr>
          <a:xfrm>
            <a:off x="2589212" y="2739885"/>
            <a:ext cx="4342893" cy="3354060"/>
          </a:xfrm>
        </p:spPr>
        <p:txBody>
          <a:bodyPr/>
          <a:lstStyle/>
          <a:p>
            <a:r>
              <a:rPr lang="fr-FR" dirty="0"/>
              <a:t>Une plainte simple</a:t>
            </a:r>
          </a:p>
          <a:p>
            <a:r>
              <a:rPr lang="fr-FR" dirty="0"/>
              <a:t>Une enquête spontanée ordonnée par le Procureur de la République</a:t>
            </a:r>
          </a:p>
          <a:p>
            <a:r>
              <a:rPr lang="fr-FR" dirty="0"/>
              <a:t>Une “plainte avec constitution de partie civile“ des victimes </a:t>
            </a:r>
          </a:p>
          <a:p>
            <a:r>
              <a:rPr lang="fr-FR" dirty="0"/>
              <a:t>Une “citation directe“</a:t>
            </a:r>
          </a:p>
        </p:txBody>
      </p:sp>
      <p:sp>
        <p:nvSpPr>
          <p:cNvPr id="5" name="Espace réservé du texte 4">
            <a:extLst>
              <a:ext uri="{FF2B5EF4-FFF2-40B4-BE49-F238E27FC236}">
                <a16:creationId xmlns:a16="http://schemas.microsoft.com/office/drawing/2014/main" id="{9E89B6A0-4003-4ECF-80CA-5D37216DF15C}"/>
              </a:ext>
            </a:extLst>
          </p:cNvPr>
          <p:cNvSpPr>
            <a:spLocks noGrp="1"/>
          </p:cNvSpPr>
          <p:nvPr>
            <p:ph type="body" sz="quarter" idx="3"/>
          </p:nvPr>
        </p:nvSpPr>
        <p:spPr>
          <a:xfrm>
            <a:off x="7163821" y="1647008"/>
            <a:ext cx="4338673" cy="576262"/>
          </a:xfrm>
        </p:spPr>
        <p:txBody>
          <a:bodyPr/>
          <a:lstStyle/>
          <a:p>
            <a:r>
              <a:rPr lang="fr-FR" dirty="0"/>
              <a:t>Comment se déroule-t ’il ? </a:t>
            </a:r>
          </a:p>
        </p:txBody>
      </p:sp>
      <p:sp>
        <p:nvSpPr>
          <p:cNvPr id="6" name="Espace réservé du contenu 5">
            <a:extLst>
              <a:ext uri="{FF2B5EF4-FFF2-40B4-BE49-F238E27FC236}">
                <a16:creationId xmlns:a16="http://schemas.microsoft.com/office/drawing/2014/main" id="{B6D6538D-F282-4AB8-955B-A828CECB9526}"/>
              </a:ext>
            </a:extLst>
          </p:cNvPr>
          <p:cNvSpPr>
            <a:spLocks noGrp="1"/>
          </p:cNvSpPr>
          <p:nvPr>
            <p:ph sz="quarter" idx="4"/>
          </p:nvPr>
        </p:nvSpPr>
        <p:spPr/>
        <p:txBody>
          <a:bodyPr/>
          <a:lstStyle/>
          <a:p>
            <a:r>
              <a:rPr lang="fr-FR" dirty="0"/>
              <a:t>Qui est présent ?</a:t>
            </a:r>
          </a:p>
          <a:p>
            <a:r>
              <a:rPr lang="fr-FR" dirty="0"/>
              <a:t>L’avocat est-il obligatoire ?</a:t>
            </a:r>
          </a:p>
          <a:p>
            <a:r>
              <a:rPr lang="fr-FR" dirty="0"/>
              <a:t>Qui doit assumer les frais de défense pénale ?</a:t>
            </a:r>
          </a:p>
          <a:p>
            <a:r>
              <a:rPr lang="fr-FR" dirty="0"/>
              <a:t>En cas de condamnation, quelles sanctions sont encourues ?</a:t>
            </a:r>
          </a:p>
          <a:p>
            <a:r>
              <a:rPr lang="fr-FR" dirty="0"/>
              <a:t>Qui doit payer les condamnations pécuniaires ?</a:t>
            </a:r>
          </a:p>
        </p:txBody>
      </p:sp>
    </p:spTree>
    <p:extLst>
      <p:ext uri="{BB962C8B-B14F-4D97-AF65-F5344CB8AC3E}">
        <p14:creationId xmlns:p14="http://schemas.microsoft.com/office/powerpoint/2010/main" val="39005106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4CABB33F-38AF-4D44-9E5C-3F684C8AB05B}"/>
              </a:ext>
            </a:extLst>
          </p:cNvPr>
          <p:cNvSpPr>
            <a:spLocks noGrp="1"/>
          </p:cNvSpPr>
          <p:nvPr>
            <p:ph type="title"/>
          </p:nvPr>
        </p:nvSpPr>
        <p:spPr/>
        <p:txBody>
          <a:bodyPr/>
          <a:lstStyle/>
          <a:p>
            <a:r>
              <a:rPr lang="fr-FR" dirty="0"/>
              <a:t>Focus sur la délégation de pouvoir </a:t>
            </a:r>
          </a:p>
        </p:txBody>
      </p:sp>
      <p:sp>
        <p:nvSpPr>
          <p:cNvPr id="6" name="Espace réservé du contenu 5">
            <a:extLst>
              <a:ext uri="{FF2B5EF4-FFF2-40B4-BE49-F238E27FC236}">
                <a16:creationId xmlns:a16="http://schemas.microsoft.com/office/drawing/2014/main" id="{75846EB1-2310-48B8-9E9F-4E812FCB8FED}"/>
              </a:ext>
            </a:extLst>
          </p:cNvPr>
          <p:cNvSpPr>
            <a:spLocks noGrp="1"/>
          </p:cNvSpPr>
          <p:nvPr>
            <p:ph idx="1"/>
          </p:nvPr>
        </p:nvSpPr>
        <p:spPr/>
        <p:txBody>
          <a:bodyPr/>
          <a:lstStyle/>
          <a:p>
            <a:r>
              <a:rPr lang="fr-FR" dirty="0"/>
              <a:t>Une délégation  de  pouvoirs,  est  un  acte  juridique  par  lequel  une  autorité  (le  délégant)  se dessaisit  d'une  fraction  des pouvoirs qui  lui  sont  conférés  et  les  transfère  à  une  autorité subordonnée (le délégataire).</a:t>
            </a:r>
          </a:p>
          <a:p>
            <a:r>
              <a:rPr lang="fr-FR" dirty="0"/>
              <a:t>Être délégataire, c’est ainsi obtenir un pouvoir de décision, mais cela implique aussi de devoir assumer les responsabilités qui vont avec.</a:t>
            </a:r>
          </a:p>
          <a:p>
            <a:r>
              <a:rPr lang="fr-FR" dirty="0"/>
              <a:t>Cette décision permet à un dirigeant d’échapper à toute poursuite pénale consécutive à une faute commise dans le domaine de responsabilité délégué.</a:t>
            </a:r>
          </a:p>
        </p:txBody>
      </p:sp>
    </p:spTree>
    <p:extLst>
      <p:ext uri="{BB962C8B-B14F-4D97-AF65-F5344CB8AC3E}">
        <p14:creationId xmlns:p14="http://schemas.microsoft.com/office/powerpoint/2010/main" val="36139664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749F97-5E2B-4D21-A910-F0581DF99B93}"/>
              </a:ext>
            </a:extLst>
          </p:cNvPr>
          <p:cNvSpPr>
            <a:spLocks noGrp="1"/>
          </p:cNvSpPr>
          <p:nvPr>
            <p:ph type="title"/>
          </p:nvPr>
        </p:nvSpPr>
        <p:spPr/>
        <p:txBody>
          <a:bodyPr/>
          <a:lstStyle/>
          <a:p>
            <a:r>
              <a:rPr lang="fr-FR" dirty="0"/>
              <a:t>Conditions de validité : </a:t>
            </a:r>
          </a:p>
        </p:txBody>
      </p:sp>
      <p:sp>
        <p:nvSpPr>
          <p:cNvPr id="3" name="Espace réservé du contenu 2">
            <a:extLst>
              <a:ext uri="{FF2B5EF4-FFF2-40B4-BE49-F238E27FC236}">
                <a16:creationId xmlns:a16="http://schemas.microsoft.com/office/drawing/2014/main" id="{9E30DAEA-FA4A-42F1-A6AE-71EF95BF1A09}"/>
              </a:ext>
            </a:extLst>
          </p:cNvPr>
          <p:cNvSpPr>
            <a:spLocks noGrp="1"/>
          </p:cNvSpPr>
          <p:nvPr>
            <p:ph idx="1"/>
          </p:nvPr>
        </p:nvSpPr>
        <p:spPr/>
        <p:txBody>
          <a:bodyPr/>
          <a:lstStyle/>
          <a:p>
            <a:pPr marL="0" indent="0">
              <a:buNone/>
            </a:pPr>
            <a:r>
              <a:rPr lang="fr-FR" dirty="0"/>
              <a:t>Le chef d’entreprise  ne doit pas avoir personnellement pris part à la réalisation de l’infraction, </a:t>
            </a:r>
          </a:p>
          <a:p>
            <a:pPr marL="0" indent="0">
              <a:buNone/>
            </a:pPr>
            <a:r>
              <a:rPr lang="fr-FR" dirty="0"/>
              <a:t>Informer le salarié de la délégation ainsi que des responsabilités qui découlent de cette dernière.</a:t>
            </a:r>
          </a:p>
          <a:p>
            <a:pPr marL="0" indent="0">
              <a:buNone/>
            </a:pPr>
            <a:endParaRPr lang="fr-FR" dirty="0"/>
          </a:p>
          <a:p>
            <a:pPr>
              <a:buFontTx/>
              <a:buChar char="-"/>
            </a:pPr>
            <a:r>
              <a:rPr lang="fr-FR" dirty="0"/>
              <a:t>Compétence</a:t>
            </a:r>
          </a:p>
          <a:p>
            <a:pPr>
              <a:buFontTx/>
              <a:buChar char="-"/>
            </a:pPr>
            <a:r>
              <a:rPr lang="fr-FR" dirty="0"/>
              <a:t>Autorité</a:t>
            </a:r>
          </a:p>
          <a:p>
            <a:pPr>
              <a:buFontTx/>
              <a:buChar char="-"/>
            </a:pPr>
            <a:r>
              <a:rPr lang="fr-FR" dirty="0"/>
              <a:t>Moyens</a:t>
            </a:r>
          </a:p>
        </p:txBody>
      </p:sp>
    </p:spTree>
    <p:extLst>
      <p:ext uri="{BB962C8B-B14F-4D97-AF65-F5344CB8AC3E}">
        <p14:creationId xmlns:p14="http://schemas.microsoft.com/office/powerpoint/2010/main" val="8089383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448B88-B93E-4B18-B3A7-115B3D3A5FB0}"/>
              </a:ext>
            </a:extLst>
          </p:cNvPr>
          <p:cNvSpPr>
            <a:spLocks noGrp="1"/>
          </p:cNvSpPr>
          <p:nvPr>
            <p:ph type="title"/>
          </p:nvPr>
        </p:nvSpPr>
        <p:spPr/>
        <p:txBody>
          <a:bodyPr/>
          <a:lstStyle/>
          <a:p>
            <a:r>
              <a:rPr lang="fr-FR" dirty="0"/>
              <a:t>3. Sur le plan du droit du travail </a:t>
            </a:r>
          </a:p>
        </p:txBody>
      </p:sp>
      <p:sp>
        <p:nvSpPr>
          <p:cNvPr id="3" name="Espace réservé du texte 2">
            <a:extLst>
              <a:ext uri="{FF2B5EF4-FFF2-40B4-BE49-F238E27FC236}">
                <a16:creationId xmlns:a16="http://schemas.microsoft.com/office/drawing/2014/main" id="{13940AF6-ED65-4E30-9D79-48259B2130B3}"/>
              </a:ext>
            </a:extLst>
          </p:cNvPr>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5426492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a:extLst>
              <a:ext uri="{FF2B5EF4-FFF2-40B4-BE49-F238E27FC236}">
                <a16:creationId xmlns:a16="http://schemas.microsoft.com/office/drawing/2014/main" id="{29DBE5AB-7C32-4C55-BCD4-20509D256874}"/>
              </a:ext>
            </a:extLst>
          </p:cNvPr>
          <p:cNvSpPr>
            <a:spLocks noGrp="1"/>
          </p:cNvSpPr>
          <p:nvPr>
            <p:ph sz="half" idx="1"/>
          </p:nvPr>
        </p:nvSpPr>
        <p:spPr>
          <a:xfrm>
            <a:off x="2589212" y="1657978"/>
            <a:ext cx="4313864" cy="4253243"/>
          </a:xfrm>
        </p:spPr>
        <p:txBody>
          <a:bodyPr>
            <a:normAutofit/>
          </a:bodyPr>
          <a:lstStyle/>
          <a:p>
            <a:r>
              <a:rPr lang="fr-FR" sz="1600" dirty="0"/>
              <a:t>En principe l’employeur, en sa qualité dite de “commettant“, est considéré comme responsable de plein droit des fautes commises par ses salariés, et peut ainsi être contraint de payer les conséquences dommageables de telles fautes. Il ne peut pas se dégager de sa responsabilité en prouvant qu’il n’a pas commis de faute ou qu’il n’a pas pu empêcher la réalisation du dommage.</a:t>
            </a:r>
          </a:p>
          <a:p>
            <a:r>
              <a:rPr lang="fr-FR" sz="1600" dirty="0"/>
              <a:t>Cependant, même si cela est peu pratiqué, ce dernier possède en théorie un recours contre son salarié encas de faute commise par lui.</a:t>
            </a:r>
          </a:p>
        </p:txBody>
      </p:sp>
      <p:sp>
        <p:nvSpPr>
          <p:cNvPr id="6" name="Espace réservé du contenu 5">
            <a:extLst>
              <a:ext uri="{FF2B5EF4-FFF2-40B4-BE49-F238E27FC236}">
                <a16:creationId xmlns:a16="http://schemas.microsoft.com/office/drawing/2014/main" id="{79EC5E48-B614-4C26-8513-59288F86AA1C}"/>
              </a:ext>
            </a:extLst>
          </p:cNvPr>
          <p:cNvSpPr>
            <a:spLocks noGrp="1"/>
          </p:cNvSpPr>
          <p:nvPr>
            <p:ph sz="half" idx="2"/>
          </p:nvPr>
        </p:nvSpPr>
        <p:spPr>
          <a:xfrm>
            <a:off x="7190747" y="1396721"/>
            <a:ext cx="4313864" cy="4507123"/>
          </a:xfrm>
        </p:spPr>
        <p:txBody>
          <a:bodyPr/>
          <a:lstStyle/>
          <a:p>
            <a:r>
              <a:rPr lang="fr-FR" u="sng" dirty="0"/>
              <a:t>La sanction disciplinaire : </a:t>
            </a:r>
          </a:p>
          <a:p>
            <a:endParaRPr lang="fr-FR" dirty="0"/>
          </a:p>
          <a:p>
            <a:pPr marL="0" indent="0">
              <a:buNone/>
            </a:pPr>
            <a:r>
              <a:rPr lang="fr-FR" dirty="0"/>
              <a:t>L’employeur pourra en revanche infliger une sanction disciplinaire à son salarié en cas de faute.</a:t>
            </a:r>
          </a:p>
          <a:p>
            <a:pPr marL="0" indent="0">
              <a:buNone/>
            </a:pPr>
            <a:r>
              <a:rPr lang="fr-FR" dirty="0"/>
              <a:t>La sanction dépendra naturellement de la gravité de la faute : avertissement, mise à pied, voire licenciement...</a:t>
            </a:r>
          </a:p>
        </p:txBody>
      </p:sp>
    </p:spTree>
    <p:extLst>
      <p:ext uri="{BB962C8B-B14F-4D97-AF65-F5344CB8AC3E}">
        <p14:creationId xmlns:p14="http://schemas.microsoft.com/office/powerpoint/2010/main" val="256780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51CC2C25-EA5A-4988-8CF9-444BA492A811}"/>
              </a:ext>
            </a:extLst>
          </p:cNvPr>
          <p:cNvSpPr>
            <a:spLocks noGrp="1"/>
          </p:cNvSpPr>
          <p:nvPr>
            <p:ph type="title"/>
          </p:nvPr>
        </p:nvSpPr>
        <p:spPr/>
        <p:txBody>
          <a:bodyPr/>
          <a:lstStyle/>
          <a:p>
            <a:r>
              <a:rPr lang="fr-FR" dirty="0"/>
              <a:t>1. La Hiérarchie des Normes</a:t>
            </a:r>
          </a:p>
        </p:txBody>
      </p:sp>
    </p:spTree>
    <p:extLst>
      <p:ext uri="{BB962C8B-B14F-4D97-AF65-F5344CB8AC3E}">
        <p14:creationId xmlns:p14="http://schemas.microsoft.com/office/powerpoint/2010/main" val="7688934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1498626A-D6AC-4BF2-8293-CCC4CB2CD91F}"/>
              </a:ext>
            </a:extLst>
          </p:cNvPr>
          <p:cNvSpPr>
            <a:spLocks noGrp="1"/>
          </p:cNvSpPr>
          <p:nvPr>
            <p:ph type="title"/>
          </p:nvPr>
        </p:nvSpPr>
        <p:spPr>
          <a:xfrm>
            <a:off x="2447232" y="433192"/>
            <a:ext cx="8911687" cy="1280890"/>
          </a:xfrm>
        </p:spPr>
        <p:txBody>
          <a:bodyPr/>
          <a:lstStyle/>
          <a:p>
            <a:pPr algn="ctr"/>
            <a:r>
              <a:rPr lang="fr-FR" b="1" dirty="0"/>
              <a:t>QUESTIONS </a:t>
            </a:r>
          </a:p>
        </p:txBody>
      </p:sp>
      <p:sp>
        <p:nvSpPr>
          <p:cNvPr id="5" name="Espace réservé du contenu 4">
            <a:extLst>
              <a:ext uri="{FF2B5EF4-FFF2-40B4-BE49-F238E27FC236}">
                <a16:creationId xmlns:a16="http://schemas.microsoft.com/office/drawing/2014/main" id="{B8FD36C2-AD89-44AD-8AA5-FE4A4069D92A}"/>
              </a:ext>
            </a:extLst>
          </p:cNvPr>
          <p:cNvSpPr>
            <a:spLocks noGrp="1"/>
          </p:cNvSpPr>
          <p:nvPr>
            <p:ph sz="half" idx="1"/>
          </p:nvPr>
        </p:nvSpPr>
        <p:spPr>
          <a:xfrm>
            <a:off x="2589212" y="2133600"/>
            <a:ext cx="9016634" cy="3777622"/>
          </a:xfrm>
        </p:spPr>
        <p:txBody>
          <a:bodyPr>
            <a:normAutofit/>
          </a:bodyPr>
          <a:lstStyle/>
          <a:p>
            <a:r>
              <a:rPr lang="fr-FR" sz="1200" dirty="0"/>
              <a:t>Quelle est la différence entre l’éthique et le droit ?</a:t>
            </a:r>
          </a:p>
          <a:p>
            <a:r>
              <a:rPr lang="fr-FR" sz="1200" dirty="0"/>
              <a:t>Quelles sont les trois conditions cumulatives qui engagent la responsabilité personnelle du préposé (= salarié) ? </a:t>
            </a:r>
          </a:p>
          <a:p>
            <a:r>
              <a:rPr lang="fr-FR" sz="1200" dirty="0"/>
              <a:t>Quelles sont les 4 grandes valeurs de la profession d’ingénieur ? Développez-les.</a:t>
            </a:r>
          </a:p>
          <a:p>
            <a:r>
              <a:rPr lang="fr-FR" sz="1200" dirty="0"/>
              <a:t>Existe-t-il un code de déontologie pour les ingénieurs et si oui, pourquoi ? </a:t>
            </a:r>
          </a:p>
          <a:p>
            <a:r>
              <a:rPr lang="fr-FR" sz="1200" dirty="0"/>
              <a:t>L’employeur est-il systématiquement responsable en cas de délégation de pouvoir ? Quelles sont les conditions de la délégation de pouvoir ? </a:t>
            </a:r>
          </a:p>
          <a:p>
            <a:r>
              <a:rPr lang="fr-FR" sz="1200" dirty="0"/>
              <a:t>L’ingénieur est-il soumis à la hiérarchie des normes ? </a:t>
            </a:r>
          </a:p>
          <a:p>
            <a:r>
              <a:rPr lang="fr-FR" sz="1200" dirty="0"/>
              <a:t>Quelles sont les qualités requises au bon exercice de la profession d’ingénieur ? </a:t>
            </a:r>
          </a:p>
          <a:p>
            <a:r>
              <a:rPr lang="fr-FR" sz="1200" dirty="0"/>
              <a:t>Qu’est-ce qu’une clause de non-concurrence ? Quelles en sont les conditions de validité ? </a:t>
            </a:r>
          </a:p>
          <a:p>
            <a:endParaRPr lang="fr-FR" sz="1200" dirty="0"/>
          </a:p>
        </p:txBody>
      </p:sp>
    </p:spTree>
    <p:extLst>
      <p:ext uri="{BB962C8B-B14F-4D97-AF65-F5344CB8AC3E}">
        <p14:creationId xmlns:p14="http://schemas.microsoft.com/office/powerpoint/2010/main" val="1136890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satMod val="92000"/>
                <a:lumMod val="120000"/>
              </a:schemeClr>
            </a:gs>
            <a:gs pos="100000">
              <a:schemeClr val="bg1">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5D27D0B-B236-43E0-84ED-24198D7867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89EC6A1D-D5E3-401F-8078-4AEB556FACB4}"/>
              </a:ext>
            </a:extLst>
          </p:cNvPr>
          <p:cNvSpPr>
            <a:spLocks noGrp="1"/>
          </p:cNvSpPr>
          <p:nvPr>
            <p:ph type="title"/>
          </p:nvPr>
        </p:nvSpPr>
        <p:spPr>
          <a:xfrm>
            <a:off x="649224" y="645106"/>
            <a:ext cx="5122652" cy="1259894"/>
          </a:xfrm>
        </p:spPr>
        <p:txBody>
          <a:bodyPr>
            <a:normAutofit fontScale="90000"/>
          </a:bodyPr>
          <a:lstStyle/>
          <a:p>
            <a:r>
              <a:rPr lang="fr-FR" dirty="0">
                <a:solidFill>
                  <a:srgbClr val="48354D"/>
                </a:solidFill>
              </a:rPr>
              <a:t>Qu’est-ce que la Hiérarchie des Normes ?</a:t>
            </a:r>
          </a:p>
        </p:txBody>
      </p:sp>
      <p:sp>
        <p:nvSpPr>
          <p:cNvPr id="14" name="Rectangle 13">
            <a:extLst>
              <a:ext uri="{FF2B5EF4-FFF2-40B4-BE49-F238E27FC236}">
                <a16:creationId xmlns:a16="http://schemas.microsoft.com/office/drawing/2014/main" id="{AC47E887-C87E-4D8A-9840-6D07188197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rgbClr val="48354D"/>
          </a:solidFill>
          <a:ln>
            <a:noFill/>
          </a:ln>
          <a:effectLst/>
        </p:spPr>
        <p:style>
          <a:lnRef idx="1">
            <a:schemeClr val="accent1"/>
          </a:lnRef>
          <a:fillRef idx="3">
            <a:schemeClr val="accent1"/>
          </a:fillRef>
          <a:effectRef idx="2">
            <a:schemeClr val="accent1"/>
          </a:effectRef>
          <a:fontRef idx="minor">
            <a:schemeClr val="lt1"/>
          </a:fontRef>
        </p:style>
      </p:sp>
      <p:sp>
        <p:nvSpPr>
          <p:cNvPr id="9" name="Content Placeholder 8">
            <a:extLst>
              <a:ext uri="{FF2B5EF4-FFF2-40B4-BE49-F238E27FC236}">
                <a16:creationId xmlns:a16="http://schemas.microsoft.com/office/drawing/2014/main" id="{BFAFFB2D-E3BA-4815-9E4D-E9242ACD5F5D}"/>
              </a:ext>
            </a:extLst>
          </p:cNvPr>
          <p:cNvSpPr>
            <a:spLocks noGrp="1"/>
          </p:cNvSpPr>
          <p:nvPr>
            <p:ph idx="1"/>
          </p:nvPr>
        </p:nvSpPr>
        <p:spPr>
          <a:xfrm>
            <a:off x="649225" y="2133600"/>
            <a:ext cx="5122652" cy="3759253"/>
          </a:xfrm>
        </p:spPr>
        <p:txBody>
          <a:bodyPr>
            <a:normAutofit/>
          </a:bodyPr>
          <a:lstStyle/>
          <a:p>
            <a:pPr>
              <a:buClr>
                <a:srgbClr val="FE997E"/>
              </a:buClr>
            </a:pPr>
            <a:r>
              <a:rPr lang="fr-FR" dirty="0"/>
              <a:t>La hiérarchie des normes est un </a:t>
            </a:r>
            <a:r>
              <a:rPr lang="fr-FR" b="1" dirty="0"/>
              <a:t>classement hiérarchisé de l’ensemble des normes </a:t>
            </a:r>
            <a:r>
              <a:rPr lang="fr-FR" dirty="0"/>
              <a:t>constituant le système juridique d’un Etat de droit. Elle permet de régler les problèmes de conflits de lois car  en principe,  </a:t>
            </a:r>
            <a:r>
              <a:rPr lang="fr-FR" b="1" dirty="0"/>
              <a:t>la norme d’un niveau inférieur doit être conforme à celle du niveau supérieur</a:t>
            </a:r>
            <a:r>
              <a:rPr lang="fr-FR" dirty="0"/>
              <a:t>.</a:t>
            </a:r>
          </a:p>
          <a:p>
            <a:pPr>
              <a:buClr>
                <a:srgbClr val="FE997E"/>
              </a:buClr>
            </a:pPr>
            <a:r>
              <a:rPr lang="fr-FR" dirty="0"/>
              <a:t>Théorie fondée par </a:t>
            </a:r>
            <a:r>
              <a:rPr lang="fr-FR" dirty="0">
                <a:solidFill>
                  <a:schemeClr val="accent6">
                    <a:lumMod val="75000"/>
                  </a:schemeClr>
                </a:solidFill>
              </a:rPr>
              <a:t>Hans KELSEN</a:t>
            </a:r>
            <a:r>
              <a:rPr lang="fr-FR" dirty="0"/>
              <a:t>, au XIXème siècle. </a:t>
            </a:r>
            <a:endParaRPr lang="en-US" dirty="0"/>
          </a:p>
        </p:txBody>
      </p:sp>
      <p:pic>
        <p:nvPicPr>
          <p:cNvPr id="5" name="Espace réservé du contenu 4" descr="Une image contenant texte&#10;&#10;Description générée automatiquement">
            <a:extLst>
              <a:ext uri="{FF2B5EF4-FFF2-40B4-BE49-F238E27FC236}">
                <a16:creationId xmlns:a16="http://schemas.microsoft.com/office/drawing/2014/main" id="{B5540F8F-1410-42C1-8C53-33FE0C8C4F7D}"/>
              </a:ext>
            </a:extLst>
          </p:cNvPr>
          <p:cNvPicPr>
            <a:picLocks noChangeAspect="1"/>
          </p:cNvPicPr>
          <p:nvPr/>
        </p:nvPicPr>
        <p:blipFill rotWithShape="1">
          <a:blip r:embed="rId2"/>
          <a:srcRect l="544" t="8239" r="-539" b="-4494"/>
          <a:stretch/>
        </p:blipFill>
        <p:spPr>
          <a:xfrm>
            <a:off x="6120809" y="1151383"/>
            <a:ext cx="5451627" cy="5416117"/>
          </a:xfrm>
          <a:prstGeom prst="rect">
            <a:avLst/>
          </a:prstGeom>
        </p:spPr>
      </p:pic>
      <p:sp>
        <p:nvSpPr>
          <p:cNvPr id="16" name="Freeform 12">
            <a:extLst>
              <a:ext uri="{FF2B5EF4-FFF2-40B4-BE49-F238E27FC236}">
                <a16:creationId xmlns:a16="http://schemas.microsoft.com/office/drawing/2014/main" id="{CC5AFBB9-F80F-4FCC-A53E-F9CD83EFE0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oneTexte 2">
            <a:extLst>
              <a:ext uri="{FF2B5EF4-FFF2-40B4-BE49-F238E27FC236}">
                <a16:creationId xmlns:a16="http://schemas.microsoft.com/office/drawing/2014/main" id="{CCAAFE0E-65BA-4077-9690-1463C74EA85B}"/>
              </a:ext>
            </a:extLst>
          </p:cNvPr>
          <p:cNvSpPr txBox="1"/>
          <p:nvPr/>
        </p:nvSpPr>
        <p:spPr>
          <a:xfrm>
            <a:off x="7772311" y="628722"/>
            <a:ext cx="2089299" cy="646331"/>
          </a:xfrm>
          <a:prstGeom prst="rect">
            <a:avLst/>
          </a:prstGeom>
          <a:noFill/>
        </p:spPr>
        <p:txBody>
          <a:bodyPr wrap="square" rtlCol="0">
            <a:spAutoFit/>
          </a:bodyPr>
          <a:lstStyle/>
          <a:p>
            <a:pPr algn="ctr"/>
            <a:r>
              <a:rPr lang="fr-FR" b="1" u="sng" dirty="0">
                <a:solidFill>
                  <a:schemeClr val="accent6">
                    <a:lumMod val="75000"/>
                  </a:schemeClr>
                </a:solidFill>
              </a:rPr>
              <a:t>LA HIERARCHIE DES NORMES</a:t>
            </a:r>
          </a:p>
        </p:txBody>
      </p:sp>
    </p:spTree>
    <p:extLst>
      <p:ext uri="{BB962C8B-B14F-4D97-AF65-F5344CB8AC3E}">
        <p14:creationId xmlns:p14="http://schemas.microsoft.com/office/powerpoint/2010/main" val="2846776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satMod val="92000"/>
                <a:lumMod val="120000"/>
              </a:schemeClr>
            </a:gs>
            <a:gs pos="100000">
              <a:schemeClr val="bg1">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5" name="Rectangle 11">
            <a:extLst>
              <a:ext uri="{FF2B5EF4-FFF2-40B4-BE49-F238E27FC236}">
                <a16:creationId xmlns:a16="http://schemas.microsoft.com/office/drawing/2014/main" id="{584FD149-94B6-4257-AB5B-C478E6038F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4" name="Rectangle 13">
            <a:extLst>
              <a:ext uri="{FF2B5EF4-FFF2-40B4-BE49-F238E27FC236}">
                <a16:creationId xmlns:a16="http://schemas.microsoft.com/office/drawing/2014/main" id="{4743F4F4-276D-4A4D-930A-0530386F98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rgbClr val="7A785E"/>
          </a:solidFill>
          <a:ln>
            <a:noFill/>
          </a:ln>
          <a:effectLst/>
        </p:spPr>
        <p:style>
          <a:lnRef idx="1">
            <a:schemeClr val="accent1"/>
          </a:lnRef>
          <a:fillRef idx="3">
            <a:schemeClr val="accent1"/>
          </a:fillRef>
          <a:effectRef idx="2">
            <a:schemeClr val="accent1"/>
          </a:effectRef>
          <a:fontRef idx="minor">
            <a:schemeClr val="lt1"/>
          </a:fontRef>
        </p:style>
      </p:sp>
      <p:pic>
        <p:nvPicPr>
          <p:cNvPr id="5" name="Espace réservé du contenu 4" descr="Une image contenant capture d’écran&#10;&#10;Description générée automatiquement">
            <a:extLst>
              <a:ext uri="{FF2B5EF4-FFF2-40B4-BE49-F238E27FC236}">
                <a16:creationId xmlns:a16="http://schemas.microsoft.com/office/drawing/2014/main" id="{887A1A0F-E75B-40BD-8E52-8AB29FE2DDBE}"/>
              </a:ext>
            </a:extLst>
          </p:cNvPr>
          <p:cNvPicPr>
            <a:picLocks noChangeAspect="1"/>
          </p:cNvPicPr>
          <p:nvPr/>
        </p:nvPicPr>
        <p:blipFill>
          <a:blip r:embed="rId2"/>
          <a:stretch>
            <a:fillRect/>
          </a:stretch>
        </p:blipFill>
        <p:spPr>
          <a:xfrm>
            <a:off x="1300409" y="121093"/>
            <a:ext cx="9588134" cy="6615811"/>
          </a:xfrm>
          <a:prstGeom prst="rect">
            <a:avLst/>
          </a:prstGeom>
        </p:spPr>
      </p:pic>
      <p:sp>
        <p:nvSpPr>
          <p:cNvPr id="16" name="Freeform 10">
            <a:extLst>
              <a:ext uri="{FF2B5EF4-FFF2-40B4-BE49-F238E27FC236}">
                <a16:creationId xmlns:a16="http://schemas.microsoft.com/office/drawing/2014/main" id="{AA1386B8-14BD-4682-B537-BC9027D6ED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18856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51CC2C25-EA5A-4988-8CF9-444BA492A811}"/>
              </a:ext>
            </a:extLst>
          </p:cNvPr>
          <p:cNvSpPr>
            <a:spLocks noGrp="1"/>
          </p:cNvSpPr>
          <p:nvPr>
            <p:ph type="title"/>
          </p:nvPr>
        </p:nvSpPr>
        <p:spPr/>
        <p:txBody>
          <a:bodyPr/>
          <a:lstStyle/>
          <a:p>
            <a:r>
              <a:rPr lang="fr-FR" dirty="0"/>
              <a:t>2. Les règles applicables à la profession d’Ingénieur</a:t>
            </a:r>
          </a:p>
        </p:txBody>
      </p:sp>
    </p:spTree>
    <p:extLst>
      <p:ext uri="{BB962C8B-B14F-4D97-AF65-F5344CB8AC3E}">
        <p14:creationId xmlns:p14="http://schemas.microsoft.com/office/powerpoint/2010/main" val="28224849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AC58BD-0B3E-4E64-84F1-F6AA67586061}"/>
              </a:ext>
            </a:extLst>
          </p:cNvPr>
          <p:cNvSpPr>
            <a:spLocks noGrp="1"/>
          </p:cNvSpPr>
          <p:nvPr>
            <p:ph type="title"/>
          </p:nvPr>
        </p:nvSpPr>
        <p:spPr/>
        <p:txBody>
          <a:bodyPr/>
          <a:lstStyle/>
          <a:p>
            <a:r>
              <a:rPr lang="fr-FR" dirty="0"/>
              <a:t>Un Code de déontologie</a:t>
            </a:r>
          </a:p>
        </p:txBody>
      </p:sp>
      <p:sp>
        <p:nvSpPr>
          <p:cNvPr id="3" name="Espace réservé du contenu 2">
            <a:extLst>
              <a:ext uri="{FF2B5EF4-FFF2-40B4-BE49-F238E27FC236}">
                <a16:creationId xmlns:a16="http://schemas.microsoft.com/office/drawing/2014/main" id="{94F997D0-A845-4F21-A7C7-24045EFCBFDF}"/>
              </a:ext>
            </a:extLst>
          </p:cNvPr>
          <p:cNvSpPr>
            <a:spLocks noGrp="1"/>
          </p:cNvSpPr>
          <p:nvPr>
            <p:ph idx="1"/>
          </p:nvPr>
        </p:nvSpPr>
        <p:spPr/>
        <p:txBody>
          <a:bodyPr/>
          <a:lstStyle/>
          <a:p>
            <a:r>
              <a:rPr lang="fr-FR" dirty="0"/>
              <a:t>Après dix ans de préparation, un premier code de déontologie pour ingénieurs a été adopté par le Conseil d’Administration du CNISF (aujourd'hui association des IESF), en 1997.</a:t>
            </a:r>
          </a:p>
          <a:p>
            <a:r>
              <a:rPr lang="fr-FR" dirty="0"/>
              <a:t>En 2001, il a été </a:t>
            </a:r>
            <a:r>
              <a:rPr lang="fr-FR" b="1" dirty="0"/>
              <a:t>entièrement réécrit </a:t>
            </a:r>
            <a:r>
              <a:rPr lang="fr-FR" dirty="0"/>
              <a:t>et diffusé dans les milieux d'ingénieurs surtout via les écoles.</a:t>
            </a:r>
          </a:p>
          <a:p>
            <a:r>
              <a:rPr lang="fr-FR" dirty="0"/>
              <a:t>En 2011, l’enquête socio-économique diffusée par le CNISF comprenait une section sur l’éthique, permettant de donner quelques indications sur la façon dont les ingénieurs diplômés français percevaient les questions relatives à leur responsabilité professionnelle. </a:t>
            </a:r>
          </a:p>
        </p:txBody>
      </p:sp>
    </p:spTree>
    <p:extLst>
      <p:ext uri="{BB962C8B-B14F-4D97-AF65-F5344CB8AC3E}">
        <p14:creationId xmlns:p14="http://schemas.microsoft.com/office/powerpoint/2010/main" val="1413659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42928F0-7004-4DD9-B6EF-DBB1CE4C25A7}"/>
              </a:ext>
            </a:extLst>
          </p:cNvPr>
          <p:cNvSpPr>
            <a:spLocks noGrp="1"/>
          </p:cNvSpPr>
          <p:nvPr>
            <p:ph idx="4294967295"/>
          </p:nvPr>
        </p:nvSpPr>
        <p:spPr>
          <a:xfrm>
            <a:off x="3276600" y="2133600"/>
            <a:ext cx="8915400" cy="3778250"/>
          </a:xfrm>
        </p:spPr>
        <p:txBody>
          <a:bodyPr>
            <a:normAutofit lnSpcReduction="10000"/>
          </a:bodyPr>
          <a:lstStyle/>
          <a:p>
            <a:r>
              <a:rPr lang="fr-FR" dirty="0"/>
              <a:t>Au vu des résultats, la première responsabilité des ingénieurs serait de faire profiter l’ensemble de la société de leurs compétences tout en se préoccupant des impacts sociaux et environnementaux de leur activité.</a:t>
            </a:r>
          </a:p>
          <a:p>
            <a:pPr>
              <a:buFont typeface="Wingdings" panose="05000000000000000000" pitchFamily="2" charset="2"/>
              <a:buChar char="Ø"/>
            </a:pPr>
            <a:r>
              <a:rPr lang="fr-FR" dirty="0"/>
              <a:t>91% des répondants : « l’ingénieur diffuse son savoir et transmet son expérience au service de la Société »</a:t>
            </a:r>
          </a:p>
          <a:p>
            <a:pPr>
              <a:buFont typeface="Wingdings" panose="05000000000000000000" pitchFamily="2" charset="2"/>
              <a:buChar char="Ø"/>
            </a:pPr>
            <a:r>
              <a:rPr lang="fr-FR" dirty="0"/>
              <a:t> 89 % des répondants : « l’ingénieur doit inscrire ses actes dans une démarche de développement durable »</a:t>
            </a:r>
          </a:p>
          <a:p>
            <a:pPr>
              <a:buFont typeface="Wingdings" panose="05000000000000000000" pitchFamily="2" charset="2"/>
              <a:buChar char="Ø"/>
            </a:pPr>
            <a:endParaRPr lang="fr-FR" dirty="0"/>
          </a:p>
          <a:p>
            <a:pPr>
              <a:buFont typeface="Wingdings" panose="05000000000000000000" pitchFamily="2" charset="2"/>
              <a:buChar char="Ø"/>
            </a:pPr>
            <a:r>
              <a:rPr lang="fr-FR" dirty="0"/>
              <a:t>Bien que la référence à un code d’éthique ne fasse pas partie de la culture des ingénieurs français, plus de la moitié des répondants voient dans le code d’éthique un moyen permettant de donner des repères dans les situations délicates (66%).</a:t>
            </a:r>
          </a:p>
        </p:txBody>
      </p:sp>
    </p:spTree>
    <p:extLst>
      <p:ext uri="{BB962C8B-B14F-4D97-AF65-F5344CB8AC3E}">
        <p14:creationId xmlns:p14="http://schemas.microsoft.com/office/powerpoint/2010/main" val="3043769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AC58BD-0B3E-4E64-84F1-F6AA67586061}"/>
              </a:ext>
            </a:extLst>
          </p:cNvPr>
          <p:cNvSpPr>
            <a:spLocks noGrp="1"/>
          </p:cNvSpPr>
          <p:nvPr>
            <p:ph type="title"/>
          </p:nvPr>
        </p:nvSpPr>
        <p:spPr/>
        <p:txBody>
          <a:bodyPr>
            <a:normAutofit fontScale="90000"/>
          </a:bodyPr>
          <a:lstStyle/>
          <a:p>
            <a:pPr algn="ctr"/>
            <a:r>
              <a:rPr lang="fr-FR" dirty="0"/>
              <a:t>La Charte éthique de l’ingénieur</a:t>
            </a:r>
            <a:br>
              <a:rPr lang="fr-FR" dirty="0"/>
            </a:br>
            <a:br>
              <a:rPr lang="fr-FR" dirty="0"/>
            </a:br>
            <a:r>
              <a:rPr lang="fr-FR" sz="1400" b="1" dirty="0">
                <a:hlinkClick r:id="rId2"/>
              </a:rPr>
              <a:t>Voir la Charte</a:t>
            </a:r>
            <a:endParaRPr lang="fr-FR" sz="1400" b="1" dirty="0"/>
          </a:p>
        </p:txBody>
      </p:sp>
      <p:sp>
        <p:nvSpPr>
          <p:cNvPr id="3" name="Espace réservé du contenu 2">
            <a:extLst>
              <a:ext uri="{FF2B5EF4-FFF2-40B4-BE49-F238E27FC236}">
                <a16:creationId xmlns:a16="http://schemas.microsoft.com/office/drawing/2014/main" id="{94F997D0-A845-4F21-A7C7-24045EFCBFDF}"/>
              </a:ext>
            </a:extLst>
          </p:cNvPr>
          <p:cNvSpPr>
            <a:spLocks noGrp="1"/>
          </p:cNvSpPr>
          <p:nvPr>
            <p:ph idx="1"/>
          </p:nvPr>
        </p:nvSpPr>
        <p:spPr/>
        <p:txBody>
          <a:bodyPr/>
          <a:lstStyle/>
          <a:p>
            <a:r>
              <a:rPr lang="fr-FR" b="1" u="sng" dirty="0"/>
              <a:t>Pourquoi est-elle nécessaire ? </a:t>
            </a:r>
          </a:p>
          <a:p>
            <a:pPr marL="0" indent="0">
              <a:buNone/>
            </a:pPr>
            <a:r>
              <a:rPr lang="fr-FR" dirty="0"/>
              <a:t>Les ingénieurs  ont  à  assumer un  rôle  essentiel  et  double  dans  la  société :</a:t>
            </a:r>
          </a:p>
          <a:p>
            <a:pPr>
              <a:buFontTx/>
              <a:buChar char="-"/>
            </a:pPr>
            <a:r>
              <a:rPr lang="fr-FR" dirty="0"/>
              <a:t>d'abord dans la maîtrise des techniques au service de la communauté humaine, </a:t>
            </a:r>
          </a:p>
          <a:p>
            <a:pPr>
              <a:buFontTx/>
              <a:buChar char="-"/>
            </a:pPr>
            <a:r>
              <a:rPr lang="fr-FR" dirty="0"/>
              <a:t>et aussi dans la diffusion d'informations sur leurs possibilités réelles et sur leurs limites, et dans l’évaluation des avantages et des risques qu’elles engendrent. </a:t>
            </a:r>
          </a:p>
          <a:p>
            <a:pPr>
              <a:buFontTx/>
              <a:buChar char="-"/>
            </a:pPr>
            <a:endParaRPr lang="fr-FR" dirty="0"/>
          </a:p>
          <a:p>
            <a:pPr>
              <a:buFontTx/>
              <a:buChar char="-"/>
            </a:pPr>
            <a:r>
              <a:rPr lang="fr-FR" dirty="0"/>
              <a:t>Cette Charte doit être considérée comme la profession de  foi de tous ceux qui figurent dans le Répertoire Français des Ingénieurs créé par IESF.</a:t>
            </a:r>
          </a:p>
        </p:txBody>
      </p:sp>
    </p:spTree>
    <p:extLst>
      <p:ext uri="{BB962C8B-B14F-4D97-AF65-F5344CB8AC3E}">
        <p14:creationId xmlns:p14="http://schemas.microsoft.com/office/powerpoint/2010/main" val="2664892934"/>
      </p:ext>
    </p:extLst>
  </p:cSld>
  <p:clrMapOvr>
    <a:masterClrMapping/>
  </p:clrMapOvr>
</p:sld>
</file>

<file path=ppt/theme/theme1.xml><?xml version="1.0" encoding="utf-8"?>
<a:theme xmlns:a="http://schemas.openxmlformats.org/drawingml/2006/main" name="Brin">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otalTime>847</TotalTime>
  <Words>1892</Words>
  <Application>Microsoft Office PowerPoint</Application>
  <PresentationFormat>Grand écran</PresentationFormat>
  <Paragraphs>156</Paragraphs>
  <Slides>30</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30</vt:i4>
      </vt:variant>
    </vt:vector>
  </HeadingPairs>
  <TitlesOfParts>
    <vt:vector size="35" baseType="lpstr">
      <vt:lpstr>Arial</vt:lpstr>
      <vt:lpstr>Century Gothic</vt:lpstr>
      <vt:lpstr>Wingdings</vt:lpstr>
      <vt:lpstr>Wingdings 3</vt:lpstr>
      <vt:lpstr>Brin</vt:lpstr>
      <vt:lpstr>Présentation PowerPoint</vt:lpstr>
      <vt:lpstr>I. RESPONSABILITES</vt:lpstr>
      <vt:lpstr>1. La Hiérarchie des Normes</vt:lpstr>
      <vt:lpstr>Qu’est-ce que la Hiérarchie des Normes ?</vt:lpstr>
      <vt:lpstr>Présentation PowerPoint</vt:lpstr>
      <vt:lpstr>2. Les règles applicables à la profession d’Ingénieur</vt:lpstr>
      <vt:lpstr>Un Code de déontologie</vt:lpstr>
      <vt:lpstr>Présentation PowerPoint</vt:lpstr>
      <vt:lpstr>La Charte éthique de l’ingénieur  Voir la Charte</vt:lpstr>
      <vt:lpstr>L’évolution de la profession</vt:lpstr>
      <vt:lpstr>3. L’éthique           Lien vers le cours</vt:lpstr>
      <vt:lpstr>Qu’est-ce que l’éthique ? </vt:lpstr>
      <vt:lpstr>Les quatre vertus cardinales de l’ingénieur</vt:lpstr>
      <vt:lpstr>II. SANCTIONS</vt:lpstr>
      <vt:lpstr>Qu’est-ce que la responsabilité juridique ? </vt:lpstr>
      <vt:lpstr>1. Sur le plan civil </vt:lpstr>
      <vt:lpstr>Présentation PowerPoint</vt:lpstr>
      <vt:lpstr>La responsabilité délictuelle </vt:lpstr>
      <vt:lpstr>La responsabilité du commettant du fait de son préposé (art. 1242 du code civil)</vt:lpstr>
      <vt:lpstr>Présentation PowerPoint</vt:lpstr>
      <vt:lpstr>Présentation PowerPoint</vt:lpstr>
      <vt:lpstr>2. Sur le plan pénal </vt:lpstr>
      <vt:lpstr> Qu’est-ce qu’une infraction ? </vt:lpstr>
      <vt:lpstr>Quelles infractions peuvent être reprochées à l’ingénieur ? </vt:lpstr>
      <vt:lpstr>Le procès pénal </vt:lpstr>
      <vt:lpstr>Focus sur la délégation de pouvoir </vt:lpstr>
      <vt:lpstr>Conditions de validité : </vt:lpstr>
      <vt:lpstr>3. Sur le plan du droit du travail </vt:lpstr>
      <vt:lpstr>Présentation PowerPoint</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règles applicables à la profession d’ingénieur</dc:title>
  <dc:creator>gil lefebvre</dc:creator>
  <cp:lastModifiedBy>Gilles</cp:lastModifiedBy>
  <cp:revision>36</cp:revision>
  <dcterms:created xsi:type="dcterms:W3CDTF">2020-05-14T08:59:55Z</dcterms:created>
  <dcterms:modified xsi:type="dcterms:W3CDTF">2020-11-16T10:18:59Z</dcterms:modified>
</cp:coreProperties>
</file>