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sldIdLst>
    <p:sldId id="272" r:id="rId3"/>
    <p:sldId id="442" r:id="rId4"/>
    <p:sldId id="414" r:id="rId5"/>
    <p:sldId id="429" r:id="rId6"/>
    <p:sldId id="340" r:id="rId7"/>
    <p:sldId id="325" r:id="rId8"/>
    <p:sldId id="440" r:id="rId9"/>
    <p:sldId id="363" r:id="rId10"/>
    <p:sldId id="387" r:id="rId11"/>
    <p:sldId id="389" r:id="rId12"/>
    <p:sldId id="390" r:id="rId13"/>
    <p:sldId id="393" r:id="rId14"/>
    <p:sldId id="392" r:id="rId15"/>
    <p:sldId id="371" r:id="rId16"/>
    <p:sldId id="418" r:id="rId17"/>
    <p:sldId id="372" r:id="rId18"/>
    <p:sldId id="419" r:id="rId19"/>
    <p:sldId id="430" r:id="rId20"/>
    <p:sldId id="270" r:id="rId21"/>
    <p:sldId id="443" r:id="rId22"/>
    <p:sldId id="374" r:id="rId23"/>
    <p:sldId id="375" r:id="rId24"/>
    <p:sldId id="431" r:id="rId25"/>
    <p:sldId id="432" r:id="rId26"/>
    <p:sldId id="319" r:id="rId27"/>
    <p:sldId id="438" r:id="rId28"/>
    <p:sldId id="428" r:id="rId29"/>
    <p:sldId id="398" r:id="rId30"/>
    <p:sldId id="376" r:id="rId31"/>
    <p:sldId id="377" r:id="rId32"/>
    <p:sldId id="365" r:id="rId33"/>
    <p:sldId id="415" r:id="rId34"/>
    <p:sldId id="417" r:id="rId35"/>
    <p:sldId id="441" r:id="rId36"/>
    <p:sldId id="420" r:id="rId37"/>
    <p:sldId id="424" r:id="rId38"/>
    <p:sldId id="382" r:id="rId39"/>
    <p:sldId id="437" r:id="rId40"/>
    <p:sldId id="345" r:id="rId41"/>
    <p:sldId id="351" r:id="rId42"/>
    <p:sldId id="435" r:id="rId43"/>
    <p:sldId id="296" r:id="rId44"/>
    <p:sldId id="328" r:id="rId45"/>
    <p:sldId id="329" r:id="rId46"/>
    <p:sldId id="436" r:id="rId47"/>
    <p:sldId id="385" r:id="rId48"/>
    <p:sldId id="366" r:id="rId49"/>
    <p:sldId id="367" r:id="rId50"/>
    <p:sldId id="364" r:id="rId51"/>
    <p:sldId id="433" r:id="rId52"/>
    <p:sldId id="356" r:id="rId53"/>
    <p:sldId id="416" r:id="rId54"/>
    <p:sldId id="421" r:id="rId55"/>
    <p:sldId id="439" r:id="rId56"/>
    <p:sldId id="369" r:id="rId57"/>
    <p:sldId id="283" r:id="rId58"/>
    <p:sldId id="314" r:id="rId59"/>
    <p:sldId id="286" r:id="rId60"/>
    <p:sldId id="297" r:id="rId61"/>
    <p:sldId id="316" r:id="rId62"/>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6A0"/>
    <a:srgbClr val="096DAB"/>
    <a:srgbClr val="096FB0"/>
    <a:srgbClr val="0A80C8"/>
    <a:srgbClr val="F7A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98" d="100"/>
          <a:sy n="98" d="100"/>
        </p:scale>
        <p:origin x="78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A08C-4854-9BB1-DDE5B8946225}"/>
              </c:ext>
            </c:extLst>
          </c:dPt>
          <c:dPt>
            <c:idx val="3"/>
            <c:invertIfNegative val="0"/>
            <c:bubble3D val="0"/>
            <c:spPr>
              <a:solidFill>
                <a:srgbClr val="002060"/>
              </a:solidFill>
              <a:ln>
                <a:noFill/>
              </a:ln>
              <a:effectLst/>
            </c:spPr>
            <c:extLst>
              <c:ext xmlns:c16="http://schemas.microsoft.com/office/drawing/2014/chart" uri="{C3380CC4-5D6E-409C-BE32-E72D297353CC}">
                <c16:uniqueId val="{00000003-A08C-4854-9BB1-DDE5B8946225}"/>
              </c:ext>
            </c:extLst>
          </c:dPt>
          <c:dPt>
            <c:idx val="6"/>
            <c:invertIfNegative val="0"/>
            <c:bubble3D val="0"/>
            <c:spPr>
              <a:solidFill>
                <a:srgbClr val="002060"/>
              </a:solidFill>
              <a:ln>
                <a:noFill/>
              </a:ln>
              <a:effectLst/>
            </c:spPr>
            <c:extLst>
              <c:ext xmlns:c16="http://schemas.microsoft.com/office/drawing/2014/chart" uri="{C3380CC4-5D6E-409C-BE32-E72D297353CC}">
                <c16:uniqueId val="{00000005-A08C-4854-9BB1-DDE5B8946225}"/>
              </c:ext>
            </c:extLst>
          </c:dPt>
          <c:dPt>
            <c:idx val="9"/>
            <c:invertIfNegative val="0"/>
            <c:bubble3D val="0"/>
            <c:spPr>
              <a:solidFill>
                <a:srgbClr val="002060"/>
              </a:solidFill>
              <a:ln>
                <a:noFill/>
              </a:ln>
              <a:effectLst/>
            </c:spPr>
            <c:extLst>
              <c:ext xmlns:c16="http://schemas.microsoft.com/office/drawing/2014/chart" uri="{C3380CC4-5D6E-409C-BE32-E72D297353CC}">
                <c16:uniqueId val="{00000007-A08C-4854-9BB1-DDE5B8946225}"/>
              </c:ext>
            </c:extLst>
          </c:dPt>
          <c:dPt>
            <c:idx val="12"/>
            <c:invertIfNegative val="0"/>
            <c:bubble3D val="0"/>
            <c:spPr>
              <a:solidFill>
                <a:srgbClr val="002060"/>
              </a:solidFill>
              <a:ln>
                <a:noFill/>
              </a:ln>
              <a:effectLst/>
            </c:spPr>
            <c:extLst>
              <c:ext xmlns:c16="http://schemas.microsoft.com/office/drawing/2014/chart" uri="{C3380CC4-5D6E-409C-BE32-E72D297353CC}">
                <c16:uniqueId val="{00000009-A08C-4854-9BB1-DDE5B8946225}"/>
              </c:ext>
            </c:extLst>
          </c:dPt>
          <c:dPt>
            <c:idx val="15"/>
            <c:invertIfNegative val="0"/>
            <c:bubble3D val="0"/>
            <c:spPr>
              <a:solidFill>
                <a:srgbClr val="002060"/>
              </a:solidFill>
              <a:ln>
                <a:noFill/>
              </a:ln>
              <a:effectLst/>
            </c:spPr>
            <c:extLst>
              <c:ext xmlns:c16="http://schemas.microsoft.com/office/drawing/2014/chart" uri="{C3380CC4-5D6E-409C-BE32-E72D297353CC}">
                <c16:uniqueId val="{0000000B-A08C-4854-9BB1-DDE5B8946225}"/>
              </c:ext>
            </c:extLst>
          </c:dPt>
          <c:dPt>
            <c:idx val="18"/>
            <c:invertIfNegative val="0"/>
            <c:bubble3D val="0"/>
            <c:spPr>
              <a:solidFill>
                <a:srgbClr val="002060"/>
              </a:solidFill>
              <a:ln>
                <a:noFill/>
              </a:ln>
              <a:effectLst/>
            </c:spPr>
            <c:extLst>
              <c:ext xmlns:c16="http://schemas.microsoft.com/office/drawing/2014/chart" uri="{C3380CC4-5D6E-409C-BE32-E72D297353CC}">
                <c16:uniqueId val="{0000000D-A08C-4854-9BB1-DDE5B8946225}"/>
              </c:ext>
            </c:extLst>
          </c:dPt>
          <c:dPt>
            <c:idx val="21"/>
            <c:invertIfNegative val="0"/>
            <c:bubble3D val="0"/>
            <c:spPr>
              <a:solidFill>
                <a:srgbClr val="002060"/>
              </a:solidFill>
              <a:ln>
                <a:noFill/>
              </a:ln>
              <a:effectLst/>
            </c:spPr>
            <c:extLst>
              <c:ext xmlns:c16="http://schemas.microsoft.com/office/drawing/2014/chart" uri="{C3380CC4-5D6E-409C-BE32-E72D297353CC}">
                <c16:uniqueId val="{0000000F-A08C-4854-9BB1-DDE5B8946225}"/>
              </c:ext>
            </c:extLst>
          </c:dPt>
          <c:dPt>
            <c:idx val="24"/>
            <c:invertIfNegative val="0"/>
            <c:bubble3D val="0"/>
            <c:spPr>
              <a:solidFill>
                <a:srgbClr val="002060"/>
              </a:solidFill>
              <a:ln>
                <a:noFill/>
              </a:ln>
              <a:effectLst/>
            </c:spPr>
            <c:extLst>
              <c:ext xmlns:c16="http://schemas.microsoft.com/office/drawing/2014/chart" uri="{C3380CC4-5D6E-409C-BE32-E72D297353CC}">
                <c16:uniqueId val="{00000011-A08C-4854-9BB1-DDE5B894622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Feuil2!$A$1:$A$26</c:f>
              <c:strCache>
                <c:ptCount val="26"/>
                <c:pt idx="0">
                  <c:v>Sentinelles Greffes</c:v>
                </c:pt>
                <c:pt idx="1">
                  <c:v>Alertes Greffes</c:v>
                </c:pt>
                <c:pt idx="3">
                  <c:v>Sentinelles Juges/Président TC</c:v>
                </c:pt>
                <c:pt idx="4">
                  <c:v>Alertes Juges/Président TC</c:v>
                </c:pt>
                <c:pt idx="6">
                  <c:v>Sentinelles Mandataires/Administrateurs</c:v>
                </c:pt>
                <c:pt idx="7">
                  <c:v>Alertes mandataires/administrateurs</c:v>
                </c:pt>
                <c:pt idx="9">
                  <c:v>Sentinelles CCI/CM</c:v>
                </c:pt>
                <c:pt idx="10">
                  <c:v>Alertes CCI/CM</c:v>
                </c:pt>
                <c:pt idx="12">
                  <c:v>Sentinelles Commissaires priseurs</c:v>
                </c:pt>
                <c:pt idx="13">
                  <c:v>Alertes commissaires priseurs</c:v>
                </c:pt>
                <c:pt idx="15">
                  <c:v>Sentinelles RSI/Banques</c:v>
                </c:pt>
                <c:pt idx="16">
                  <c:v>Alertes RSI/Banques</c:v>
                </c:pt>
                <c:pt idx="18">
                  <c:v>Sentinelles Experts-comptables</c:v>
                </c:pt>
                <c:pt idx="19">
                  <c:v>Alertes Experts-comptables</c:v>
                </c:pt>
                <c:pt idx="21">
                  <c:v>Sentinelles Avocats</c:v>
                </c:pt>
                <c:pt idx="22">
                  <c:v>Alertes Avocats</c:v>
                </c:pt>
                <c:pt idx="24">
                  <c:v>Sentinelles "Divers"</c:v>
                </c:pt>
                <c:pt idx="25">
                  <c:v>Alerte "Divers"</c:v>
                </c:pt>
              </c:strCache>
            </c:strRef>
          </c:cat>
          <c:val>
            <c:numRef>
              <c:f>Feuil2!$B$1:$B$26</c:f>
              <c:numCache>
                <c:formatCode>0.00%</c:formatCode>
                <c:ptCount val="26"/>
                <c:pt idx="0">
                  <c:v>4.9099999999999998E-2</c:v>
                </c:pt>
                <c:pt idx="1">
                  <c:v>0.36109999999999998</c:v>
                </c:pt>
                <c:pt idx="3">
                  <c:v>0.23949999999999999</c:v>
                </c:pt>
                <c:pt idx="4">
                  <c:v>0.12889999999999999</c:v>
                </c:pt>
                <c:pt idx="6">
                  <c:v>0.1052</c:v>
                </c:pt>
                <c:pt idx="7">
                  <c:v>0.31569999999999998</c:v>
                </c:pt>
                <c:pt idx="9">
                  <c:v>0.1027</c:v>
                </c:pt>
                <c:pt idx="10">
                  <c:v>6.4199999999999993E-2</c:v>
                </c:pt>
                <c:pt idx="12">
                  <c:v>8.6999999999999994E-3</c:v>
                </c:pt>
                <c:pt idx="13">
                  <c:v>4.3E-3</c:v>
                </c:pt>
                <c:pt idx="15">
                  <c:v>0.01</c:v>
                </c:pt>
                <c:pt idx="16">
                  <c:v>4.7999999999999996E-3</c:v>
                </c:pt>
                <c:pt idx="18">
                  <c:v>4.1700000000000001E-2</c:v>
                </c:pt>
                <c:pt idx="19">
                  <c:v>1.7299999999999999E-2</c:v>
                </c:pt>
                <c:pt idx="21">
                  <c:v>5.4800000000000001E-2</c:v>
                </c:pt>
                <c:pt idx="22">
                  <c:v>2.2200000000000001E-2</c:v>
                </c:pt>
                <c:pt idx="24">
                  <c:v>0.32729999999999998</c:v>
                </c:pt>
                <c:pt idx="25">
                  <c:v>3.6200000000000003E-2</c:v>
                </c:pt>
              </c:numCache>
            </c:numRef>
          </c:val>
          <c:extLst>
            <c:ext xmlns:c16="http://schemas.microsoft.com/office/drawing/2014/chart" uri="{C3380CC4-5D6E-409C-BE32-E72D297353CC}">
              <c16:uniqueId val="{00000012-A08C-4854-9BB1-DDE5B8946225}"/>
            </c:ext>
          </c:extLst>
        </c:ser>
        <c:dLbls>
          <c:showLegendKey val="0"/>
          <c:showVal val="0"/>
          <c:showCatName val="0"/>
          <c:showSerName val="0"/>
          <c:showPercent val="0"/>
          <c:showBubbleSize val="0"/>
        </c:dLbls>
        <c:gapWidth val="219"/>
        <c:overlap val="-27"/>
        <c:axId val="187326464"/>
        <c:axId val="187328000"/>
      </c:barChart>
      <c:catAx>
        <c:axId val="18732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7328000"/>
        <c:crosses val="autoZero"/>
        <c:auto val="1"/>
        <c:lblAlgn val="ctr"/>
        <c:lblOffset val="100"/>
        <c:noMultiLvlLbl val="0"/>
      </c:catAx>
      <c:valAx>
        <c:axId val="1873280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732646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9E54470-0145-4C9D-B079-5CAF7C437E3D}" type="datetimeFigureOut">
              <a:rPr lang="fr-FR" smtClean="0"/>
              <a:t>21/01/2021</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DFFD36D-9315-4567-842B-5F1E46143CE4}" type="slidenum">
              <a:rPr lang="fr-FR" smtClean="0"/>
              <a:t>‹N°›</a:t>
            </a:fld>
            <a:endParaRPr lang="fr-FR"/>
          </a:p>
        </p:txBody>
      </p:sp>
    </p:spTree>
    <p:extLst>
      <p:ext uri="{BB962C8B-B14F-4D97-AF65-F5344CB8AC3E}">
        <p14:creationId xmlns:p14="http://schemas.microsoft.com/office/powerpoint/2010/main" val="406432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a:extLst>
              <a:ext uri="{FF2B5EF4-FFF2-40B4-BE49-F238E27FC236}">
                <a16:creationId xmlns:a16="http://schemas.microsoft.com/office/drawing/2014/main" id="{1B3F7C14-513B-456A-BBCE-4F1AEEFFB4F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Tx/>
              <a:buSzPct val="100000"/>
              <a:buFontTx/>
              <a:buNone/>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pPr>
            <a:fld id="{D9DC89B9-9B68-4D9A-8DE2-448AE5F84170}" type="slidenum">
              <a:rPr kumimoji="0" lang="fr-FR" altLang="fr-FR"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rPr>
              <a:pPr marL="0" marR="0" lvl="0" indent="0" algn="r" defTabSz="449263" rtl="0" eaLnBrk="1" fontAlgn="base" latinLnBrk="0" hangingPunct="0">
                <a:lnSpc>
                  <a:spcPct val="95000"/>
                </a:lnSpc>
                <a:spcBef>
                  <a:spcPct val="0"/>
                </a:spcBef>
                <a:spcAft>
                  <a:spcPct val="0"/>
                </a:spcAft>
                <a:buClrTx/>
                <a:buSzPct val="100000"/>
                <a:buFontTx/>
                <a:buNone/>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pPr>
              <a:t>1</a:t>
            </a:fld>
            <a:endParaRPr kumimoji="0" lang="fr-FR" altLang="fr-FR"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endParaRPr>
          </a:p>
        </p:txBody>
      </p:sp>
      <p:sp>
        <p:nvSpPr>
          <p:cNvPr id="53251" name="Text Box 1">
            <a:extLst>
              <a:ext uri="{FF2B5EF4-FFF2-40B4-BE49-F238E27FC236}">
                <a16:creationId xmlns:a16="http://schemas.microsoft.com/office/drawing/2014/main" id="{F936827E-0B58-4FBC-912B-3D25DD5A5F38}"/>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1CE5385-1D2D-4CE5-8EF1-7AFE2C68E0FF}" type="slidenum">
              <a:rPr kumimoji="0" lang="fr-FR" altLang="fr-FR"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Arial Unicode MS" panose="020B0604020202020204" pitchFamily="34" charset="-128"/>
              </a:rPr>
              <a:pPr marL="0" marR="0" lvl="0" indent="0" algn="r" defTabSz="449263" rtl="0" eaLnBrk="1" fontAlgn="base" latinLnBrk="0" hangingPunct="0">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a:t>
            </a:fld>
            <a:endParaRPr kumimoji="0" lang="fr-FR" altLang="fr-FR"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Arial Unicode MS" panose="020B0604020202020204" pitchFamily="34" charset="-128"/>
            </a:endParaRPr>
          </a:p>
        </p:txBody>
      </p:sp>
      <p:sp>
        <p:nvSpPr>
          <p:cNvPr id="20484" name="Rectangle 2">
            <a:extLst>
              <a:ext uri="{FF2B5EF4-FFF2-40B4-BE49-F238E27FC236}">
                <a16:creationId xmlns:a16="http://schemas.microsoft.com/office/drawing/2014/main" id="{DB4BC38E-18E7-40DE-AFFF-AE5A2747BB95}"/>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5" name="Rectangle 3">
            <a:extLst>
              <a:ext uri="{FF2B5EF4-FFF2-40B4-BE49-F238E27FC236}">
                <a16:creationId xmlns:a16="http://schemas.microsoft.com/office/drawing/2014/main" id="{133887DB-DD83-4F76-9404-96F38DEBA626}"/>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FA5BE3B2-C6CB-4FA2-BE4F-B44971FD049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4968D38A-63D4-4F4B-A707-BB8015A99A3A}" type="slidenum">
              <a:rPr lang="fr-FR" altLang="fr-FR" sz="1300" smtClean="0">
                <a:ea typeface="Microsoft YaHei" panose="020B0503020204020204" pitchFamily="34" charset="-122"/>
              </a:rPr>
              <a:pPr>
                <a:spcBef>
                  <a:spcPct val="0"/>
                </a:spcBef>
                <a:buClrTx/>
                <a:buFontTx/>
                <a:buNone/>
                <a:defRPr/>
              </a:pPr>
              <a:t>17</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D5992FC8-81E1-4F6E-927D-C9618183CAA0}"/>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EFE42730-7CBE-4498-9A74-23206059FC54}" type="slidenum">
              <a:rPr lang="fr-FR" altLang="fr-FR" sz="1300" smtClean="0">
                <a:cs typeface="Arial Unicode MS" panose="020B0604020202020204" pitchFamily="34" charset="-128"/>
              </a:rPr>
              <a:pPr algn="r" eaLnBrk="1">
                <a:lnSpc>
                  <a:spcPct val="95000"/>
                </a:lnSpc>
                <a:spcBef>
                  <a:spcPct val="0"/>
                </a:spcBef>
                <a:buClrTx/>
                <a:buFontTx/>
                <a:buNone/>
                <a:defRPr/>
              </a:pPr>
              <a:t>17</a:t>
            </a:fld>
            <a:endParaRPr lang="fr-FR" altLang="fr-FR" sz="1300">
              <a:cs typeface="Arial Unicode MS" panose="020B0604020202020204" pitchFamily="34" charset="-128"/>
            </a:endParaRPr>
          </a:p>
        </p:txBody>
      </p:sp>
      <p:sp>
        <p:nvSpPr>
          <p:cNvPr id="38916" name="Rectangle 2">
            <a:extLst>
              <a:ext uri="{FF2B5EF4-FFF2-40B4-BE49-F238E27FC236}">
                <a16:creationId xmlns:a16="http://schemas.microsoft.com/office/drawing/2014/main" id="{9D138E56-5B64-4DB2-9E9A-D64238077491}"/>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A70E3892-1135-46BE-94D7-51D792130C51}"/>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397422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FA5BE3B2-C6CB-4FA2-BE4F-B44971FD049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4968D38A-63D4-4F4B-A707-BB8015A99A3A}" type="slidenum">
              <a:rPr lang="fr-FR" altLang="fr-FR" sz="1300" smtClean="0">
                <a:ea typeface="Microsoft YaHei" panose="020B0503020204020204" pitchFamily="34" charset="-122"/>
              </a:rPr>
              <a:pPr>
                <a:spcBef>
                  <a:spcPct val="0"/>
                </a:spcBef>
                <a:buClrTx/>
                <a:buFontTx/>
                <a:buNone/>
                <a:defRPr/>
              </a:pPr>
              <a:t>18</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D5992FC8-81E1-4F6E-927D-C9618183CAA0}"/>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EFE42730-7CBE-4498-9A74-23206059FC54}" type="slidenum">
              <a:rPr lang="fr-FR" altLang="fr-FR" sz="1300" smtClean="0">
                <a:cs typeface="Arial Unicode MS" panose="020B0604020202020204" pitchFamily="34" charset="-128"/>
              </a:rPr>
              <a:pPr algn="r" eaLnBrk="1">
                <a:lnSpc>
                  <a:spcPct val="95000"/>
                </a:lnSpc>
                <a:spcBef>
                  <a:spcPct val="0"/>
                </a:spcBef>
                <a:buClrTx/>
                <a:buFontTx/>
                <a:buNone/>
                <a:defRPr/>
              </a:pPr>
              <a:t>18</a:t>
            </a:fld>
            <a:endParaRPr lang="fr-FR" altLang="fr-FR" sz="1300">
              <a:cs typeface="Arial Unicode MS" panose="020B0604020202020204" pitchFamily="34" charset="-128"/>
            </a:endParaRPr>
          </a:p>
        </p:txBody>
      </p:sp>
      <p:sp>
        <p:nvSpPr>
          <p:cNvPr id="38916" name="Rectangle 2">
            <a:extLst>
              <a:ext uri="{FF2B5EF4-FFF2-40B4-BE49-F238E27FC236}">
                <a16:creationId xmlns:a16="http://schemas.microsoft.com/office/drawing/2014/main" id="{9D138E56-5B64-4DB2-9E9A-D64238077491}"/>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A70E3892-1135-46BE-94D7-51D792130C51}"/>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3103484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8">
            <a:extLst>
              <a:ext uri="{FF2B5EF4-FFF2-40B4-BE49-F238E27FC236}">
                <a16:creationId xmlns:a16="http://schemas.microsoft.com/office/drawing/2014/main" id="{AAC9BD57-C838-4288-B278-F17E3DFC22B4}"/>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E693CE8C-51D1-43EA-A52E-854800B7FA93}" type="slidenum">
              <a:rPr lang="fr-FR" altLang="fr-FR" sz="1300" smtClean="0">
                <a:ea typeface="Microsoft YaHei" panose="020B0503020204020204" pitchFamily="34" charset="-122"/>
              </a:rPr>
              <a:pPr>
                <a:spcBef>
                  <a:spcPct val="0"/>
                </a:spcBef>
                <a:buClrTx/>
                <a:buFontTx/>
                <a:buNone/>
                <a:defRPr/>
              </a:pPr>
              <a:t>19</a:t>
            </a:fld>
            <a:endParaRPr lang="fr-FR" altLang="fr-FR" sz="1300">
              <a:ea typeface="Microsoft YaHei" panose="020B0503020204020204" pitchFamily="34" charset="-122"/>
            </a:endParaRPr>
          </a:p>
        </p:txBody>
      </p:sp>
      <p:sp>
        <p:nvSpPr>
          <p:cNvPr id="49155" name="Text Box 1">
            <a:extLst>
              <a:ext uri="{FF2B5EF4-FFF2-40B4-BE49-F238E27FC236}">
                <a16:creationId xmlns:a16="http://schemas.microsoft.com/office/drawing/2014/main" id="{F586C6D8-B023-410E-A1E9-C884B4E0749A}"/>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3B295288-08DF-46CB-8834-6EE24AF137E6}" type="slidenum">
              <a:rPr lang="fr-FR" altLang="fr-FR" sz="1300" smtClean="0">
                <a:cs typeface="Arial Unicode MS" panose="020B0604020202020204" pitchFamily="34" charset="-128"/>
              </a:rPr>
              <a:pPr algn="r" eaLnBrk="1">
                <a:lnSpc>
                  <a:spcPct val="95000"/>
                </a:lnSpc>
                <a:spcBef>
                  <a:spcPct val="0"/>
                </a:spcBef>
                <a:buClrTx/>
                <a:buFontTx/>
                <a:buNone/>
                <a:defRPr/>
              </a:pPr>
              <a:t>19</a:t>
            </a:fld>
            <a:endParaRPr lang="fr-FR" altLang="fr-FR" sz="1300">
              <a:cs typeface="Arial Unicode MS" panose="020B0604020202020204" pitchFamily="34" charset="-128"/>
            </a:endParaRPr>
          </a:p>
        </p:txBody>
      </p:sp>
      <p:sp>
        <p:nvSpPr>
          <p:cNvPr id="45060" name="Rectangle 2">
            <a:extLst>
              <a:ext uri="{FF2B5EF4-FFF2-40B4-BE49-F238E27FC236}">
                <a16:creationId xmlns:a16="http://schemas.microsoft.com/office/drawing/2014/main" id="{0D28B27E-0FF7-45D3-B44D-C9C472B3C787}"/>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1" name="Rectangle 3">
            <a:extLst>
              <a:ext uri="{FF2B5EF4-FFF2-40B4-BE49-F238E27FC236}">
                <a16:creationId xmlns:a16="http://schemas.microsoft.com/office/drawing/2014/main" id="{EECBB04C-4451-426C-890D-62973146A6B8}"/>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2078997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FA5BE3B2-C6CB-4FA2-BE4F-B44971FD049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4968D38A-63D4-4F4B-A707-BB8015A99A3A}" type="slidenum">
              <a:rPr lang="fr-FR" altLang="fr-FR" sz="1300" smtClean="0">
                <a:ea typeface="Microsoft YaHei" panose="020B0503020204020204" pitchFamily="34" charset="-122"/>
              </a:rPr>
              <a:pPr>
                <a:spcBef>
                  <a:spcPct val="0"/>
                </a:spcBef>
                <a:buClrTx/>
                <a:buFontTx/>
                <a:buNone/>
                <a:defRPr/>
              </a:pPr>
              <a:t>20</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D5992FC8-81E1-4F6E-927D-C9618183CAA0}"/>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EFE42730-7CBE-4498-9A74-23206059FC54}" type="slidenum">
              <a:rPr lang="fr-FR" altLang="fr-FR" sz="1300" smtClean="0">
                <a:cs typeface="Arial Unicode MS" panose="020B0604020202020204" pitchFamily="34" charset="-128"/>
              </a:rPr>
              <a:pPr algn="r" eaLnBrk="1">
                <a:lnSpc>
                  <a:spcPct val="95000"/>
                </a:lnSpc>
                <a:spcBef>
                  <a:spcPct val="0"/>
                </a:spcBef>
                <a:buClrTx/>
                <a:buFontTx/>
                <a:buNone/>
                <a:defRPr/>
              </a:pPr>
              <a:t>20</a:t>
            </a:fld>
            <a:endParaRPr lang="fr-FR" altLang="fr-FR" sz="1300">
              <a:cs typeface="Arial Unicode MS" panose="020B0604020202020204" pitchFamily="34" charset="-128"/>
            </a:endParaRPr>
          </a:p>
        </p:txBody>
      </p:sp>
      <p:sp>
        <p:nvSpPr>
          <p:cNvPr id="38916" name="Rectangle 2">
            <a:extLst>
              <a:ext uri="{FF2B5EF4-FFF2-40B4-BE49-F238E27FC236}">
                <a16:creationId xmlns:a16="http://schemas.microsoft.com/office/drawing/2014/main" id="{9D138E56-5B64-4DB2-9E9A-D64238077491}"/>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A70E3892-1135-46BE-94D7-51D792130C51}"/>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376579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a:extLst>
              <a:ext uri="{FF2B5EF4-FFF2-40B4-BE49-F238E27FC236}">
                <a16:creationId xmlns:a16="http://schemas.microsoft.com/office/drawing/2014/main" id="{7566FB78-EC8C-4D52-80FE-C9CE45CF0F3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DEDBE54F-94CE-40BC-B68C-9B3BB55E8BB5}" type="slidenum">
              <a:rPr lang="fr-FR" altLang="fr-FR" sz="1300" smtClean="0">
                <a:ea typeface="Microsoft YaHei" panose="020B0503020204020204" pitchFamily="34" charset="-122"/>
              </a:rPr>
              <a:pPr>
                <a:spcBef>
                  <a:spcPct val="0"/>
                </a:spcBef>
                <a:buClrTx/>
                <a:buFontTx/>
                <a:buNone/>
                <a:defRPr/>
              </a:pPr>
              <a:t>21</a:t>
            </a:fld>
            <a:endParaRPr lang="fr-FR" altLang="fr-FR" sz="1300">
              <a:ea typeface="Microsoft YaHei" panose="020B0503020204020204" pitchFamily="34" charset="-122"/>
            </a:endParaRPr>
          </a:p>
        </p:txBody>
      </p:sp>
      <p:sp>
        <p:nvSpPr>
          <p:cNvPr id="45059" name="Text Box 1">
            <a:extLst>
              <a:ext uri="{FF2B5EF4-FFF2-40B4-BE49-F238E27FC236}">
                <a16:creationId xmlns:a16="http://schemas.microsoft.com/office/drawing/2014/main" id="{6C46B8CA-A7E5-45B1-98D6-7D25047D31A9}"/>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4F8F4914-730D-49DF-B047-A19C3D24E2D9}" type="slidenum">
              <a:rPr lang="fr-FR" altLang="fr-FR" sz="1300" smtClean="0">
                <a:cs typeface="Arial Unicode MS" panose="020B0604020202020204" pitchFamily="34" charset="-128"/>
              </a:rPr>
              <a:pPr algn="r" eaLnBrk="1">
                <a:lnSpc>
                  <a:spcPct val="95000"/>
                </a:lnSpc>
                <a:spcBef>
                  <a:spcPct val="0"/>
                </a:spcBef>
                <a:buClrTx/>
                <a:buFontTx/>
                <a:buNone/>
                <a:defRPr/>
              </a:pPr>
              <a:t>21</a:t>
            </a:fld>
            <a:endParaRPr lang="fr-FR" altLang="fr-FR" sz="1300">
              <a:cs typeface="Arial Unicode MS" panose="020B0604020202020204" pitchFamily="34" charset="-128"/>
            </a:endParaRPr>
          </a:p>
        </p:txBody>
      </p:sp>
      <p:sp>
        <p:nvSpPr>
          <p:cNvPr id="47108" name="Rectangle 2">
            <a:extLst>
              <a:ext uri="{FF2B5EF4-FFF2-40B4-BE49-F238E27FC236}">
                <a16:creationId xmlns:a16="http://schemas.microsoft.com/office/drawing/2014/main" id="{FB612F06-EB99-4199-8D1F-F5B5B47088DA}"/>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9" name="Rectangle 3">
            <a:extLst>
              <a:ext uri="{FF2B5EF4-FFF2-40B4-BE49-F238E27FC236}">
                <a16:creationId xmlns:a16="http://schemas.microsoft.com/office/drawing/2014/main" id="{2A9DE79C-3AFE-4CCA-B435-E79E5C209F28}"/>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178182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a:extLst>
              <a:ext uri="{FF2B5EF4-FFF2-40B4-BE49-F238E27FC236}">
                <a16:creationId xmlns:a16="http://schemas.microsoft.com/office/drawing/2014/main" id="{1E980B79-F92E-4E22-BC50-F4C1A97C9BDC}"/>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10266662-C419-48A4-A003-B347FF5379A5}" type="slidenum">
              <a:rPr lang="fr-FR" altLang="fr-FR" sz="1300" smtClean="0">
                <a:ea typeface="Microsoft YaHei" panose="020B0503020204020204" pitchFamily="34" charset="-122"/>
              </a:rPr>
              <a:pPr>
                <a:spcBef>
                  <a:spcPct val="0"/>
                </a:spcBef>
                <a:buClrTx/>
                <a:buFontTx/>
                <a:buNone/>
                <a:defRPr/>
              </a:pPr>
              <a:t>22</a:t>
            </a:fld>
            <a:endParaRPr lang="fr-FR" altLang="fr-FR" sz="1300">
              <a:ea typeface="Microsoft YaHei" panose="020B0503020204020204" pitchFamily="34" charset="-122"/>
            </a:endParaRPr>
          </a:p>
        </p:txBody>
      </p:sp>
      <p:sp>
        <p:nvSpPr>
          <p:cNvPr id="47107" name="Text Box 1">
            <a:extLst>
              <a:ext uri="{FF2B5EF4-FFF2-40B4-BE49-F238E27FC236}">
                <a16:creationId xmlns:a16="http://schemas.microsoft.com/office/drawing/2014/main" id="{049AB47B-AC95-400C-B05A-29F1A9CADBA6}"/>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F3D5A257-DE90-4F04-9BA9-4F7B7559015A}" type="slidenum">
              <a:rPr lang="fr-FR" altLang="fr-FR" sz="1300" smtClean="0">
                <a:cs typeface="Arial Unicode MS" panose="020B0604020202020204" pitchFamily="34" charset="-128"/>
              </a:rPr>
              <a:pPr algn="r" eaLnBrk="1">
                <a:lnSpc>
                  <a:spcPct val="95000"/>
                </a:lnSpc>
                <a:spcBef>
                  <a:spcPct val="0"/>
                </a:spcBef>
                <a:buClrTx/>
                <a:buFontTx/>
                <a:buNone/>
                <a:defRPr/>
              </a:pPr>
              <a:t>22</a:t>
            </a:fld>
            <a:endParaRPr lang="fr-FR" altLang="fr-FR" sz="1300">
              <a:cs typeface="Arial Unicode MS" panose="020B0604020202020204" pitchFamily="34" charset="-128"/>
            </a:endParaRPr>
          </a:p>
        </p:txBody>
      </p:sp>
      <p:sp>
        <p:nvSpPr>
          <p:cNvPr id="49156" name="Rectangle 2">
            <a:extLst>
              <a:ext uri="{FF2B5EF4-FFF2-40B4-BE49-F238E27FC236}">
                <a16:creationId xmlns:a16="http://schemas.microsoft.com/office/drawing/2014/main" id="{5263C5DC-69F2-4037-B123-95A143E55B1B}"/>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7" name="Rectangle 3">
            <a:extLst>
              <a:ext uri="{FF2B5EF4-FFF2-40B4-BE49-F238E27FC236}">
                <a16:creationId xmlns:a16="http://schemas.microsoft.com/office/drawing/2014/main" id="{44DF5291-70F9-463E-A079-E8987E5A5950}"/>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2218160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FA5BE3B2-C6CB-4FA2-BE4F-B44971FD049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4968D38A-63D4-4F4B-A707-BB8015A99A3A}" type="slidenum">
              <a:rPr lang="fr-FR" altLang="fr-FR" sz="1300" smtClean="0">
                <a:ea typeface="Microsoft YaHei" panose="020B0503020204020204" pitchFamily="34" charset="-122"/>
              </a:rPr>
              <a:pPr>
                <a:spcBef>
                  <a:spcPct val="0"/>
                </a:spcBef>
                <a:buClrTx/>
                <a:buFontTx/>
                <a:buNone/>
                <a:defRPr/>
              </a:pPr>
              <a:t>23</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D5992FC8-81E1-4F6E-927D-C9618183CAA0}"/>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EFE42730-7CBE-4498-9A74-23206059FC54}" type="slidenum">
              <a:rPr lang="fr-FR" altLang="fr-FR" sz="1300" smtClean="0">
                <a:cs typeface="Arial Unicode MS" panose="020B0604020202020204" pitchFamily="34" charset="-128"/>
              </a:rPr>
              <a:pPr algn="r" eaLnBrk="1">
                <a:lnSpc>
                  <a:spcPct val="95000"/>
                </a:lnSpc>
                <a:spcBef>
                  <a:spcPct val="0"/>
                </a:spcBef>
                <a:buClrTx/>
                <a:buFontTx/>
                <a:buNone/>
                <a:defRPr/>
              </a:pPr>
              <a:t>23</a:t>
            </a:fld>
            <a:endParaRPr lang="fr-FR" altLang="fr-FR" sz="1300">
              <a:cs typeface="Arial Unicode MS" panose="020B0604020202020204" pitchFamily="34" charset="-128"/>
            </a:endParaRPr>
          </a:p>
        </p:txBody>
      </p:sp>
      <p:sp>
        <p:nvSpPr>
          <p:cNvPr id="38916" name="Rectangle 2">
            <a:extLst>
              <a:ext uri="{FF2B5EF4-FFF2-40B4-BE49-F238E27FC236}">
                <a16:creationId xmlns:a16="http://schemas.microsoft.com/office/drawing/2014/main" id="{9D138E56-5B64-4DB2-9E9A-D64238077491}"/>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A70E3892-1135-46BE-94D7-51D792130C51}"/>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3264335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FA5BE3B2-C6CB-4FA2-BE4F-B44971FD049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4968D38A-63D4-4F4B-A707-BB8015A99A3A}" type="slidenum">
              <a:rPr lang="fr-FR" altLang="fr-FR" sz="1300" smtClean="0">
                <a:ea typeface="Microsoft YaHei" panose="020B0503020204020204" pitchFamily="34" charset="-122"/>
              </a:rPr>
              <a:pPr>
                <a:spcBef>
                  <a:spcPct val="0"/>
                </a:spcBef>
                <a:buClrTx/>
                <a:buFontTx/>
                <a:buNone/>
                <a:defRPr/>
              </a:pPr>
              <a:t>24</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D5992FC8-81E1-4F6E-927D-C9618183CAA0}"/>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EFE42730-7CBE-4498-9A74-23206059FC54}" type="slidenum">
              <a:rPr lang="fr-FR" altLang="fr-FR" sz="1300" smtClean="0">
                <a:cs typeface="Arial Unicode MS" panose="020B0604020202020204" pitchFamily="34" charset="-128"/>
              </a:rPr>
              <a:pPr algn="r" eaLnBrk="1">
                <a:lnSpc>
                  <a:spcPct val="95000"/>
                </a:lnSpc>
                <a:spcBef>
                  <a:spcPct val="0"/>
                </a:spcBef>
                <a:buClrTx/>
                <a:buFontTx/>
                <a:buNone/>
                <a:defRPr/>
              </a:pPr>
              <a:t>24</a:t>
            </a:fld>
            <a:endParaRPr lang="fr-FR" altLang="fr-FR" sz="1300">
              <a:cs typeface="Arial Unicode MS" panose="020B0604020202020204" pitchFamily="34" charset="-128"/>
            </a:endParaRPr>
          </a:p>
        </p:txBody>
      </p:sp>
      <p:sp>
        <p:nvSpPr>
          <p:cNvPr id="38916" name="Rectangle 2">
            <a:extLst>
              <a:ext uri="{FF2B5EF4-FFF2-40B4-BE49-F238E27FC236}">
                <a16:creationId xmlns:a16="http://schemas.microsoft.com/office/drawing/2014/main" id="{9D138E56-5B64-4DB2-9E9A-D64238077491}"/>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A70E3892-1135-46BE-94D7-51D792130C51}"/>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2201085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FA5BE3B2-C6CB-4FA2-BE4F-B44971FD049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4968D38A-63D4-4F4B-A707-BB8015A99A3A}" type="slidenum">
              <a:rPr lang="fr-FR" altLang="fr-FR" sz="1300" smtClean="0">
                <a:ea typeface="Microsoft YaHei" panose="020B0503020204020204" pitchFamily="34" charset="-122"/>
              </a:rPr>
              <a:pPr>
                <a:spcBef>
                  <a:spcPct val="0"/>
                </a:spcBef>
                <a:buClrTx/>
                <a:buFontTx/>
                <a:buNone/>
                <a:defRPr/>
              </a:pPr>
              <a:t>25</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D5992FC8-81E1-4F6E-927D-C9618183CAA0}"/>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EFE42730-7CBE-4498-9A74-23206059FC54}" type="slidenum">
              <a:rPr lang="fr-FR" altLang="fr-FR" sz="1300" smtClean="0">
                <a:cs typeface="Arial Unicode MS" panose="020B0604020202020204" pitchFamily="34" charset="-128"/>
              </a:rPr>
              <a:pPr algn="r" eaLnBrk="1">
                <a:lnSpc>
                  <a:spcPct val="95000"/>
                </a:lnSpc>
                <a:spcBef>
                  <a:spcPct val="0"/>
                </a:spcBef>
                <a:buClrTx/>
                <a:buFontTx/>
                <a:buNone/>
                <a:defRPr/>
              </a:pPr>
              <a:t>25</a:t>
            </a:fld>
            <a:endParaRPr lang="fr-FR" altLang="fr-FR" sz="1300">
              <a:cs typeface="Arial Unicode MS" panose="020B0604020202020204" pitchFamily="34" charset="-128"/>
            </a:endParaRPr>
          </a:p>
        </p:txBody>
      </p:sp>
      <p:sp>
        <p:nvSpPr>
          <p:cNvPr id="38916" name="Rectangle 2">
            <a:extLst>
              <a:ext uri="{FF2B5EF4-FFF2-40B4-BE49-F238E27FC236}">
                <a16:creationId xmlns:a16="http://schemas.microsoft.com/office/drawing/2014/main" id="{9D138E56-5B64-4DB2-9E9A-D64238077491}"/>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A70E3892-1135-46BE-94D7-51D792130C51}"/>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FA5BE3B2-C6CB-4FA2-BE4F-B44971FD049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4968D38A-63D4-4F4B-A707-BB8015A99A3A}" type="slidenum">
              <a:rPr lang="fr-FR" altLang="fr-FR" sz="1300" smtClean="0">
                <a:ea typeface="Microsoft YaHei" panose="020B0503020204020204" pitchFamily="34" charset="-122"/>
              </a:rPr>
              <a:pPr>
                <a:spcBef>
                  <a:spcPct val="0"/>
                </a:spcBef>
                <a:buClrTx/>
                <a:buFontTx/>
                <a:buNone/>
                <a:defRPr/>
              </a:pPr>
              <a:t>27</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D5992FC8-81E1-4F6E-927D-C9618183CAA0}"/>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EFE42730-7CBE-4498-9A74-23206059FC54}" type="slidenum">
              <a:rPr lang="fr-FR" altLang="fr-FR" sz="1300" smtClean="0">
                <a:cs typeface="Arial Unicode MS" panose="020B0604020202020204" pitchFamily="34" charset="-128"/>
              </a:rPr>
              <a:pPr algn="r" eaLnBrk="1">
                <a:lnSpc>
                  <a:spcPct val="95000"/>
                </a:lnSpc>
                <a:spcBef>
                  <a:spcPct val="0"/>
                </a:spcBef>
                <a:buClrTx/>
                <a:buFontTx/>
                <a:buNone/>
                <a:defRPr/>
              </a:pPr>
              <a:t>27</a:t>
            </a:fld>
            <a:endParaRPr lang="fr-FR" altLang="fr-FR" sz="1300">
              <a:cs typeface="Arial Unicode MS" panose="020B0604020202020204" pitchFamily="34" charset="-128"/>
            </a:endParaRPr>
          </a:p>
        </p:txBody>
      </p:sp>
      <p:sp>
        <p:nvSpPr>
          <p:cNvPr id="38916" name="Rectangle 2">
            <a:extLst>
              <a:ext uri="{FF2B5EF4-FFF2-40B4-BE49-F238E27FC236}">
                <a16:creationId xmlns:a16="http://schemas.microsoft.com/office/drawing/2014/main" id="{9D138E56-5B64-4DB2-9E9A-D64238077491}"/>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A70E3892-1135-46BE-94D7-51D792130C51}"/>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334119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FA5BE3B2-C6CB-4FA2-BE4F-B44971FD049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4968D38A-63D4-4F4B-A707-BB8015A99A3A}" type="slidenum">
              <a:rPr lang="fr-FR" altLang="fr-FR" sz="1300" smtClean="0">
                <a:ea typeface="Microsoft YaHei" panose="020B0503020204020204" pitchFamily="34" charset="-122"/>
              </a:rPr>
              <a:pPr>
                <a:spcBef>
                  <a:spcPct val="0"/>
                </a:spcBef>
                <a:buClrTx/>
                <a:buFontTx/>
                <a:buNone/>
                <a:defRPr/>
              </a:pPr>
              <a:t>2</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D5992FC8-81E1-4F6E-927D-C9618183CAA0}"/>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EFE42730-7CBE-4498-9A74-23206059FC54}" type="slidenum">
              <a:rPr lang="fr-FR" altLang="fr-FR" sz="1300" smtClean="0">
                <a:cs typeface="Arial Unicode MS" panose="020B0604020202020204" pitchFamily="34" charset="-128"/>
              </a:rPr>
              <a:pPr algn="r" eaLnBrk="1">
                <a:lnSpc>
                  <a:spcPct val="95000"/>
                </a:lnSpc>
                <a:spcBef>
                  <a:spcPct val="0"/>
                </a:spcBef>
                <a:buClrTx/>
                <a:buFontTx/>
                <a:buNone/>
                <a:defRPr/>
              </a:pPr>
              <a:t>2</a:t>
            </a:fld>
            <a:endParaRPr lang="fr-FR" altLang="fr-FR" sz="1300">
              <a:cs typeface="Arial Unicode MS" panose="020B0604020202020204" pitchFamily="34" charset="-128"/>
            </a:endParaRPr>
          </a:p>
        </p:txBody>
      </p:sp>
      <p:sp>
        <p:nvSpPr>
          <p:cNvPr id="38916" name="Rectangle 2">
            <a:extLst>
              <a:ext uri="{FF2B5EF4-FFF2-40B4-BE49-F238E27FC236}">
                <a16:creationId xmlns:a16="http://schemas.microsoft.com/office/drawing/2014/main" id="{9D138E56-5B64-4DB2-9E9A-D64238077491}"/>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A70E3892-1135-46BE-94D7-51D792130C51}"/>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1716978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99B931E9-9E3C-46D6-B721-5ED798BE320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F6724CF9-017A-4E80-8500-1613666BC9CE}" type="slidenum">
              <a:rPr lang="fr-FR" altLang="fr-FR" sz="1300" smtClean="0">
                <a:ea typeface="Microsoft YaHei" panose="020B0503020204020204" pitchFamily="34" charset="-122"/>
              </a:rPr>
              <a:pPr>
                <a:spcBef>
                  <a:spcPct val="0"/>
                </a:spcBef>
                <a:buClrTx/>
                <a:buFontTx/>
                <a:buNone/>
                <a:defRPr/>
              </a:pPr>
              <a:t>28</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26777B90-9714-4C86-9832-798AACE1D9A8}"/>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E4940EEE-C01F-482D-9361-BC6FC83F76AA}" type="slidenum">
              <a:rPr lang="fr-FR" altLang="fr-FR" sz="1300" smtClean="0">
                <a:cs typeface="Arial Unicode MS" panose="020B0604020202020204" pitchFamily="34" charset="-128"/>
              </a:rPr>
              <a:pPr algn="r" eaLnBrk="1">
                <a:lnSpc>
                  <a:spcPct val="95000"/>
                </a:lnSpc>
                <a:spcBef>
                  <a:spcPct val="0"/>
                </a:spcBef>
                <a:buClrTx/>
                <a:buFontTx/>
                <a:buNone/>
                <a:defRPr/>
              </a:pPr>
              <a:t>28</a:t>
            </a:fld>
            <a:endParaRPr lang="fr-FR" altLang="fr-FR" sz="1300">
              <a:cs typeface="Arial Unicode MS" panose="020B0604020202020204" pitchFamily="34" charset="-128"/>
            </a:endParaRPr>
          </a:p>
        </p:txBody>
      </p:sp>
      <p:sp>
        <p:nvSpPr>
          <p:cNvPr id="52228" name="Rectangle 2">
            <a:extLst>
              <a:ext uri="{FF2B5EF4-FFF2-40B4-BE49-F238E27FC236}">
                <a16:creationId xmlns:a16="http://schemas.microsoft.com/office/drawing/2014/main" id="{2786C3B9-C24A-4B52-A385-303F41EA4E53}"/>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9" name="Rectangle 3">
            <a:extLst>
              <a:ext uri="{FF2B5EF4-FFF2-40B4-BE49-F238E27FC236}">
                <a16:creationId xmlns:a16="http://schemas.microsoft.com/office/drawing/2014/main" id="{5DA1AA52-B4A1-4011-A50D-277544E7C03F}"/>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a:extLst>
              <a:ext uri="{FF2B5EF4-FFF2-40B4-BE49-F238E27FC236}">
                <a16:creationId xmlns:a16="http://schemas.microsoft.com/office/drawing/2014/main" id="{A55AD950-DBF4-4527-9A64-D701F396139C}"/>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EA55EB56-9F9E-4CEB-9F72-5EF49CE6223E}" type="slidenum">
              <a:rPr lang="fr-FR" altLang="fr-FR" sz="1300" smtClean="0">
                <a:ea typeface="Microsoft YaHei" panose="020B0503020204020204" pitchFamily="34" charset="-122"/>
              </a:rPr>
              <a:pPr>
                <a:spcBef>
                  <a:spcPct val="0"/>
                </a:spcBef>
                <a:buClrTx/>
                <a:buFontTx/>
                <a:buNone/>
                <a:defRPr/>
              </a:pPr>
              <a:t>29</a:t>
            </a:fld>
            <a:endParaRPr lang="fr-FR" altLang="fr-FR" sz="1300">
              <a:ea typeface="Microsoft YaHei" panose="020B0503020204020204" pitchFamily="34" charset="-122"/>
            </a:endParaRPr>
          </a:p>
        </p:txBody>
      </p:sp>
      <p:sp>
        <p:nvSpPr>
          <p:cNvPr id="40963" name="Text Box 1">
            <a:extLst>
              <a:ext uri="{FF2B5EF4-FFF2-40B4-BE49-F238E27FC236}">
                <a16:creationId xmlns:a16="http://schemas.microsoft.com/office/drawing/2014/main" id="{AB04148A-DBF2-43E7-863B-F818B615AC98}"/>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CCEC682C-4F8E-4699-B22F-4F484EE67CB8}" type="slidenum">
              <a:rPr lang="fr-FR" altLang="fr-FR" sz="1300" smtClean="0">
                <a:cs typeface="Arial Unicode MS" panose="020B0604020202020204" pitchFamily="34" charset="-128"/>
              </a:rPr>
              <a:pPr algn="r" eaLnBrk="1">
                <a:lnSpc>
                  <a:spcPct val="95000"/>
                </a:lnSpc>
                <a:spcBef>
                  <a:spcPct val="0"/>
                </a:spcBef>
                <a:buClrTx/>
                <a:buFontTx/>
                <a:buNone/>
                <a:defRPr/>
              </a:pPr>
              <a:t>29</a:t>
            </a:fld>
            <a:endParaRPr lang="fr-FR" altLang="fr-FR" sz="1300">
              <a:cs typeface="Arial Unicode MS" panose="020B0604020202020204" pitchFamily="34" charset="-128"/>
            </a:endParaRPr>
          </a:p>
        </p:txBody>
      </p:sp>
      <p:sp>
        <p:nvSpPr>
          <p:cNvPr id="19460" name="Rectangle 2">
            <a:extLst>
              <a:ext uri="{FF2B5EF4-FFF2-40B4-BE49-F238E27FC236}">
                <a16:creationId xmlns:a16="http://schemas.microsoft.com/office/drawing/2014/main" id="{CCDB381F-58FE-43C0-A6DE-E4C8B0058112}"/>
              </a:ext>
            </a:extLst>
          </p:cNvPr>
          <p:cNvSpPr>
            <a:spLocks noGrp="1" noRot="1" noChangeAspect="1" noChangeArrowheads="1" noTextEdit="1"/>
          </p:cNvSpPr>
          <p:nvPr>
            <p:ph type="sldImg"/>
          </p:nvPr>
        </p:nvSpPr>
        <p:spPr>
          <a:xfrm>
            <a:off x="915988" y="754063"/>
            <a:ext cx="4960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1" name="Rectangle 3">
            <a:extLst>
              <a:ext uri="{FF2B5EF4-FFF2-40B4-BE49-F238E27FC236}">
                <a16:creationId xmlns:a16="http://schemas.microsoft.com/office/drawing/2014/main" id="{478DD147-573A-4A52-8810-78C91AA71EF0}"/>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2648630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9D752F6F-2EF5-488C-AA5A-0238457BBA27}"/>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5D10CC40-E51B-4903-9CDA-D968452DBC61}" type="slidenum">
              <a:rPr lang="fr-FR" altLang="fr-FR" sz="1300" smtClean="0">
                <a:ea typeface="Microsoft YaHei" panose="020B0503020204020204" pitchFamily="34" charset="-122"/>
              </a:rPr>
              <a:pPr>
                <a:spcBef>
                  <a:spcPct val="0"/>
                </a:spcBef>
                <a:buClrTx/>
                <a:buFontTx/>
                <a:buNone/>
                <a:defRPr/>
              </a:pPr>
              <a:t>30</a:t>
            </a:fld>
            <a:endParaRPr lang="fr-FR" altLang="fr-FR" sz="1300">
              <a:ea typeface="Microsoft YaHei" panose="020B0503020204020204" pitchFamily="34" charset="-122"/>
            </a:endParaRPr>
          </a:p>
        </p:txBody>
      </p:sp>
      <p:sp>
        <p:nvSpPr>
          <p:cNvPr id="36867" name="Text Box 1">
            <a:extLst>
              <a:ext uri="{FF2B5EF4-FFF2-40B4-BE49-F238E27FC236}">
                <a16:creationId xmlns:a16="http://schemas.microsoft.com/office/drawing/2014/main" id="{C82D236D-2C5A-42B8-8F42-CC7391AC5218}"/>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CB4D005B-AA06-4BF0-81F5-2A79019B0816}" type="slidenum">
              <a:rPr lang="fr-FR" altLang="fr-FR" sz="1300" smtClean="0">
                <a:cs typeface="Arial Unicode MS" panose="020B0604020202020204" pitchFamily="34" charset="-128"/>
              </a:rPr>
              <a:pPr algn="r" eaLnBrk="1">
                <a:lnSpc>
                  <a:spcPct val="95000"/>
                </a:lnSpc>
                <a:spcBef>
                  <a:spcPct val="0"/>
                </a:spcBef>
                <a:buClrTx/>
                <a:buFontTx/>
                <a:buNone/>
                <a:defRPr/>
              </a:pPr>
              <a:t>30</a:t>
            </a:fld>
            <a:endParaRPr lang="fr-FR" altLang="fr-FR" sz="1300">
              <a:cs typeface="Arial Unicode MS" panose="020B0604020202020204" pitchFamily="34" charset="-128"/>
            </a:endParaRPr>
          </a:p>
        </p:txBody>
      </p:sp>
      <p:sp>
        <p:nvSpPr>
          <p:cNvPr id="56324" name="Rectangle 2">
            <a:extLst>
              <a:ext uri="{FF2B5EF4-FFF2-40B4-BE49-F238E27FC236}">
                <a16:creationId xmlns:a16="http://schemas.microsoft.com/office/drawing/2014/main" id="{3A734846-D1E0-4BD5-B922-9157EF735557}"/>
              </a:ext>
            </a:extLst>
          </p:cNvPr>
          <p:cNvSpPr>
            <a:spLocks noGrp="1" noRot="1" noChangeAspect="1" noChangeArrowheads="1" noTextEdit="1"/>
          </p:cNvSpPr>
          <p:nvPr>
            <p:ph type="sldImg"/>
          </p:nvPr>
        </p:nvSpPr>
        <p:spPr>
          <a:xfrm>
            <a:off x="915988" y="754063"/>
            <a:ext cx="4960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5" name="Rectangle 3">
            <a:extLst>
              <a:ext uri="{FF2B5EF4-FFF2-40B4-BE49-F238E27FC236}">
                <a16:creationId xmlns:a16="http://schemas.microsoft.com/office/drawing/2014/main" id="{5AB0DEC5-2657-4133-9C67-FB58ED6A6E4E}"/>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3850626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a:extLst>
              <a:ext uri="{FF2B5EF4-FFF2-40B4-BE49-F238E27FC236}">
                <a16:creationId xmlns:a16="http://schemas.microsoft.com/office/drawing/2014/main" id="{15A56DE0-84BF-47A2-B389-42EE52B2C6E4}"/>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81BA3C29-658B-409B-ACCC-E6785931CD1D}" type="slidenum">
              <a:rPr lang="fr-FR" altLang="fr-FR" sz="1300" smtClean="0">
                <a:ea typeface="Microsoft YaHei" panose="020B0503020204020204" pitchFamily="34" charset="-122"/>
              </a:rPr>
              <a:pPr>
                <a:spcBef>
                  <a:spcPct val="0"/>
                </a:spcBef>
                <a:buClrTx/>
                <a:buFontTx/>
                <a:buNone/>
                <a:defRPr/>
              </a:pPr>
              <a:t>31</a:t>
            </a:fld>
            <a:endParaRPr lang="fr-FR" altLang="fr-FR" sz="1300">
              <a:ea typeface="Microsoft YaHei" panose="020B0503020204020204" pitchFamily="34" charset="-122"/>
            </a:endParaRPr>
          </a:p>
        </p:txBody>
      </p:sp>
      <p:sp>
        <p:nvSpPr>
          <p:cNvPr id="43011" name="Text Box 1">
            <a:extLst>
              <a:ext uri="{FF2B5EF4-FFF2-40B4-BE49-F238E27FC236}">
                <a16:creationId xmlns:a16="http://schemas.microsoft.com/office/drawing/2014/main" id="{A646B6F2-E333-4A6E-B036-7EE8EDF2329B}"/>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3820BC7E-7EDE-4D34-B882-347B5A5E474A}" type="slidenum">
              <a:rPr lang="fr-FR" altLang="fr-FR" sz="1300" smtClean="0">
                <a:cs typeface="Arial Unicode MS" panose="020B0604020202020204" pitchFamily="34" charset="-128"/>
              </a:rPr>
              <a:pPr algn="r" eaLnBrk="1">
                <a:lnSpc>
                  <a:spcPct val="95000"/>
                </a:lnSpc>
                <a:spcBef>
                  <a:spcPct val="0"/>
                </a:spcBef>
                <a:buClrTx/>
                <a:buFontTx/>
                <a:buNone/>
                <a:defRPr/>
              </a:pPr>
              <a:t>31</a:t>
            </a:fld>
            <a:endParaRPr lang="fr-FR" altLang="fr-FR" sz="1300">
              <a:cs typeface="Arial Unicode MS" panose="020B0604020202020204" pitchFamily="34" charset="-128"/>
            </a:endParaRPr>
          </a:p>
        </p:txBody>
      </p:sp>
      <p:sp>
        <p:nvSpPr>
          <p:cNvPr id="58372" name="Rectangle 2">
            <a:extLst>
              <a:ext uri="{FF2B5EF4-FFF2-40B4-BE49-F238E27FC236}">
                <a16:creationId xmlns:a16="http://schemas.microsoft.com/office/drawing/2014/main" id="{88CE2D40-4E2E-49A3-A3B6-23CE2F44EF60}"/>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3" name="Rectangle 3">
            <a:extLst>
              <a:ext uri="{FF2B5EF4-FFF2-40B4-BE49-F238E27FC236}">
                <a16:creationId xmlns:a16="http://schemas.microsoft.com/office/drawing/2014/main" id="{65FB36E2-B214-4219-BB9B-DCF57F0C7C5C}"/>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4149101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12A24804-5FC1-4A0A-8523-BC18610E2021}" type="slidenum">
              <a:rPr lang="fr-FR" altLang="fr-FR" sz="1300" smtClean="0">
                <a:ea typeface="Microsoft YaHei" panose="020B0503020204020204" pitchFamily="34" charset="-122"/>
              </a:rPr>
              <a:pPr>
                <a:spcBef>
                  <a:spcPct val="0"/>
                </a:spcBef>
                <a:buClrTx/>
                <a:buFontTx/>
                <a:buNone/>
                <a:defRPr/>
              </a:pPr>
              <a:t>32</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DBE46BB9-E0D0-4FD7-BD8D-489897233FD8}" type="slidenum">
              <a:rPr lang="fr-FR" altLang="fr-FR" sz="1300" smtClean="0">
                <a:cs typeface="Arial Unicode MS" panose="020B0604020202020204" pitchFamily="34" charset="-128"/>
              </a:rPr>
              <a:pPr algn="r" eaLnBrk="1">
                <a:lnSpc>
                  <a:spcPct val="95000"/>
                </a:lnSpc>
                <a:spcBef>
                  <a:spcPct val="0"/>
                </a:spcBef>
                <a:buClrTx/>
                <a:buFontTx/>
                <a:buNone/>
                <a:defRPr/>
              </a:pPr>
              <a:t>32</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0DEB63D2-820F-45AD-8D77-F342C18D010C}"/>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8AE908EE-6430-481B-81B6-AD131B41CB49}"/>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D7F4DB69-4827-4836-963F-F7D773744365}" type="slidenum">
              <a:rPr lang="fr-FR" altLang="fr-FR" sz="1300" smtClean="0">
                <a:ea typeface="Microsoft YaHei" panose="020B0503020204020204" pitchFamily="34" charset="-122"/>
              </a:rPr>
              <a:pPr>
                <a:spcBef>
                  <a:spcPct val="0"/>
                </a:spcBef>
                <a:buClrTx/>
                <a:buFontTx/>
                <a:buNone/>
                <a:defRPr/>
              </a:pPr>
              <a:t>33</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FDB7799E-483A-47B4-A71C-15342BF4DE31}" type="slidenum">
              <a:rPr lang="fr-FR" altLang="fr-FR" sz="1300" smtClean="0">
                <a:cs typeface="Arial Unicode MS" panose="020B0604020202020204" pitchFamily="34" charset="-128"/>
              </a:rPr>
              <a:pPr algn="r" eaLnBrk="1">
                <a:lnSpc>
                  <a:spcPct val="95000"/>
                </a:lnSpc>
                <a:spcBef>
                  <a:spcPct val="0"/>
                </a:spcBef>
                <a:buClrTx/>
                <a:buFontTx/>
                <a:buNone/>
                <a:defRPr/>
              </a:pPr>
              <a:t>33</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487A98D4-965D-43CD-A416-2A1ECDACE213}"/>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93AD48C0-B830-4454-B9D0-330B3739D905}"/>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3254756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12A24804-5FC1-4A0A-8523-BC18610E2021}" type="slidenum">
              <a:rPr lang="fr-FR" altLang="fr-FR" sz="1300" smtClean="0">
                <a:ea typeface="Microsoft YaHei" panose="020B0503020204020204" pitchFamily="34" charset="-122"/>
              </a:rPr>
              <a:pPr>
                <a:spcBef>
                  <a:spcPct val="0"/>
                </a:spcBef>
                <a:buClrTx/>
                <a:buFontTx/>
                <a:buNone/>
                <a:defRPr/>
              </a:pPr>
              <a:t>34</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DBE46BB9-E0D0-4FD7-BD8D-489897233FD8}" type="slidenum">
              <a:rPr lang="fr-FR" altLang="fr-FR" sz="1300" smtClean="0">
                <a:cs typeface="Arial Unicode MS" panose="020B0604020202020204" pitchFamily="34" charset="-128"/>
              </a:rPr>
              <a:pPr algn="r" eaLnBrk="1">
                <a:lnSpc>
                  <a:spcPct val="95000"/>
                </a:lnSpc>
                <a:spcBef>
                  <a:spcPct val="0"/>
                </a:spcBef>
                <a:buClrTx/>
                <a:buFontTx/>
                <a:buNone/>
                <a:defRPr/>
              </a:pPr>
              <a:t>34</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0DEB63D2-820F-45AD-8D77-F342C18D010C}"/>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8AE908EE-6430-481B-81B6-AD131B41CB49}"/>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862199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D7F4DB69-4827-4836-963F-F7D773744365}" type="slidenum">
              <a:rPr lang="fr-FR" altLang="fr-FR" sz="1300" smtClean="0">
                <a:ea typeface="Microsoft YaHei" panose="020B0503020204020204" pitchFamily="34" charset="-122"/>
              </a:rPr>
              <a:pPr>
                <a:spcBef>
                  <a:spcPct val="0"/>
                </a:spcBef>
                <a:buClrTx/>
                <a:buFontTx/>
                <a:buNone/>
                <a:defRPr/>
              </a:pPr>
              <a:t>35</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FDB7799E-483A-47B4-A71C-15342BF4DE31}" type="slidenum">
              <a:rPr lang="fr-FR" altLang="fr-FR" sz="1300" smtClean="0">
                <a:cs typeface="Arial Unicode MS" panose="020B0604020202020204" pitchFamily="34" charset="-128"/>
              </a:rPr>
              <a:pPr algn="r" eaLnBrk="1">
                <a:lnSpc>
                  <a:spcPct val="95000"/>
                </a:lnSpc>
                <a:spcBef>
                  <a:spcPct val="0"/>
                </a:spcBef>
                <a:buClrTx/>
                <a:buFontTx/>
                <a:buNone/>
                <a:defRPr/>
              </a:pPr>
              <a:t>35</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487A98D4-965D-43CD-A416-2A1ECDACE213}"/>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93AD48C0-B830-4454-B9D0-330B3739D905}"/>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1836002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D7F4DB69-4827-4836-963F-F7D773744365}" type="slidenum">
              <a:rPr lang="fr-FR" altLang="fr-FR" sz="1300" smtClean="0">
                <a:ea typeface="Microsoft YaHei" panose="020B0503020204020204" pitchFamily="34" charset="-122"/>
              </a:rPr>
              <a:pPr>
                <a:spcBef>
                  <a:spcPct val="0"/>
                </a:spcBef>
                <a:buClrTx/>
                <a:buFontTx/>
                <a:buNone/>
                <a:defRPr/>
              </a:pPr>
              <a:t>36</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FDB7799E-483A-47B4-A71C-15342BF4DE31}" type="slidenum">
              <a:rPr lang="fr-FR" altLang="fr-FR" sz="1300" smtClean="0">
                <a:cs typeface="Arial Unicode MS" panose="020B0604020202020204" pitchFamily="34" charset="-128"/>
              </a:rPr>
              <a:pPr algn="r" eaLnBrk="1">
                <a:lnSpc>
                  <a:spcPct val="95000"/>
                </a:lnSpc>
                <a:spcBef>
                  <a:spcPct val="0"/>
                </a:spcBef>
                <a:buClrTx/>
                <a:buFontTx/>
                <a:buNone/>
                <a:defRPr/>
              </a:pPr>
              <a:t>36</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487A98D4-965D-43CD-A416-2A1ECDACE213}"/>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93AD48C0-B830-4454-B9D0-330B3739D905}"/>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3079553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a:extLst>
              <a:ext uri="{FF2B5EF4-FFF2-40B4-BE49-F238E27FC236}">
                <a16:creationId xmlns:a16="http://schemas.microsoft.com/office/drawing/2014/main" id="{DC855587-208D-4B24-837D-9C6EA0DC2DB8}"/>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22D4B1FB-E2D6-46B0-8C9C-42149CDC99FB}" type="slidenum">
              <a:rPr lang="fr-FR" altLang="fr-FR" sz="1300" smtClean="0">
                <a:ea typeface="Microsoft YaHei" panose="020B0503020204020204" pitchFamily="34" charset="-122"/>
              </a:rPr>
              <a:pPr>
                <a:spcBef>
                  <a:spcPct val="0"/>
                </a:spcBef>
                <a:buClrTx/>
                <a:buFontTx/>
                <a:buNone/>
                <a:defRPr/>
              </a:pPr>
              <a:t>38</a:t>
            </a:fld>
            <a:endParaRPr lang="fr-FR" altLang="fr-FR" sz="1300">
              <a:ea typeface="Microsoft YaHei" panose="020B0503020204020204" pitchFamily="34" charset="-122"/>
            </a:endParaRPr>
          </a:p>
        </p:txBody>
      </p:sp>
      <p:sp>
        <p:nvSpPr>
          <p:cNvPr id="61443" name="Text Box 1">
            <a:extLst>
              <a:ext uri="{FF2B5EF4-FFF2-40B4-BE49-F238E27FC236}">
                <a16:creationId xmlns:a16="http://schemas.microsoft.com/office/drawing/2014/main" id="{A030C011-66FA-4215-A393-1F54B34B0542}"/>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5B9E7377-5554-4178-9777-25E68E6E3D76}" type="slidenum">
              <a:rPr lang="fr-FR" altLang="fr-FR" sz="1300" smtClean="0">
                <a:cs typeface="Arial Unicode MS" panose="020B0604020202020204" pitchFamily="34" charset="-128"/>
              </a:rPr>
              <a:pPr algn="r" eaLnBrk="1">
                <a:lnSpc>
                  <a:spcPct val="95000"/>
                </a:lnSpc>
                <a:spcBef>
                  <a:spcPct val="0"/>
                </a:spcBef>
                <a:buClrTx/>
                <a:buFontTx/>
                <a:buNone/>
                <a:defRPr/>
              </a:pPr>
              <a:t>38</a:t>
            </a:fld>
            <a:endParaRPr lang="fr-FR" altLang="fr-FR" sz="1300">
              <a:cs typeface="Arial Unicode MS" panose="020B0604020202020204" pitchFamily="34" charset="-128"/>
            </a:endParaRPr>
          </a:p>
        </p:txBody>
      </p:sp>
      <p:sp>
        <p:nvSpPr>
          <p:cNvPr id="73732" name="Rectangle 2">
            <a:extLst>
              <a:ext uri="{FF2B5EF4-FFF2-40B4-BE49-F238E27FC236}">
                <a16:creationId xmlns:a16="http://schemas.microsoft.com/office/drawing/2014/main" id="{B45D08B1-87C7-4C87-8A5F-8330374D0C57}"/>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3" name="Rectangle 3">
            <a:extLst>
              <a:ext uri="{FF2B5EF4-FFF2-40B4-BE49-F238E27FC236}">
                <a16:creationId xmlns:a16="http://schemas.microsoft.com/office/drawing/2014/main" id="{9F7CC83A-51AF-49E7-9343-2145C6D2D4E5}"/>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314919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a:extLst>
              <a:ext uri="{FF2B5EF4-FFF2-40B4-BE49-F238E27FC236}">
                <a16:creationId xmlns:a16="http://schemas.microsoft.com/office/drawing/2014/main" id="{61F46782-7BE9-439A-B943-24601EECC30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pPr>
            <a:fld id="{8E19ECC5-C55F-405B-88D7-B4E2EBBB4D4B}" type="slidenum">
              <a:rPr lang="fr-FR" altLang="fr-FR" sz="1300" smtClean="0">
                <a:ea typeface="Microsoft YaHei" panose="020B0503020204020204" pitchFamily="34" charset="-122"/>
              </a:rPr>
              <a:pPr>
                <a:spcBef>
                  <a:spcPct val="0"/>
                </a:spcBef>
                <a:buClrTx/>
                <a:buFontTx/>
                <a:buNone/>
              </a:pPr>
              <a:t>3</a:t>
            </a:fld>
            <a:endParaRPr lang="fr-FR" altLang="fr-FR" sz="1300">
              <a:ea typeface="Microsoft YaHei" panose="020B0503020204020204" pitchFamily="34" charset="-122"/>
            </a:endParaRPr>
          </a:p>
        </p:txBody>
      </p:sp>
      <p:sp>
        <p:nvSpPr>
          <p:cNvPr id="19459" name="Text Box 1">
            <a:extLst>
              <a:ext uri="{FF2B5EF4-FFF2-40B4-BE49-F238E27FC236}">
                <a16:creationId xmlns:a16="http://schemas.microsoft.com/office/drawing/2014/main" id="{FCF58EEA-F6C4-4599-A25D-893BE6E4C6C3}"/>
              </a:ext>
            </a:extLst>
          </p:cNvPr>
          <p:cNvSpPr txBox="1">
            <a:spLocks noChangeArrowheads="1"/>
          </p:cNvSpPr>
          <p:nvPr/>
        </p:nvSpPr>
        <p:spPr bwMode="auto">
          <a:xfrm>
            <a:off x="3813175" y="10236200"/>
            <a:ext cx="2921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6AECD9E0-F8A8-4D59-94ED-A89ED10FB69D}" type="slidenum">
              <a:rPr lang="fr-FR" altLang="fr-FR" sz="1300">
                <a:cs typeface="Arial Unicode MS" pitchFamily="34" charset="-128"/>
              </a:rPr>
              <a:pPr algn="r" eaLnBrk="1">
                <a:lnSpc>
                  <a:spcPct val="95000"/>
                </a:lnSpc>
                <a:spcBef>
                  <a:spcPct val="0"/>
                </a:spcBef>
                <a:buClrTx/>
                <a:buFontTx/>
                <a:buNone/>
              </a:pPr>
              <a:t>3</a:t>
            </a:fld>
            <a:endParaRPr lang="fr-FR" altLang="fr-FR" sz="1300">
              <a:cs typeface="Arial Unicode MS" pitchFamily="34" charset="-128"/>
            </a:endParaRPr>
          </a:p>
        </p:txBody>
      </p:sp>
      <p:sp>
        <p:nvSpPr>
          <p:cNvPr id="19460" name="Rectangle 2">
            <a:extLst>
              <a:ext uri="{FF2B5EF4-FFF2-40B4-BE49-F238E27FC236}">
                <a16:creationId xmlns:a16="http://schemas.microsoft.com/office/drawing/2014/main" id="{ADE04052-AC39-43CA-95DF-B9C9853416B3}"/>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1" name="Rectangle 3">
            <a:extLst>
              <a:ext uri="{FF2B5EF4-FFF2-40B4-BE49-F238E27FC236}">
                <a16:creationId xmlns:a16="http://schemas.microsoft.com/office/drawing/2014/main" id="{CF509CB4-DD8D-4BD7-B2E1-EE34AB1621DD}"/>
              </a:ext>
            </a:extLst>
          </p:cNvPr>
          <p:cNvSpPr>
            <a:spLocks noGrp="1" noChangeArrowheads="1"/>
          </p:cNvSpPr>
          <p:nvPr>
            <p:ph type="body" idx="1"/>
          </p:nvPr>
        </p:nvSpPr>
        <p:spPr>
          <a:xfrm>
            <a:off x="673100" y="5118100"/>
            <a:ext cx="5386388" cy="4848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8">
            <a:extLst>
              <a:ext uri="{FF2B5EF4-FFF2-40B4-BE49-F238E27FC236}">
                <a16:creationId xmlns:a16="http://schemas.microsoft.com/office/drawing/2014/main" id="{FB20B738-E4E4-4797-B36F-F55EB427F1F8}"/>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2D6A529D-B47E-463D-B81A-D63C48522CF8}" type="slidenum">
              <a:rPr lang="fr-FR" altLang="fr-FR" sz="1300" smtClean="0">
                <a:ea typeface="Microsoft YaHei" panose="020B0503020204020204" pitchFamily="34" charset="-122"/>
              </a:rPr>
              <a:pPr>
                <a:spcBef>
                  <a:spcPct val="0"/>
                </a:spcBef>
                <a:buClrTx/>
                <a:buFontTx/>
                <a:buNone/>
                <a:defRPr/>
              </a:pPr>
              <a:t>40</a:t>
            </a:fld>
            <a:endParaRPr lang="fr-FR" altLang="fr-FR" sz="1300">
              <a:ea typeface="Microsoft YaHei" panose="020B0503020204020204" pitchFamily="34" charset="-122"/>
            </a:endParaRPr>
          </a:p>
        </p:txBody>
      </p:sp>
      <p:sp>
        <p:nvSpPr>
          <p:cNvPr id="59395" name="Text Box 1">
            <a:extLst>
              <a:ext uri="{FF2B5EF4-FFF2-40B4-BE49-F238E27FC236}">
                <a16:creationId xmlns:a16="http://schemas.microsoft.com/office/drawing/2014/main" id="{0A050D76-B00B-43DB-AA91-E15FF7E22E24}"/>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3F1BBBF1-DCFB-4171-B506-7B55BE1C90C9}" type="slidenum">
              <a:rPr lang="fr-FR" altLang="fr-FR" sz="1300" smtClean="0">
                <a:cs typeface="Arial Unicode MS" panose="020B0604020202020204" pitchFamily="34" charset="-128"/>
              </a:rPr>
              <a:pPr algn="r" eaLnBrk="1">
                <a:lnSpc>
                  <a:spcPct val="95000"/>
                </a:lnSpc>
                <a:spcBef>
                  <a:spcPct val="0"/>
                </a:spcBef>
                <a:buClrTx/>
                <a:buFontTx/>
                <a:buNone/>
                <a:defRPr/>
              </a:pPr>
              <a:t>40</a:t>
            </a:fld>
            <a:endParaRPr lang="fr-FR" altLang="fr-FR" sz="1300">
              <a:cs typeface="Arial Unicode MS" panose="020B0604020202020204" pitchFamily="34" charset="-128"/>
            </a:endParaRPr>
          </a:p>
        </p:txBody>
      </p:sp>
      <p:sp>
        <p:nvSpPr>
          <p:cNvPr id="71684" name="Rectangle 2">
            <a:extLst>
              <a:ext uri="{FF2B5EF4-FFF2-40B4-BE49-F238E27FC236}">
                <a16:creationId xmlns:a16="http://schemas.microsoft.com/office/drawing/2014/main" id="{7C9F7812-7203-4B56-A5CE-EAA3D6D6BEC8}"/>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5" name="Rectangle 3">
            <a:extLst>
              <a:ext uri="{FF2B5EF4-FFF2-40B4-BE49-F238E27FC236}">
                <a16:creationId xmlns:a16="http://schemas.microsoft.com/office/drawing/2014/main" id="{63BA4D53-023E-4E09-B5B0-896D3490A2BC}"/>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FA5BE3B2-C6CB-4FA2-BE4F-B44971FD049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4968D38A-63D4-4F4B-A707-BB8015A99A3A}" type="slidenum">
              <a:rPr lang="fr-FR" altLang="fr-FR" sz="1300" smtClean="0">
                <a:ea typeface="Microsoft YaHei" panose="020B0503020204020204" pitchFamily="34" charset="-122"/>
              </a:rPr>
              <a:pPr>
                <a:spcBef>
                  <a:spcPct val="0"/>
                </a:spcBef>
                <a:buClrTx/>
                <a:buFontTx/>
                <a:buNone/>
                <a:defRPr/>
              </a:pPr>
              <a:t>41</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D5992FC8-81E1-4F6E-927D-C9618183CAA0}"/>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EFE42730-7CBE-4498-9A74-23206059FC54}" type="slidenum">
              <a:rPr lang="fr-FR" altLang="fr-FR" sz="1300" smtClean="0">
                <a:cs typeface="Arial Unicode MS" panose="020B0604020202020204" pitchFamily="34" charset="-128"/>
              </a:rPr>
              <a:pPr algn="r" eaLnBrk="1">
                <a:lnSpc>
                  <a:spcPct val="95000"/>
                </a:lnSpc>
                <a:spcBef>
                  <a:spcPct val="0"/>
                </a:spcBef>
                <a:buClrTx/>
                <a:buFontTx/>
                <a:buNone/>
                <a:defRPr/>
              </a:pPr>
              <a:t>41</a:t>
            </a:fld>
            <a:endParaRPr lang="fr-FR" altLang="fr-FR" sz="1300">
              <a:cs typeface="Arial Unicode MS" panose="020B0604020202020204" pitchFamily="34" charset="-128"/>
            </a:endParaRPr>
          </a:p>
        </p:txBody>
      </p:sp>
      <p:sp>
        <p:nvSpPr>
          <p:cNvPr id="38916" name="Rectangle 2">
            <a:extLst>
              <a:ext uri="{FF2B5EF4-FFF2-40B4-BE49-F238E27FC236}">
                <a16:creationId xmlns:a16="http://schemas.microsoft.com/office/drawing/2014/main" id="{9D138E56-5B64-4DB2-9E9A-D64238077491}"/>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A70E3892-1135-46BE-94D7-51D792130C51}"/>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2303777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a:extLst>
              <a:ext uri="{FF2B5EF4-FFF2-40B4-BE49-F238E27FC236}">
                <a16:creationId xmlns:a16="http://schemas.microsoft.com/office/drawing/2014/main" id="{DC855587-208D-4B24-837D-9C6EA0DC2DB8}"/>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22D4B1FB-E2D6-46B0-8C9C-42149CDC99FB}" type="slidenum">
              <a:rPr lang="fr-FR" altLang="fr-FR" sz="1300" smtClean="0">
                <a:ea typeface="Microsoft YaHei" panose="020B0503020204020204" pitchFamily="34" charset="-122"/>
              </a:rPr>
              <a:pPr>
                <a:spcBef>
                  <a:spcPct val="0"/>
                </a:spcBef>
                <a:buClrTx/>
                <a:buFontTx/>
                <a:buNone/>
                <a:defRPr/>
              </a:pPr>
              <a:t>42</a:t>
            </a:fld>
            <a:endParaRPr lang="fr-FR" altLang="fr-FR" sz="1300">
              <a:ea typeface="Microsoft YaHei" panose="020B0503020204020204" pitchFamily="34" charset="-122"/>
            </a:endParaRPr>
          </a:p>
        </p:txBody>
      </p:sp>
      <p:sp>
        <p:nvSpPr>
          <p:cNvPr id="61443" name="Text Box 1">
            <a:extLst>
              <a:ext uri="{FF2B5EF4-FFF2-40B4-BE49-F238E27FC236}">
                <a16:creationId xmlns:a16="http://schemas.microsoft.com/office/drawing/2014/main" id="{A030C011-66FA-4215-A393-1F54B34B0542}"/>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5B9E7377-5554-4178-9777-25E68E6E3D76}" type="slidenum">
              <a:rPr lang="fr-FR" altLang="fr-FR" sz="1300" smtClean="0">
                <a:cs typeface="Arial Unicode MS" panose="020B0604020202020204" pitchFamily="34" charset="-128"/>
              </a:rPr>
              <a:pPr algn="r" eaLnBrk="1">
                <a:lnSpc>
                  <a:spcPct val="95000"/>
                </a:lnSpc>
                <a:spcBef>
                  <a:spcPct val="0"/>
                </a:spcBef>
                <a:buClrTx/>
                <a:buFontTx/>
                <a:buNone/>
                <a:defRPr/>
              </a:pPr>
              <a:t>42</a:t>
            </a:fld>
            <a:endParaRPr lang="fr-FR" altLang="fr-FR" sz="1300">
              <a:cs typeface="Arial Unicode MS" panose="020B0604020202020204" pitchFamily="34" charset="-128"/>
            </a:endParaRPr>
          </a:p>
        </p:txBody>
      </p:sp>
      <p:sp>
        <p:nvSpPr>
          <p:cNvPr id="73732" name="Rectangle 2">
            <a:extLst>
              <a:ext uri="{FF2B5EF4-FFF2-40B4-BE49-F238E27FC236}">
                <a16:creationId xmlns:a16="http://schemas.microsoft.com/office/drawing/2014/main" id="{B45D08B1-87C7-4C87-8A5F-8330374D0C57}"/>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3" name="Rectangle 3">
            <a:extLst>
              <a:ext uri="{FF2B5EF4-FFF2-40B4-BE49-F238E27FC236}">
                <a16:creationId xmlns:a16="http://schemas.microsoft.com/office/drawing/2014/main" id="{9F7CC83A-51AF-49E7-9343-2145C6D2D4E5}"/>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641B3D-7993-4BB1-A795-CACB9CC1EBD7}"/>
              </a:ext>
            </a:extLst>
          </p:cNvPr>
          <p:cNvSpPr>
            <a:spLocks noGrp="1" noRot="1" noChangeAspect="1"/>
          </p:cNvSpPr>
          <p:nvPr>
            <p:ph type="sldImg"/>
          </p:nvPr>
        </p:nvSpPr>
        <p:spPr/>
      </p:sp>
      <p:sp>
        <p:nvSpPr>
          <p:cNvPr id="75779" name="Espace réservé des notes 2">
            <a:extLst>
              <a:ext uri="{FF2B5EF4-FFF2-40B4-BE49-F238E27FC236}">
                <a16:creationId xmlns:a16="http://schemas.microsoft.com/office/drawing/2014/main" id="{B6A6006C-DF90-4FC0-A46A-3F5329164387}"/>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fr-FR" altLang="fr-FR"/>
          </a:p>
        </p:txBody>
      </p:sp>
      <p:sp>
        <p:nvSpPr>
          <p:cNvPr id="75780" name="Espace réservé du numéro de diapositive 3">
            <a:extLst>
              <a:ext uri="{FF2B5EF4-FFF2-40B4-BE49-F238E27FC236}">
                <a16:creationId xmlns:a16="http://schemas.microsoft.com/office/drawing/2014/main" id="{C01D0D22-3296-4451-8132-B20D40E857E3}"/>
              </a:ext>
            </a:extLst>
          </p:cNvPr>
          <p:cNvSpPr>
            <a:spLocks noGrp="1"/>
          </p:cNvSpPr>
          <p:nvPr>
            <p:ph type="sldNum" sz="quarter"/>
          </p:nvPr>
        </p:nvSpPr>
        <p:spPr>
          <a:noFill/>
        </p:spPr>
        <p:txBody>
          <a:bodyPr/>
          <a:lstStyle>
            <a:lvl1pPr>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1pPr>
            <a:lvl2pPr>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2pPr>
            <a:lvl3pPr>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3pPr>
            <a:lvl4pPr>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4pPr>
            <a:lvl5pPr>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9pPr>
          </a:lstStyle>
          <a:p>
            <a:fld id="{7D001DE9-1955-4F0E-ABF8-D44A877B2F76}" type="slidenum">
              <a:rPr lang="fr-FR" altLang="fr-FR" smtClean="0">
                <a:solidFill>
                  <a:srgbClr val="000000"/>
                </a:solidFill>
                <a:latin typeface="Times New Roman" panose="02020603050405020304" pitchFamily="18" charset="0"/>
                <a:ea typeface="Arial Unicode MS" pitchFamily="34" charset="-128"/>
              </a:rPr>
              <a:pPr/>
              <a:t>43</a:t>
            </a:fld>
            <a:endParaRPr lang="fr-FR" altLang="fr-FR">
              <a:solidFill>
                <a:srgbClr val="000000"/>
              </a:solidFill>
              <a:latin typeface="Times New Roman" panose="02020603050405020304" pitchFamily="18" charset="0"/>
              <a:ea typeface="Arial Unicode MS" pitchFamily="34" charset="-128"/>
            </a:endParaRPr>
          </a:p>
        </p:txBody>
      </p:sp>
    </p:spTree>
    <p:extLst>
      <p:ext uri="{BB962C8B-B14F-4D97-AF65-F5344CB8AC3E}">
        <p14:creationId xmlns:p14="http://schemas.microsoft.com/office/powerpoint/2010/main" val="2327349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E7CE144-4BEF-43A6-9CF0-5E32B7122595}"/>
              </a:ext>
            </a:extLst>
          </p:cNvPr>
          <p:cNvSpPr>
            <a:spLocks noGrp="1" noRot="1" noChangeAspect="1"/>
          </p:cNvSpPr>
          <p:nvPr>
            <p:ph type="sldImg"/>
          </p:nvPr>
        </p:nvSpPr>
        <p:spPr/>
      </p:sp>
      <p:sp>
        <p:nvSpPr>
          <p:cNvPr id="77827" name="Espace réservé des notes 2">
            <a:extLst>
              <a:ext uri="{FF2B5EF4-FFF2-40B4-BE49-F238E27FC236}">
                <a16:creationId xmlns:a16="http://schemas.microsoft.com/office/drawing/2014/main" id="{BFE71AFE-1E51-4B30-BC71-3725ABFE9441}"/>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fr-FR" altLang="fr-FR"/>
          </a:p>
        </p:txBody>
      </p:sp>
      <p:sp>
        <p:nvSpPr>
          <p:cNvPr id="77828" name="Espace réservé du numéro de diapositive 3">
            <a:extLst>
              <a:ext uri="{FF2B5EF4-FFF2-40B4-BE49-F238E27FC236}">
                <a16:creationId xmlns:a16="http://schemas.microsoft.com/office/drawing/2014/main" id="{3F8EF43E-3770-47D3-97B4-103B19AF0AEF}"/>
              </a:ext>
            </a:extLst>
          </p:cNvPr>
          <p:cNvSpPr>
            <a:spLocks noGrp="1"/>
          </p:cNvSpPr>
          <p:nvPr>
            <p:ph type="sldNum" sz="quarter"/>
          </p:nvPr>
        </p:nvSpPr>
        <p:spPr>
          <a:noFill/>
        </p:spPr>
        <p:txBody>
          <a:bodyPr/>
          <a:lstStyle>
            <a:lvl1pPr>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1pPr>
            <a:lvl2pPr>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2pPr>
            <a:lvl3pPr>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3pPr>
            <a:lvl4pPr>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4pPr>
            <a:lvl5pPr>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a:solidFill>
                  <a:schemeClr val="bg1"/>
                </a:solidFill>
                <a:latin typeface="Arial" panose="020B0604020202020204" pitchFamily="34" charset="0"/>
                <a:ea typeface="Microsoft YaHei" panose="020B0503020204020204" pitchFamily="34" charset="-122"/>
              </a:defRPr>
            </a:lvl9pPr>
          </a:lstStyle>
          <a:p>
            <a:fld id="{37936640-1EA6-44B4-98B7-BBEEE114AB16}" type="slidenum">
              <a:rPr lang="fr-FR" altLang="fr-FR" smtClean="0">
                <a:solidFill>
                  <a:srgbClr val="000000"/>
                </a:solidFill>
                <a:latin typeface="Times New Roman" panose="02020603050405020304" pitchFamily="18" charset="0"/>
                <a:ea typeface="Arial Unicode MS" pitchFamily="34" charset="-128"/>
              </a:rPr>
              <a:pPr/>
              <a:t>44</a:t>
            </a:fld>
            <a:endParaRPr lang="fr-FR" altLang="fr-FR">
              <a:solidFill>
                <a:srgbClr val="000000"/>
              </a:solidFill>
              <a:latin typeface="Times New Roman" panose="02020603050405020304" pitchFamily="18" charset="0"/>
              <a:ea typeface="Arial Unicode MS" pitchFamily="34" charset="-128"/>
            </a:endParaRPr>
          </a:p>
        </p:txBody>
      </p:sp>
    </p:spTree>
    <p:extLst>
      <p:ext uri="{BB962C8B-B14F-4D97-AF65-F5344CB8AC3E}">
        <p14:creationId xmlns:p14="http://schemas.microsoft.com/office/powerpoint/2010/main" val="3242212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a:extLst>
              <a:ext uri="{FF2B5EF4-FFF2-40B4-BE49-F238E27FC236}">
                <a16:creationId xmlns:a16="http://schemas.microsoft.com/office/drawing/2014/main" id="{DC855587-208D-4B24-837D-9C6EA0DC2DB8}"/>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22D4B1FB-E2D6-46B0-8C9C-42149CDC99FB}" type="slidenum">
              <a:rPr lang="fr-FR" altLang="fr-FR" sz="1300" smtClean="0">
                <a:ea typeface="Microsoft YaHei" panose="020B0503020204020204" pitchFamily="34" charset="-122"/>
              </a:rPr>
              <a:pPr>
                <a:spcBef>
                  <a:spcPct val="0"/>
                </a:spcBef>
                <a:buClrTx/>
                <a:buFontTx/>
                <a:buNone/>
                <a:defRPr/>
              </a:pPr>
              <a:t>45</a:t>
            </a:fld>
            <a:endParaRPr lang="fr-FR" altLang="fr-FR" sz="1300">
              <a:ea typeface="Microsoft YaHei" panose="020B0503020204020204" pitchFamily="34" charset="-122"/>
            </a:endParaRPr>
          </a:p>
        </p:txBody>
      </p:sp>
      <p:sp>
        <p:nvSpPr>
          <p:cNvPr id="61443" name="Text Box 1">
            <a:extLst>
              <a:ext uri="{FF2B5EF4-FFF2-40B4-BE49-F238E27FC236}">
                <a16:creationId xmlns:a16="http://schemas.microsoft.com/office/drawing/2014/main" id="{A030C011-66FA-4215-A393-1F54B34B0542}"/>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5B9E7377-5554-4178-9777-25E68E6E3D76}" type="slidenum">
              <a:rPr lang="fr-FR" altLang="fr-FR" sz="1300" smtClean="0">
                <a:cs typeface="Arial Unicode MS" panose="020B0604020202020204" pitchFamily="34" charset="-128"/>
              </a:rPr>
              <a:pPr algn="r" eaLnBrk="1">
                <a:lnSpc>
                  <a:spcPct val="95000"/>
                </a:lnSpc>
                <a:spcBef>
                  <a:spcPct val="0"/>
                </a:spcBef>
                <a:buClrTx/>
                <a:buFontTx/>
                <a:buNone/>
                <a:defRPr/>
              </a:pPr>
              <a:t>45</a:t>
            </a:fld>
            <a:endParaRPr lang="fr-FR" altLang="fr-FR" sz="1300">
              <a:cs typeface="Arial Unicode MS" panose="020B0604020202020204" pitchFamily="34" charset="-128"/>
            </a:endParaRPr>
          </a:p>
        </p:txBody>
      </p:sp>
      <p:sp>
        <p:nvSpPr>
          <p:cNvPr id="73732" name="Rectangle 2">
            <a:extLst>
              <a:ext uri="{FF2B5EF4-FFF2-40B4-BE49-F238E27FC236}">
                <a16:creationId xmlns:a16="http://schemas.microsoft.com/office/drawing/2014/main" id="{B45D08B1-87C7-4C87-8A5F-8330374D0C57}"/>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3" name="Rectangle 3">
            <a:extLst>
              <a:ext uri="{FF2B5EF4-FFF2-40B4-BE49-F238E27FC236}">
                <a16:creationId xmlns:a16="http://schemas.microsoft.com/office/drawing/2014/main" id="{9F7CC83A-51AF-49E7-9343-2145C6D2D4E5}"/>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1501935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D7F4DB69-4827-4836-963F-F7D773744365}" type="slidenum">
              <a:rPr lang="fr-FR" altLang="fr-FR" sz="1300" smtClean="0">
                <a:ea typeface="Microsoft YaHei" panose="020B0503020204020204" pitchFamily="34" charset="-122"/>
              </a:rPr>
              <a:pPr>
                <a:spcBef>
                  <a:spcPct val="0"/>
                </a:spcBef>
                <a:buClrTx/>
                <a:buFontTx/>
                <a:buNone/>
                <a:defRPr/>
              </a:pPr>
              <a:t>46</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FDB7799E-483A-47B4-A71C-15342BF4DE31}" type="slidenum">
              <a:rPr lang="fr-FR" altLang="fr-FR" sz="1300" smtClean="0">
                <a:cs typeface="Arial Unicode MS" panose="020B0604020202020204" pitchFamily="34" charset="-128"/>
              </a:rPr>
              <a:pPr algn="r" eaLnBrk="1">
                <a:lnSpc>
                  <a:spcPct val="95000"/>
                </a:lnSpc>
                <a:spcBef>
                  <a:spcPct val="0"/>
                </a:spcBef>
                <a:buClrTx/>
                <a:buFontTx/>
                <a:buNone/>
                <a:defRPr/>
              </a:pPr>
              <a:t>46</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487A98D4-965D-43CD-A416-2A1ECDACE213}"/>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93AD48C0-B830-4454-B9D0-330B3739D905}"/>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4049438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99B931E9-9E3C-46D6-B721-5ED798BE320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8866661D-3597-48AB-96EC-F7A24812C22D}" type="slidenum">
              <a:rPr lang="fr-FR" altLang="fr-FR" sz="1300" smtClean="0">
                <a:ea typeface="Microsoft YaHei" panose="020B0503020204020204" pitchFamily="34" charset="-122"/>
              </a:rPr>
              <a:pPr>
                <a:spcBef>
                  <a:spcPct val="0"/>
                </a:spcBef>
                <a:buClrTx/>
                <a:buFontTx/>
                <a:buNone/>
                <a:defRPr/>
              </a:pPr>
              <a:t>47</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26777B90-9714-4C86-9832-798AACE1D9A8}"/>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4B114919-A891-4207-9CDF-B7779AB0DD9E}" type="slidenum">
              <a:rPr lang="fr-FR" altLang="fr-FR" sz="1300" smtClean="0">
                <a:cs typeface="Arial Unicode MS" panose="020B0604020202020204" pitchFamily="34" charset="-128"/>
              </a:rPr>
              <a:pPr algn="r" eaLnBrk="1">
                <a:lnSpc>
                  <a:spcPct val="95000"/>
                </a:lnSpc>
                <a:spcBef>
                  <a:spcPct val="0"/>
                </a:spcBef>
                <a:buClrTx/>
                <a:buFontTx/>
                <a:buNone/>
                <a:defRPr/>
              </a:pPr>
              <a:t>47</a:t>
            </a:fld>
            <a:endParaRPr lang="fr-FR" altLang="fr-FR" sz="1300">
              <a:cs typeface="Arial Unicode MS" panose="020B0604020202020204" pitchFamily="34" charset="-128"/>
            </a:endParaRPr>
          </a:p>
        </p:txBody>
      </p:sp>
      <p:sp>
        <p:nvSpPr>
          <p:cNvPr id="52228" name="Rectangle 2">
            <a:extLst>
              <a:ext uri="{FF2B5EF4-FFF2-40B4-BE49-F238E27FC236}">
                <a16:creationId xmlns:a16="http://schemas.microsoft.com/office/drawing/2014/main" id="{C133E0FF-5861-4DA3-8DB6-B6EFEAD68DAF}"/>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9" name="Rectangle 3">
            <a:extLst>
              <a:ext uri="{FF2B5EF4-FFF2-40B4-BE49-F238E27FC236}">
                <a16:creationId xmlns:a16="http://schemas.microsoft.com/office/drawing/2014/main" id="{ADDD0310-B4A5-4A77-B498-DEF8C897A628}"/>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2052636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99B931E9-9E3C-46D6-B721-5ED798BE320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8866661D-3597-48AB-96EC-F7A24812C22D}" type="slidenum">
              <a:rPr lang="fr-FR" altLang="fr-FR" sz="1300" smtClean="0">
                <a:ea typeface="Microsoft YaHei" panose="020B0503020204020204" pitchFamily="34" charset="-122"/>
              </a:rPr>
              <a:pPr>
                <a:spcBef>
                  <a:spcPct val="0"/>
                </a:spcBef>
                <a:buClrTx/>
                <a:buFontTx/>
                <a:buNone/>
                <a:defRPr/>
              </a:pPr>
              <a:t>48</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26777B90-9714-4C86-9832-798AACE1D9A8}"/>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4B114919-A891-4207-9CDF-B7779AB0DD9E}" type="slidenum">
              <a:rPr lang="fr-FR" altLang="fr-FR" sz="1300" smtClean="0">
                <a:cs typeface="Arial Unicode MS" panose="020B0604020202020204" pitchFamily="34" charset="-128"/>
              </a:rPr>
              <a:pPr algn="r" eaLnBrk="1">
                <a:lnSpc>
                  <a:spcPct val="95000"/>
                </a:lnSpc>
                <a:spcBef>
                  <a:spcPct val="0"/>
                </a:spcBef>
                <a:buClrTx/>
                <a:buFontTx/>
                <a:buNone/>
                <a:defRPr/>
              </a:pPr>
              <a:t>48</a:t>
            </a:fld>
            <a:endParaRPr lang="fr-FR" altLang="fr-FR" sz="1300">
              <a:cs typeface="Arial Unicode MS" panose="020B0604020202020204" pitchFamily="34" charset="-128"/>
            </a:endParaRPr>
          </a:p>
        </p:txBody>
      </p:sp>
      <p:sp>
        <p:nvSpPr>
          <p:cNvPr id="52228" name="Rectangle 2">
            <a:extLst>
              <a:ext uri="{FF2B5EF4-FFF2-40B4-BE49-F238E27FC236}">
                <a16:creationId xmlns:a16="http://schemas.microsoft.com/office/drawing/2014/main" id="{C133E0FF-5861-4DA3-8DB6-B6EFEAD68DAF}"/>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9" name="Rectangle 3">
            <a:extLst>
              <a:ext uri="{FF2B5EF4-FFF2-40B4-BE49-F238E27FC236}">
                <a16:creationId xmlns:a16="http://schemas.microsoft.com/office/drawing/2014/main" id="{ADDD0310-B4A5-4A77-B498-DEF8C897A628}"/>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3236462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99B931E9-9E3C-46D6-B721-5ED798BE320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8866661D-3597-48AB-96EC-F7A24812C22D}" type="slidenum">
              <a:rPr lang="fr-FR" altLang="fr-FR" sz="1300" smtClean="0">
                <a:ea typeface="Microsoft YaHei" panose="020B0503020204020204" pitchFamily="34" charset="-122"/>
              </a:rPr>
              <a:pPr>
                <a:spcBef>
                  <a:spcPct val="0"/>
                </a:spcBef>
                <a:buClrTx/>
                <a:buFontTx/>
                <a:buNone/>
                <a:defRPr/>
              </a:pPr>
              <a:t>49</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26777B90-9714-4C86-9832-798AACE1D9A8}"/>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4B114919-A891-4207-9CDF-B7779AB0DD9E}" type="slidenum">
              <a:rPr lang="fr-FR" altLang="fr-FR" sz="1300" smtClean="0">
                <a:cs typeface="Arial Unicode MS" panose="020B0604020202020204" pitchFamily="34" charset="-128"/>
              </a:rPr>
              <a:pPr algn="r" eaLnBrk="1">
                <a:lnSpc>
                  <a:spcPct val="95000"/>
                </a:lnSpc>
                <a:spcBef>
                  <a:spcPct val="0"/>
                </a:spcBef>
                <a:buClrTx/>
                <a:buFontTx/>
                <a:buNone/>
                <a:defRPr/>
              </a:pPr>
              <a:t>49</a:t>
            </a:fld>
            <a:endParaRPr lang="fr-FR" altLang="fr-FR" sz="1300">
              <a:cs typeface="Arial Unicode MS" panose="020B0604020202020204" pitchFamily="34" charset="-128"/>
            </a:endParaRPr>
          </a:p>
        </p:txBody>
      </p:sp>
      <p:sp>
        <p:nvSpPr>
          <p:cNvPr id="52228" name="Rectangle 2">
            <a:extLst>
              <a:ext uri="{FF2B5EF4-FFF2-40B4-BE49-F238E27FC236}">
                <a16:creationId xmlns:a16="http://schemas.microsoft.com/office/drawing/2014/main" id="{C133E0FF-5861-4DA3-8DB6-B6EFEAD68DAF}"/>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9" name="Rectangle 3">
            <a:extLst>
              <a:ext uri="{FF2B5EF4-FFF2-40B4-BE49-F238E27FC236}">
                <a16:creationId xmlns:a16="http://schemas.microsoft.com/office/drawing/2014/main" id="{ADDD0310-B4A5-4A77-B498-DEF8C897A628}"/>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12A24804-5FC1-4A0A-8523-BC18610E2021}" type="slidenum">
              <a:rPr lang="fr-FR" altLang="fr-FR" sz="1300" smtClean="0">
                <a:ea typeface="Microsoft YaHei" panose="020B0503020204020204" pitchFamily="34" charset="-122"/>
              </a:rPr>
              <a:pPr>
                <a:spcBef>
                  <a:spcPct val="0"/>
                </a:spcBef>
                <a:buClrTx/>
                <a:buFontTx/>
                <a:buNone/>
                <a:defRPr/>
              </a:pPr>
              <a:t>4</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DBE46BB9-E0D0-4FD7-BD8D-489897233FD8}" type="slidenum">
              <a:rPr lang="fr-FR" altLang="fr-FR" sz="1300" smtClean="0">
                <a:cs typeface="Arial Unicode MS" panose="020B0604020202020204" pitchFamily="34" charset="-128"/>
              </a:rPr>
              <a:pPr algn="r" eaLnBrk="1">
                <a:lnSpc>
                  <a:spcPct val="95000"/>
                </a:lnSpc>
                <a:spcBef>
                  <a:spcPct val="0"/>
                </a:spcBef>
                <a:buClrTx/>
                <a:buFontTx/>
                <a:buNone/>
                <a:defRPr/>
              </a:pPr>
              <a:t>4</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0DEB63D2-820F-45AD-8D77-F342C18D010C}"/>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8AE908EE-6430-481B-81B6-AD131B41CB49}"/>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2936389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D7F4DB69-4827-4836-963F-F7D773744365}" type="slidenum">
              <a:rPr lang="fr-FR" altLang="fr-FR" sz="1300" smtClean="0">
                <a:ea typeface="Microsoft YaHei" panose="020B0503020204020204" pitchFamily="34" charset="-122"/>
              </a:rPr>
              <a:pPr>
                <a:spcBef>
                  <a:spcPct val="0"/>
                </a:spcBef>
                <a:buClrTx/>
                <a:buFontTx/>
                <a:buNone/>
                <a:defRPr/>
              </a:pPr>
              <a:t>50</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FDB7799E-483A-47B4-A71C-15342BF4DE31}" type="slidenum">
              <a:rPr lang="fr-FR" altLang="fr-FR" sz="1300" smtClean="0">
                <a:cs typeface="Arial Unicode MS" panose="020B0604020202020204" pitchFamily="34" charset="-128"/>
              </a:rPr>
              <a:pPr algn="r" eaLnBrk="1">
                <a:lnSpc>
                  <a:spcPct val="95000"/>
                </a:lnSpc>
                <a:spcBef>
                  <a:spcPct val="0"/>
                </a:spcBef>
                <a:buClrTx/>
                <a:buFontTx/>
                <a:buNone/>
                <a:defRPr/>
              </a:pPr>
              <a:t>50</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487A98D4-965D-43CD-A416-2A1ECDACE213}"/>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93AD48C0-B830-4454-B9D0-330B3739D905}"/>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1158903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D7F4DB69-4827-4836-963F-F7D773744365}" type="slidenum">
              <a:rPr lang="fr-FR" altLang="fr-FR" sz="1300" smtClean="0">
                <a:ea typeface="Microsoft YaHei" panose="020B0503020204020204" pitchFamily="34" charset="-122"/>
              </a:rPr>
              <a:pPr>
                <a:spcBef>
                  <a:spcPct val="0"/>
                </a:spcBef>
                <a:buClrTx/>
                <a:buFontTx/>
                <a:buNone/>
                <a:defRPr/>
              </a:pPr>
              <a:t>52</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FDB7799E-483A-47B4-A71C-15342BF4DE31}" type="slidenum">
              <a:rPr lang="fr-FR" altLang="fr-FR" sz="1300" smtClean="0">
                <a:cs typeface="Arial Unicode MS" panose="020B0604020202020204" pitchFamily="34" charset="-128"/>
              </a:rPr>
              <a:pPr algn="r" eaLnBrk="1">
                <a:lnSpc>
                  <a:spcPct val="95000"/>
                </a:lnSpc>
                <a:spcBef>
                  <a:spcPct val="0"/>
                </a:spcBef>
                <a:buClrTx/>
                <a:buFontTx/>
                <a:buNone/>
                <a:defRPr/>
              </a:pPr>
              <a:t>52</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487A98D4-965D-43CD-A416-2A1ECDACE213}"/>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93AD48C0-B830-4454-B9D0-330B3739D905}"/>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2038242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CD672899-C830-4206-A5DB-4FF08F4B471D}"/>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94AEA530-08CB-4536-AE01-05CE849FC466}" type="slidenum">
              <a:rPr lang="fr-FR" altLang="fr-FR" sz="1300" smtClean="0">
                <a:ea typeface="Microsoft YaHei" panose="020B0503020204020204" pitchFamily="34" charset="-122"/>
              </a:rPr>
              <a:pPr>
                <a:spcBef>
                  <a:spcPct val="0"/>
                </a:spcBef>
                <a:buClrTx/>
                <a:buFontTx/>
                <a:buNone/>
                <a:defRPr/>
              </a:pPr>
              <a:t>55</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1D9A5091-8910-473A-91FD-8AD01D7D4DD1}"/>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18554EB0-062F-4463-A1F4-A657E1F8C811}" type="slidenum">
              <a:rPr lang="fr-FR" altLang="fr-FR" sz="1300" smtClean="0">
                <a:cs typeface="Arial Unicode MS" panose="020B0604020202020204" pitchFamily="34" charset="-128"/>
              </a:rPr>
              <a:pPr algn="r" eaLnBrk="1">
                <a:lnSpc>
                  <a:spcPct val="95000"/>
                </a:lnSpc>
                <a:spcBef>
                  <a:spcPct val="0"/>
                </a:spcBef>
                <a:buClrTx/>
                <a:buFontTx/>
                <a:buNone/>
                <a:defRPr/>
              </a:pPr>
              <a:t>55</a:t>
            </a:fld>
            <a:endParaRPr lang="fr-FR" altLang="fr-FR" sz="1300">
              <a:cs typeface="Arial Unicode MS" panose="020B0604020202020204" pitchFamily="34" charset="-128"/>
            </a:endParaRPr>
          </a:p>
        </p:txBody>
      </p:sp>
      <p:sp>
        <p:nvSpPr>
          <p:cNvPr id="24580" name="Rectangle 2">
            <a:extLst>
              <a:ext uri="{FF2B5EF4-FFF2-40B4-BE49-F238E27FC236}">
                <a16:creationId xmlns:a16="http://schemas.microsoft.com/office/drawing/2014/main" id="{E5FFD698-8B38-4BA9-9291-4819574780B6}"/>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1" name="Rectangle 3">
            <a:extLst>
              <a:ext uri="{FF2B5EF4-FFF2-40B4-BE49-F238E27FC236}">
                <a16:creationId xmlns:a16="http://schemas.microsoft.com/office/drawing/2014/main" id="{B87C7D67-EF9E-4D7F-8B9B-45D9FB4983F2}"/>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837787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8">
            <a:extLst>
              <a:ext uri="{FF2B5EF4-FFF2-40B4-BE49-F238E27FC236}">
                <a16:creationId xmlns:a16="http://schemas.microsoft.com/office/drawing/2014/main" id="{55BB775F-8F2E-407F-8E9E-B2FE458FABA4}"/>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67591480-C417-4653-82EC-216202AE17D2}" type="slidenum">
              <a:rPr lang="fr-FR" altLang="fr-FR" sz="1300" smtClean="0">
                <a:ea typeface="Microsoft YaHei" panose="020B0503020204020204" pitchFamily="34" charset="-122"/>
              </a:rPr>
              <a:pPr>
                <a:spcBef>
                  <a:spcPct val="0"/>
                </a:spcBef>
                <a:buClrTx/>
                <a:buFontTx/>
                <a:buNone/>
                <a:defRPr/>
              </a:pPr>
              <a:t>56</a:t>
            </a:fld>
            <a:endParaRPr lang="fr-FR" altLang="fr-FR" sz="1300">
              <a:ea typeface="Microsoft YaHei" panose="020B0503020204020204" pitchFamily="34" charset="-122"/>
            </a:endParaRPr>
          </a:p>
        </p:txBody>
      </p:sp>
      <p:sp>
        <p:nvSpPr>
          <p:cNvPr id="59395" name="Text Box 1">
            <a:extLst>
              <a:ext uri="{FF2B5EF4-FFF2-40B4-BE49-F238E27FC236}">
                <a16:creationId xmlns:a16="http://schemas.microsoft.com/office/drawing/2014/main" id="{85605354-2FD9-4E9C-A1D4-9C057E423B32}"/>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50D5DF2D-549D-4B1B-B437-12DC6FBA23C3}" type="slidenum">
              <a:rPr lang="fr-FR" altLang="fr-FR" sz="1300" smtClean="0">
                <a:cs typeface="Arial Unicode MS" panose="020B0604020202020204" pitchFamily="34" charset="-128"/>
              </a:rPr>
              <a:pPr algn="r" eaLnBrk="1">
                <a:lnSpc>
                  <a:spcPct val="95000"/>
                </a:lnSpc>
                <a:spcBef>
                  <a:spcPct val="0"/>
                </a:spcBef>
                <a:buClrTx/>
                <a:buFontTx/>
                <a:buNone/>
                <a:defRPr/>
              </a:pPr>
              <a:t>56</a:t>
            </a:fld>
            <a:endParaRPr lang="fr-FR" altLang="fr-FR" sz="1300">
              <a:cs typeface="Arial Unicode MS" panose="020B0604020202020204" pitchFamily="34" charset="-128"/>
            </a:endParaRPr>
          </a:p>
        </p:txBody>
      </p:sp>
      <p:sp>
        <p:nvSpPr>
          <p:cNvPr id="87044" name="Rectangle 2">
            <a:extLst>
              <a:ext uri="{FF2B5EF4-FFF2-40B4-BE49-F238E27FC236}">
                <a16:creationId xmlns:a16="http://schemas.microsoft.com/office/drawing/2014/main" id="{B442124D-A7B2-464A-B45B-50718E01FF40}"/>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5" name="Rectangle 3">
            <a:extLst>
              <a:ext uri="{FF2B5EF4-FFF2-40B4-BE49-F238E27FC236}">
                <a16:creationId xmlns:a16="http://schemas.microsoft.com/office/drawing/2014/main" id="{AFEA588D-C048-4BE6-9A8F-DF9709C756D1}"/>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a:extLst>
              <a:ext uri="{FF2B5EF4-FFF2-40B4-BE49-F238E27FC236}">
                <a16:creationId xmlns:a16="http://schemas.microsoft.com/office/drawing/2014/main" id="{DFCFC2EB-A3E8-46C0-81ED-C1393BFD0475}"/>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D27C6A68-C6C7-4141-BCEB-4A165251293C}" type="slidenum">
              <a:rPr lang="fr-FR" altLang="fr-FR" sz="1300" smtClean="0">
                <a:ea typeface="Microsoft YaHei" panose="020B0503020204020204" pitchFamily="34" charset="-122"/>
              </a:rPr>
              <a:pPr>
                <a:spcBef>
                  <a:spcPct val="0"/>
                </a:spcBef>
                <a:buClrTx/>
                <a:buFontTx/>
                <a:buNone/>
                <a:defRPr/>
              </a:pPr>
              <a:t>57</a:t>
            </a:fld>
            <a:endParaRPr lang="fr-FR" altLang="fr-FR" sz="1300">
              <a:ea typeface="Microsoft YaHei" panose="020B0503020204020204" pitchFamily="34" charset="-122"/>
            </a:endParaRPr>
          </a:p>
        </p:txBody>
      </p:sp>
      <p:sp>
        <p:nvSpPr>
          <p:cNvPr id="61443" name="Text Box 1">
            <a:extLst>
              <a:ext uri="{FF2B5EF4-FFF2-40B4-BE49-F238E27FC236}">
                <a16:creationId xmlns:a16="http://schemas.microsoft.com/office/drawing/2014/main" id="{8D8446B2-F8A2-49EE-937B-0EE804ACAD5E}"/>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15C6BE7D-D4F3-4EFF-8CBF-179B588366FA}" type="slidenum">
              <a:rPr lang="fr-FR" altLang="fr-FR" sz="1300" smtClean="0">
                <a:cs typeface="Arial Unicode MS" panose="020B0604020202020204" pitchFamily="34" charset="-128"/>
              </a:rPr>
              <a:pPr algn="r" eaLnBrk="1">
                <a:lnSpc>
                  <a:spcPct val="95000"/>
                </a:lnSpc>
                <a:spcBef>
                  <a:spcPct val="0"/>
                </a:spcBef>
                <a:buClrTx/>
                <a:buFontTx/>
                <a:buNone/>
                <a:defRPr/>
              </a:pPr>
              <a:t>57</a:t>
            </a:fld>
            <a:endParaRPr lang="fr-FR" altLang="fr-FR" sz="1300">
              <a:cs typeface="Arial Unicode MS" panose="020B0604020202020204" pitchFamily="34" charset="-128"/>
            </a:endParaRPr>
          </a:p>
        </p:txBody>
      </p:sp>
      <p:sp>
        <p:nvSpPr>
          <p:cNvPr id="89092" name="Rectangle 2">
            <a:extLst>
              <a:ext uri="{FF2B5EF4-FFF2-40B4-BE49-F238E27FC236}">
                <a16:creationId xmlns:a16="http://schemas.microsoft.com/office/drawing/2014/main" id="{2EE5466C-DBFA-44BB-BD3D-2212233AA1EE}"/>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3" name="Rectangle 3">
            <a:extLst>
              <a:ext uri="{FF2B5EF4-FFF2-40B4-BE49-F238E27FC236}">
                <a16:creationId xmlns:a16="http://schemas.microsoft.com/office/drawing/2014/main" id="{5663AC6C-30A6-4EE5-B6BC-0F0A43F76528}"/>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016D40B5-C3A2-4C5C-83C5-330E714AEE3A}"/>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252E3454-B263-48DF-903E-5509E4EB73A0}" type="slidenum">
              <a:rPr lang="fr-FR" altLang="fr-FR" sz="1300" smtClean="0">
                <a:ea typeface="Microsoft YaHei" panose="020B0503020204020204" pitchFamily="34" charset="-122"/>
              </a:rPr>
              <a:pPr>
                <a:spcBef>
                  <a:spcPct val="0"/>
                </a:spcBef>
                <a:buClrTx/>
                <a:buFontTx/>
                <a:buNone/>
                <a:defRPr/>
              </a:pPr>
              <a:t>58</a:t>
            </a:fld>
            <a:endParaRPr lang="fr-FR" altLang="fr-FR" sz="1300">
              <a:ea typeface="Microsoft YaHei" panose="020B0503020204020204" pitchFamily="34" charset="-122"/>
            </a:endParaRPr>
          </a:p>
        </p:txBody>
      </p:sp>
      <p:sp>
        <p:nvSpPr>
          <p:cNvPr id="16387" name="Text Box 1">
            <a:extLst>
              <a:ext uri="{FF2B5EF4-FFF2-40B4-BE49-F238E27FC236}">
                <a16:creationId xmlns:a16="http://schemas.microsoft.com/office/drawing/2014/main" id="{34EF9732-40C7-4313-9953-EDE783F412B1}"/>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D5DE1132-BED7-45E5-B415-28657F4DCBCB}" type="slidenum">
              <a:rPr lang="fr-FR" altLang="fr-FR" sz="1300" smtClean="0">
                <a:cs typeface="Arial Unicode MS" panose="020B0604020202020204" pitchFamily="34" charset="-128"/>
              </a:rPr>
              <a:pPr algn="r" eaLnBrk="1">
                <a:lnSpc>
                  <a:spcPct val="95000"/>
                </a:lnSpc>
                <a:spcBef>
                  <a:spcPct val="0"/>
                </a:spcBef>
                <a:buClrTx/>
                <a:buFontTx/>
                <a:buNone/>
                <a:defRPr/>
              </a:pPr>
              <a:t>58</a:t>
            </a:fld>
            <a:endParaRPr lang="fr-FR" altLang="fr-FR" sz="1300">
              <a:cs typeface="Arial Unicode MS" panose="020B0604020202020204" pitchFamily="34" charset="-128"/>
            </a:endParaRPr>
          </a:p>
        </p:txBody>
      </p:sp>
      <p:sp>
        <p:nvSpPr>
          <p:cNvPr id="84996" name="Rectangle 2">
            <a:extLst>
              <a:ext uri="{FF2B5EF4-FFF2-40B4-BE49-F238E27FC236}">
                <a16:creationId xmlns:a16="http://schemas.microsoft.com/office/drawing/2014/main" id="{2147C377-32FF-4E21-9759-A974330A25B6}"/>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7" name="Rectangle 3">
            <a:extLst>
              <a:ext uri="{FF2B5EF4-FFF2-40B4-BE49-F238E27FC236}">
                <a16:creationId xmlns:a16="http://schemas.microsoft.com/office/drawing/2014/main" id="{3C277851-90FC-4AA7-9817-533906C165AF}"/>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a:extLst>
              <a:ext uri="{FF2B5EF4-FFF2-40B4-BE49-F238E27FC236}">
                <a16:creationId xmlns:a16="http://schemas.microsoft.com/office/drawing/2014/main" id="{914BA803-88F8-4F0B-BB45-D0FC4F9F505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pPr>
            <a:fld id="{916339D9-04F3-47DE-A0EF-7E980381EB3A}" type="slidenum">
              <a:rPr lang="fr-FR" altLang="fr-FR" sz="1300" smtClean="0">
                <a:ea typeface="Microsoft YaHei" panose="020B0503020204020204" pitchFamily="34" charset="-122"/>
              </a:rPr>
              <a:pPr>
                <a:spcBef>
                  <a:spcPct val="0"/>
                </a:spcBef>
                <a:buClrTx/>
                <a:buFontTx/>
                <a:buNone/>
              </a:pPr>
              <a:t>59</a:t>
            </a:fld>
            <a:endParaRPr lang="fr-FR" altLang="fr-FR" sz="1300">
              <a:ea typeface="Microsoft YaHei" panose="020B0503020204020204" pitchFamily="34" charset="-122"/>
            </a:endParaRPr>
          </a:p>
        </p:txBody>
      </p:sp>
      <p:sp>
        <p:nvSpPr>
          <p:cNvPr id="101379" name="Text Box 1">
            <a:extLst>
              <a:ext uri="{FF2B5EF4-FFF2-40B4-BE49-F238E27FC236}">
                <a16:creationId xmlns:a16="http://schemas.microsoft.com/office/drawing/2014/main" id="{14C734F8-BCD0-43C2-9777-B787B86FEA0A}"/>
              </a:ext>
            </a:extLst>
          </p:cNvPr>
          <p:cNvSpPr txBox="1">
            <a:spLocks noChangeArrowheads="1"/>
          </p:cNvSpPr>
          <p:nvPr/>
        </p:nvSpPr>
        <p:spPr bwMode="auto">
          <a:xfrm>
            <a:off x="3846513" y="9429750"/>
            <a:ext cx="29479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12E80920-40A0-44C8-93EF-46F2D209A77B}" type="slidenum">
              <a:rPr lang="fr-FR" altLang="fr-FR" sz="1300">
                <a:cs typeface="Arial Unicode MS" pitchFamily="34" charset="-128"/>
              </a:rPr>
              <a:pPr algn="r" eaLnBrk="1">
                <a:lnSpc>
                  <a:spcPct val="95000"/>
                </a:lnSpc>
                <a:spcBef>
                  <a:spcPct val="0"/>
                </a:spcBef>
                <a:buClrTx/>
                <a:buFontTx/>
                <a:buNone/>
              </a:pPr>
              <a:t>59</a:t>
            </a:fld>
            <a:endParaRPr lang="fr-FR" altLang="fr-FR" sz="1300">
              <a:cs typeface="Arial Unicode MS" pitchFamily="34" charset="-128"/>
            </a:endParaRPr>
          </a:p>
        </p:txBody>
      </p:sp>
      <p:sp>
        <p:nvSpPr>
          <p:cNvPr id="101380" name="Rectangle 2">
            <a:extLst>
              <a:ext uri="{FF2B5EF4-FFF2-40B4-BE49-F238E27FC236}">
                <a16:creationId xmlns:a16="http://schemas.microsoft.com/office/drawing/2014/main" id="{51E9D2C7-062C-4EE5-87C7-B9E637CFFED4}"/>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81" name="Rectangle 3">
            <a:extLst>
              <a:ext uri="{FF2B5EF4-FFF2-40B4-BE49-F238E27FC236}">
                <a16:creationId xmlns:a16="http://schemas.microsoft.com/office/drawing/2014/main" id="{F0C74D2D-DB57-4A34-A564-98EB7CC1F176}"/>
              </a:ext>
            </a:extLst>
          </p:cNvPr>
          <p:cNvSpPr>
            <a:spLocks noGrp="1" noChangeArrowheads="1"/>
          </p:cNvSpPr>
          <p:nvPr>
            <p:ph type="body" idx="1"/>
          </p:nvPr>
        </p:nvSpPr>
        <p:spPr>
          <a:xfrm>
            <a:off x="679450" y="4714875"/>
            <a:ext cx="5434013" cy="4465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E73823AC-7BE5-4F1A-8BDD-4D869068F6D6}"/>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8F5A1B03-5716-42DE-BE6A-8BABAE2F8D89}" type="slidenum">
              <a:rPr lang="fr-FR" altLang="fr-FR" sz="1300" smtClean="0">
                <a:ea typeface="Microsoft YaHei" panose="020B0503020204020204" pitchFamily="34" charset="-122"/>
              </a:rPr>
              <a:pPr>
                <a:spcBef>
                  <a:spcPct val="0"/>
                </a:spcBef>
                <a:buClrTx/>
                <a:buFontTx/>
                <a:buNone/>
                <a:defRPr/>
              </a:pPr>
              <a:t>6</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D40C188C-D683-47A3-8479-9F8A4EBFE8D9}"/>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27B17B6A-833B-4D07-A6CD-062B3357234B}" type="slidenum">
              <a:rPr lang="fr-FR" altLang="fr-FR" sz="1300" smtClean="0">
                <a:cs typeface="Arial Unicode MS" panose="020B0604020202020204" pitchFamily="34" charset="-128"/>
              </a:rPr>
              <a:pPr algn="r" eaLnBrk="1">
                <a:lnSpc>
                  <a:spcPct val="95000"/>
                </a:lnSpc>
                <a:spcBef>
                  <a:spcPct val="0"/>
                </a:spcBef>
                <a:buClrTx/>
                <a:buFontTx/>
                <a:buNone/>
                <a:defRPr/>
              </a:pPr>
              <a:t>6</a:t>
            </a:fld>
            <a:endParaRPr lang="fr-FR" altLang="fr-FR" sz="1300">
              <a:cs typeface="Arial Unicode MS" panose="020B0604020202020204" pitchFamily="34" charset="-128"/>
            </a:endParaRPr>
          </a:p>
        </p:txBody>
      </p:sp>
      <p:sp>
        <p:nvSpPr>
          <p:cNvPr id="43012" name="Rectangle 2">
            <a:extLst>
              <a:ext uri="{FF2B5EF4-FFF2-40B4-BE49-F238E27FC236}">
                <a16:creationId xmlns:a16="http://schemas.microsoft.com/office/drawing/2014/main" id="{AC1F5D4D-707D-4C08-A410-6ADEEE6477BB}"/>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3" name="Rectangle 3">
            <a:extLst>
              <a:ext uri="{FF2B5EF4-FFF2-40B4-BE49-F238E27FC236}">
                <a16:creationId xmlns:a16="http://schemas.microsoft.com/office/drawing/2014/main" id="{C0E83C59-9726-4C79-A456-B4A59CB067D4}"/>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4268671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D7F4DB69-4827-4836-963F-F7D773744365}" type="slidenum">
              <a:rPr lang="fr-FR" altLang="fr-FR" sz="1300" smtClean="0">
                <a:ea typeface="Microsoft YaHei" panose="020B0503020204020204" pitchFamily="34" charset="-122"/>
              </a:rPr>
              <a:pPr>
                <a:spcBef>
                  <a:spcPct val="0"/>
                </a:spcBef>
                <a:buClrTx/>
                <a:buFontTx/>
                <a:buNone/>
                <a:defRPr/>
              </a:pPr>
              <a:t>8</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FDB7799E-483A-47B4-A71C-15342BF4DE31}" type="slidenum">
              <a:rPr lang="fr-FR" altLang="fr-FR" sz="1300" smtClean="0">
                <a:cs typeface="Arial Unicode MS" panose="020B0604020202020204" pitchFamily="34" charset="-128"/>
              </a:rPr>
              <a:pPr algn="r" eaLnBrk="1">
                <a:lnSpc>
                  <a:spcPct val="95000"/>
                </a:lnSpc>
                <a:spcBef>
                  <a:spcPct val="0"/>
                </a:spcBef>
                <a:buClrTx/>
                <a:buFontTx/>
                <a:buNone/>
                <a:defRPr/>
              </a:pPr>
              <a:t>8</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487A98D4-965D-43CD-A416-2A1ECDACE213}"/>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93AD48C0-B830-4454-B9D0-330B3739D905}"/>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B650250D-3E13-45C3-B769-2B3C92EF60F1}"/>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D7F4DB69-4827-4836-963F-F7D773744365}" type="slidenum">
              <a:rPr lang="fr-FR" altLang="fr-FR" sz="1300" smtClean="0">
                <a:ea typeface="Microsoft YaHei" panose="020B0503020204020204" pitchFamily="34" charset="-122"/>
              </a:rPr>
              <a:pPr>
                <a:spcBef>
                  <a:spcPct val="0"/>
                </a:spcBef>
                <a:buClrTx/>
                <a:buFontTx/>
                <a:buNone/>
                <a:defRPr/>
              </a:pPr>
              <a:t>9</a:t>
            </a:fld>
            <a:endParaRPr lang="fr-FR" altLang="fr-FR" sz="1300">
              <a:ea typeface="Microsoft YaHei" panose="020B0503020204020204" pitchFamily="34" charset="-122"/>
            </a:endParaRPr>
          </a:p>
        </p:txBody>
      </p:sp>
      <p:sp>
        <p:nvSpPr>
          <p:cNvPr id="22531" name="Text Box 1">
            <a:extLst>
              <a:ext uri="{FF2B5EF4-FFF2-40B4-BE49-F238E27FC236}">
                <a16:creationId xmlns:a16="http://schemas.microsoft.com/office/drawing/2014/main" id="{36F06379-BE7D-4244-B37B-2DD8259FE512}"/>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FDB7799E-483A-47B4-A71C-15342BF4DE31}" type="slidenum">
              <a:rPr lang="fr-FR" altLang="fr-FR" sz="1300" smtClean="0">
                <a:cs typeface="Arial Unicode MS" panose="020B0604020202020204" pitchFamily="34" charset="-128"/>
              </a:rPr>
              <a:pPr algn="r" eaLnBrk="1">
                <a:lnSpc>
                  <a:spcPct val="95000"/>
                </a:lnSpc>
                <a:spcBef>
                  <a:spcPct val="0"/>
                </a:spcBef>
                <a:buClrTx/>
                <a:buFontTx/>
                <a:buNone/>
                <a:defRPr/>
              </a:pPr>
              <a:t>9</a:t>
            </a:fld>
            <a:endParaRPr lang="fr-FR" altLang="fr-FR" sz="1300">
              <a:cs typeface="Arial Unicode MS" panose="020B0604020202020204" pitchFamily="34" charset="-128"/>
            </a:endParaRPr>
          </a:p>
        </p:txBody>
      </p:sp>
      <p:sp>
        <p:nvSpPr>
          <p:cNvPr id="60420" name="Rectangle 2">
            <a:extLst>
              <a:ext uri="{FF2B5EF4-FFF2-40B4-BE49-F238E27FC236}">
                <a16:creationId xmlns:a16="http://schemas.microsoft.com/office/drawing/2014/main" id="{487A98D4-965D-43CD-A416-2A1ECDACE213}"/>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a:extLst>
              <a:ext uri="{FF2B5EF4-FFF2-40B4-BE49-F238E27FC236}">
                <a16:creationId xmlns:a16="http://schemas.microsoft.com/office/drawing/2014/main" id="{93AD48C0-B830-4454-B9D0-330B3739D905}"/>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266892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8">
            <a:extLst>
              <a:ext uri="{FF2B5EF4-FFF2-40B4-BE49-F238E27FC236}">
                <a16:creationId xmlns:a16="http://schemas.microsoft.com/office/drawing/2014/main" id="{18F1FEED-F791-4791-8E56-67D133DCE57C}"/>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A00601A5-4A40-4B7D-8EC7-995AF3D1203E}" type="slidenum">
              <a:rPr lang="fr-FR" altLang="fr-FR" sz="1300" smtClean="0">
                <a:ea typeface="Microsoft YaHei" panose="020B0503020204020204" pitchFamily="34" charset="-122"/>
              </a:rPr>
              <a:pPr>
                <a:spcBef>
                  <a:spcPct val="0"/>
                </a:spcBef>
                <a:buClrTx/>
                <a:buFontTx/>
                <a:buNone/>
                <a:defRPr/>
              </a:pPr>
              <a:t>14</a:t>
            </a:fld>
            <a:endParaRPr lang="fr-FR" altLang="fr-FR" sz="1300">
              <a:ea typeface="Microsoft YaHei" panose="020B0503020204020204" pitchFamily="34" charset="-122"/>
            </a:endParaRPr>
          </a:p>
        </p:txBody>
      </p:sp>
      <p:sp>
        <p:nvSpPr>
          <p:cNvPr id="12291" name="Text Box 1">
            <a:extLst>
              <a:ext uri="{FF2B5EF4-FFF2-40B4-BE49-F238E27FC236}">
                <a16:creationId xmlns:a16="http://schemas.microsoft.com/office/drawing/2014/main" id="{8DE2EA18-620D-4549-B7E1-B73EEB5957BA}"/>
              </a:ext>
            </a:extLst>
          </p:cNvPr>
          <p:cNvSpPr txBox="1">
            <a:spLocks noChangeArrowheads="1"/>
          </p:cNvSpPr>
          <p:nvPr/>
        </p:nvSpPr>
        <p:spPr bwMode="auto">
          <a:xfrm>
            <a:off x="3812678" y="10236845"/>
            <a:ext cx="2922056" cy="537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CAA269A6-0B2F-4F6D-AD42-D6B5DEC93F73}" type="slidenum">
              <a:rPr lang="fr-FR" altLang="fr-FR" sz="1300" smtClean="0">
                <a:cs typeface="Arial Unicode MS" panose="020B0604020202020204" pitchFamily="34" charset="-128"/>
              </a:rPr>
              <a:pPr algn="r" eaLnBrk="1">
                <a:lnSpc>
                  <a:spcPct val="95000"/>
                </a:lnSpc>
                <a:spcBef>
                  <a:spcPct val="0"/>
                </a:spcBef>
                <a:buClrTx/>
                <a:buFontTx/>
                <a:buNone/>
                <a:defRPr/>
              </a:pPr>
              <a:t>14</a:t>
            </a:fld>
            <a:endParaRPr lang="fr-FR" altLang="fr-FR" sz="1300">
              <a:cs typeface="Arial Unicode MS" panose="020B0604020202020204" pitchFamily="34" charset="-128"/>
            </a:endParaRPr>
          </a:p>
        </p:txBody>
      </p:sp>
      <p:sp>
        <p:nvSpPr>
          <p:cNvPr id="30724" name="Rectangle 2">
            <a:extLst>
              <a:ext uri="{FF2B5EF4-FFF2-40B4-BE49-F238E27FC236}">
                <a16:creationId xmlns:a16="http://schemas.microsoft.com/office/drawing/2014/main" id="{48EC367A-2979-4BDD-A41A-A24F875F4D61}"/>
              </a:ext>
            </a:extLst>
          </p:cNvPr>
          <p:cNvSpPr>
            <a:spLocks noGrp="1" noRot="1" noChangeAspect="1" noChangeArrowheads="1" noTextEdit="1"/>
          </p:cNvSpPr>
          <p:nvPr>
            <p:ph type="sldImg"/>
          </p:nvPr>
        </p:nvSpPr>
        <p:spPr>
          <a:xfrm>
            <a:off x="-220663" y="819150"/>
            <a:ext cx="7173913" cy="40370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5" name="Rectangle 3">
            <a:extLst>
              <a:ext uri="{FF2B5EF4-FFF2-40B4-BE49-F238E27FC236}">
                <a16:creationId xmlns:a16="http://schemas.microsoft.com/office/drawing/2014/main" id="{97516027-2851-40E4-9FE0-EED60501E37A}"/>
              </a:ext>
            </a:extLst>
          </p:cNvPr>
          <p:cNvSpPr>
            <a:spLocks noGrp="1" noChangeArrowheads="1"/>
          </p:cNvSpPr>
          <p:nvPr>
            <p:ph type="body" idx="1"/>
          </p:nvPr>
        </p:nvSpPr>
        <p:spPr>
          <a:xfrm>
            <a:off x="673474" y="5118423"/>
            <a:ext cx="5386214" cy="484785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8">
            <a:extLst>
              <a:ext uri="{FF2B5EF4-FFF2-40B4-BE49-F238E27FC236}">
                <a16:creationId xmlns:a16="http://schemas.microsoft.com/office/drawing/2014/main" id="{1B46BEA6-052A-45C4-8E1D-13DB25C402F9}"/>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9263" algn="l"/>
                <a:tab pos="900113" algn="l"/>
                <a:tab pos="1352550" algn="l"/>
                <a:tab pos="1803400" algn="l"/>
                <a:tab pos="2254250" algn="l"/>
                <a:tab pos="2706688" algn="l"/>
                <a:tab pos="3157538" algn="l"/>
                <a:tab pos="3608388" algn="l"/>
                <a:tab pos="4060825" algn="l"/>
                <a:tab pos="4511675" algn="l"/>
                <a:tab pos="4962525" algn="l"/>
                <a:tab pos="5414963" algn="l"/>
                <a:tab pos="5865813" algn="l"/>
                <a:tab pos="6318250" algn="l"/>
                <a:tab pos="6769100" algn="l"/>
                <a:tab pos="7219950" algn="l"/>
                <a:tab pos="7672388" algn="l"/>
                <a:tab pos="8123238" algn="l"/>
                <a:tab pos="8574088" algn="l"/>
                <a:tab pos="9026525" algn="l"/>
              </a:tabLst>
              <a:defRPr sz="1200">
                <a:solidFill>
                  <a:srgbClr val="000000"/>
                </a:solidFill>
                <a:latin typeface="Times New Roman" panose="02020603050405020304" pitchFamily="18" charset="0"/>
              </a:defRPr>
            </a:lvl9pPr>
          </a:lstStyle>
          <a:p>
            <a:pPr>
              <a:spcBef>
                <a:spcPct val="0"/>
              </a:spcBef>
              <a:buClrTx/>
              <a:buFontTx/>
              <a:buNone/>
              <a:defRPr/>
            </a:pPr>
            <a:fld id="{F40232E6-E9CE-4EB1-B130-FA7A0DAB6EA1}" type="slidenum">
              <a:rPr lang="fr-FR" altLang="fr-FR" sz="1300" smtClean="0">
                <a:ea typeface="Microsoft YaHei" panose="020B0503020204020204" pitchFamily="34" charset="-122"/>
              </a:rPr>
              <a:pPr>
                <a:spcBef>
                  <a:spcPct val="0"/>
                </a:spcBef>
                <a:buClrTx/>
                <a:buFontTx/>
                <a:buNone/>
                <a:defRPr/>
              </a:pPr>
              <a:t>16</a:t>
            </a:fld>
            <a:endParaRPr lang="fr-FR" altLang="fr-FR" sz="1300">
              <a:ea typeface="Microsoft YaHei" panose="020B0503020204020204" pitchFamily="34" charset="-122"/>
            </a:endParaRPr>
          </a:p>
        </p:txBody>
      </p:sp>
      <p:sp>
        <p:nvSpPr>
          <p:cNvPr id="20483" name="Text Box 1">
            <a:extLst>
              <a:ext uri="{FF2B5EF4-FFF2-40B4-BE49-F238E27FC236}">
                <a16:creationId xmlns:a16="http://schemas.microsoft.com/office/drawing/2014/main" id="{166F8D7D-3F33-4C10-B729-A8A658CB8D7A}"/>
              </a:ext>
            </a:extLst>
          </p:cNvPr>
          <p:cNvSpPr txBox="1">
            <a:spLocks noChangeArrowheads="1"/>
          </p:cNvSpPr>
          <p:nvPr/>
        </p:nvSpPr>
        <p:spPr bwMode="auto">
          <a:xfrm>
            <a:off x="3846513" y="9429750"/>
            <a:ext cx="29479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defRPr/>
            </a:pPr>
            <a:fld id="{04A8AF27-FDAA-4D81-852C-97ACD1E345B6}" type="slidenum">
              <a:rPr lang="fr-FR" altLang="fr-FR" sz="1300" smtClean="0">
                <a:cs typeface="Arial Unicode MS" panose="020B0604020202020204" pitchFamily="34" charset="-128"/>
              </a:rPr>
              <a:pPr algn="r" eaLnBrk="1">
                <a:lnSpc>
                  <a:spcPct val="95000"/>
                </a:lnSpc>
                <a:spcBef>
                  <a:spcPct val="0"/>
                </a:spcBef>
                <a:buClrTx/>
                <a:buFontTx/>
                <a:buNone/>
                <a:defRPr/>
              </a:pPr>
              <a:t>16</a:t>
            </a:fld>
            <a:endParaRPr lang="fr-FR" altLang="fr-FR" sz="1300">
              <a:cs typeface="Arial Unicode MS" panose="020B0604020202020204" pitchFamily="34" charset="-128"/>
            </a:endParaRPr>
          </a:p>
        </p:txBody>
      </p:sp>
      <p:sp>
        <p:nvSpPr>
          <p:cNvPr id="33796" name="Rectangle 2">
            <a:extLst>
              <a:ext uri="{FF2B5EF4-FFF2-40B4-BE49-F238E27FC236}">
                <a16:creationId xmlns:a16="http://schemas.microsoft.com/office/drawing/2014/main" id="{0221C83E-F0DC-4E23-BC79-2A99BCAA6A65}"/>
              </a:ext>
            </a:extLst>
          </p:cNvPr>
          <p:cNvSpPr>
            <a:spLocks noGrp="1" noRot="1" noChangeAspect="1" noChangeArrowheads="1" noTextEdit="1"/>
          </p:cNvSpPr>
          <p:nvPr>
            <p:ph type="sldImg"/>
          </p:nvPr>
        </p:nvSpPr>
        <p:spPr>
          <a:xfrm>
            <a:off x="90488" y="754063"/>
            <a:ext cx="6611937"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7" name="Rectangle 3">
            <a:extLst>
              <a:ext uri="{FF2B5EF4-FFF2-40B4-BE49-F238E27FC236}">
                <a16:creationId xmlns:a16="http://schemas.microsoft.com/office/drawing/2014/main" id="{78125B2F-F03B-434E-8F8C-E378BAB29216}"/>
              </a:ext>
            </a:extLst>
          </p:cNvPr>
          <p:cNvSpPr>
            <a:spLocks noGrp="1" noChangeArrowheads="1"/>
          </p:cNvSpPr>
          <p:nvPr>
            <p:ph type="body" idx="1"/>
          </p:nvPr>
        </p:nvSpPr>
        <p:spPr>
          <a:xfrm>
            <a:off x="679450" y="4714875"/>
            <a:ext cx="5434013" cy="44656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879" tIns="45939" rIns="91879" bIns="45939" anchor="ctr"/>
          <a:lstStyle/>
          <a:p>
            <a:endParaRPr lang="fr-FR" altLang="fr-FR"/>
          </a:p>
        </p:txBody>
      </p:sp>
    </p:spTree>
    <p:extLst>
      <p:ext uri="{BB962C8B-B14F-4D97-AF65-F5344CB8AC3E}">
        <p14:creationId xmlns:p14="http://schemas.microsoft.com/office/powerpoint/2010/main" val="2587894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4430FF-68C4-4348-8DFA-13EB5C9238A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A7C122E-43FF-4202-9400-C052430786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7C10F76-FE82-49F4-8E2F-AFF640A7E24C}"/>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5" name="Espace réservé du pied de page 4">
            <a:extLst>
              <a:ext uri="{FF2B5EF4-FFF2-40B4-BE49-F238E27FC236}">
                <a16:creationId xmlns:a16="http://schemas.microsoft.com/office/drawing/2014/main" id="{27E31466-A383-4069-9F50-CCFCE21EFC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765833-2A38-41F5-841B-599947976049}"/>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4244138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9E1571-61C6-4C55-A24B-FDC73B0202B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D8117EE-35AE-4AB1-AC9C-35788D7B0E6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F945BC-20B5-45DA-8BCB-3E571077ED33}"/>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5" name="Espace réservé du pied de page 4">
            <a:extLst>
              <a:ext uri="{FF2B5EF4-FFF2-40B4-BE49-F238E27FC236}">
                <a16:creationId xmlns:a16="http://schemas.microsoft.com/office/drawing/2014/main" id="{56DD2835-2680-4F8D-A07A-3A6B944E56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CCC5E8-EA45-419B-A916-D19C99F06338}"/>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320459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C36C43D-6C27-40AC-A1E2-1FB8A4D9458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93041EC-B054-432F-88DD-AD148A4968E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2201A89-E308-460E-8668-AC671EDEB459}"/>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5" name="Espace réservé du pied de page 4">
            <a:extLst>
              <a:ext uri="{FF2B5EF4-FFF2-40B4-BE49-F238E27FC236}">
                <a16:creationId xmlns:a16="http://schemas.microsoft.com/office/drawing/2014/main" id="{2A1D527A-2BE7-4CD0-9D55-F6E396B4E4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0D8371-98F8-4EF4-B0AF-061820749313}"/>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2071486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482" y="1121880"/>
            <a:ext cx="9143040" cy="2387771"/>
          </a:xfrm>
        </p:spPr>
        <p:txBody>
          <a:bodyPr anchor="b"/>
          <a:lstStyle>
            <a:lvl1pPr algn="ctr">
              <a:defRPr sz="5443"/>
            </a:lvl1pPr>
          </a:lstStyle>
          <a:p>
            <a:r>
              <a:rPr lang="fr-FR"/>
              <a:t>Modifiez le style du titre</a:t>
            </a:r>
          </a:p>
        </p:txBody>
      </p:sp>
      <p:sp>
        <p:nvSpPr>
          <p:cNvPr id="3" name="Sous-titre 2"/>
          <p:cNvSpPr>
            <a:spLocks noGrp="1"/>
          </p:cNvSpPr>
          <p:nvPr>
            <p:ph type="subTitle" idx="1"/>
          </p:nvPr>
        </p:nvSpPr>
        <p:spPr>
          <a:xfrm>
            <a:off x="1524482" y="3601820"/>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fr-FR"/>
              <a:t>Modifiez le style des sous-titres du masque</a:t>
            </a:r>
          </a:p>
        </p:txBody>
      </p:sp>
      <p:sp>
        <p:nvSpPr>
          <p:cNvPr id="4" name="Rectangle 5">
            <a:extLst>
              <a:ext uri="{FF2B5EF4-FFF2-40B4-BE49-F238E27FC236}">
                <a16:creationId xmlns:a16="http://schemas.microsoft.com/office/drawing/2014/main" id="{D9E99052-A8A5-45B2-AA04-EBE918DE1B58}"/>
              </a:ext>
            </a:extLst>
          </p:cNvPr>
          <p:cNvSpPr>
            <a:spLocks noGrp="1" noChangeArrowheads="1"/>
          </p:cNvSpPr>
          <p:nvPr>
            <p:ph type="sldNum" idx="10"/>
          </p:nvPr>
        </p:nvSpPr>
        <p:spPr>
          <a:ln/>
        </p:spPr>
        <p:txBody>
          <a:bodyPr/>
          <a:lstStyle>
            <a:lvl1pPr>
              <a:defRPr/>
            </a:lvl1pPr>
          </a:lstStyle>
          <a:p>
            <a:pPr>
              <a:defRPr/>
            </a:pPr>
            <a:fld id="{B4B2B67E-4452-42A6-AA67-BA40D2338392}" type="slidenum">
              <a:rPr lang="fr-FR" altLang="fr-FR"/>
              <a:pPr>
                <a:defRPr/>
              </a:pPr>
              <a:t>‹N°›</a:t>
            </a:fld>
            <a:endParaRPr lang="fr-FR" altLang="fr-FR"/>
          </a:p>
        </p:txBody>
      </p:sp>
    </p:spTree>
    <p:extLst>
      <p:ext uri="{BB962C8B-B14F-4D97-AF65-F5344CB8AC3E}">
        <p14:creationId xmlns:p14="http://schemas.microsoft.com/office/powerpoint/2010/main" val="3963439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a:extLst>
              <a:ext uri="{FF2B5EF4-FFF2-40B4-BE49-F238E27FC236}">
                <a16:creationId xmlns:a16="http://schemas.microsoft.com/office/drawing/2014/main" id="{C2BCC462-F171-44EC-949E-5B630D1E04D3}"/>
              </a:ext>
            </a:extLst>
          </p:cNvPr>
          <p:cNvSpPr>
            <a:spLocks noGrp="1" noChangeArrowheads="1"/>
          </p:cNvSpPr>
          <p:nvPr>
            <p:ph type="sldNum" idx="10"/>
          </p:nvPr>
        </p:nvSpPr>
        <p:spPr>
          <a:ln/>
        </p:spPr>
        <p:txBody>
          <a:bodyPr/>
          <a:lstStyle>
            <a:lvl1pPr>
              <a:defRPr/>
            </a:lvl1pPr>
          </a:lstStyle>
          <a:p>
            <a:pPr>
              <a:defRPr/>
            </a:pPr>
            <a:fld id="{DFEE311A-31E3-40E3-8709-BB4BBCE75F90}" type="slidenum">
              <a:rPr lang="fr-FR" altLang="fr-FR"/>
              <a:pPr>
                <a:defRPr/>
              </a:pPr>
              <a:t>‹N°›</a:t>
            </a:fld>
            <a:endParaRPr lang="fr-FR" altLang="fr-FR"/>
          </a:p>
        </p:txBody>
      </p:sp>
    </p:spTree>
    <p:extLst>
      <p:ext uri="{BB962C8B-B14F-4D97-AF65-F5344CB8AC3E}">
        <p14:creationId xmlns:p14="http://schemas.microsoft.com/office/powerpoint/2010/main" val="3989473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363" y="1709461"/>
            <a:ext cx="10515839" cy="2852939"/>
          </a:xfrm>
        </p:spPr>
        <p:txBody>
          <a:bodyPr anchor="b"/>
          <a:lstStyle>
            <a:lvl1pPr>
              <a:defRPr sz="5443"/>
            </a:lvl1pPr>
          </a:lstStyle>
          <a:p>
            <a:r>
              <a:rPr lang="fr-FR"/>
              <a:t>Modifiez le style du titre</a:t>
            </a:r>
          </a:p>
        </p:txBody>
      </p:sp>
      <p:sp>
        <p:nvSpPr>
          <p:cNvPr id="3" name="Espace réservé du texte 2"/>
          <p:cNvSpPr>
            <a:spLocks noGrp="1"/>
          </p:cNvSpPr>
          <p:nvPr>
            <p:ph type="body" idx="1"/>
          </p:nvPr>
        </p:nvSpPr>
        <p:spPr>
          <a:xfrm>
            <a:off x="831363" y="4589764"/>
            <a:ext cx="10515839" cy="1499197"/>
          </a:xfrm>
        </p:spPr>
        <p:txBody>
          <a:bodyPr/>
          <a:lstStyle>
            <a:lvl1pPr marL="0" indent="0">
              <a:buNone/>
              <a:defRPr sz="2177"/>
            </a:lvl1pPr>
            <a:lvl2pPr marL="414772" indent="0">
              <a:buNone/>
              <a:defRPr sz="1814"/>
            </a:lvl2pPr>
            <a:lvl3pPr marL="829544" indent="0">
              <a:buNone/>
              <a:defRPr sz="1633"/>
            </a:lvl3pPr>
            <a:lvl4pPr marL="1244316" indent="0">
              <a:buNone/>
              <a:defRPr sz="1452"/>
            </a:lvl4pPr>
            <a:lvl5pPr marL="1659087" indent="0">
              <a:buNone/>
              <a:defRPr sz="1452"/>
            </a:lvl5pPr>
            <a:lvl6pPr marL="2073859" indent="0">
              <a:buNone/>
              <a:defRPr sz="1452"/>
            </a:lvl6pPr>
            <a:lvl7pPr marL="2488631" indent="0">
              <a:buNone/>
              <a:defRPr sz="1452"/>
            </a:lvl7pPr>
            <a:lvl8pPr marL="2903403" indent="0">
              <a:buNone/>
              <a:defRPr sz="1452"/>
            </a:lvl8pPr>
            <a:lvl9pPr marL="3318175" indent="0">
              <a:buNone/>
              <a:defRPr sz="1452"/>
            </a:lvl9pPr>
          </a:lstStyle>
          <a:p>
            <a:pPr lvl="0"/>
            <a:r>
              <a:rPr lang="fr-FR"/>
              <a:t>Modifiez les styles du texte du masque</a:t>
            </a:r>
          </a:p>
        </p:txBody>
      </p:sp>
      <p:sp>
        <p:nvSpPr>
          <p:cNvPr id="4" name="Rectangle 5">
            <a:extLst>
              <a:ext uri="{FF2B5EF4-FFF2-40B4-BE49-F238E27FC236}">
                <a16:creationId xmlns:a16="http://schemas.microsoft.com/office/drawing/2014/main" id="{ABC750DD-B18A-4479-A1D9-C6438C88BF2F}"/>
              </a:ext>
            </a:extLst>
          </p:cNvPr>
          <p:cNvSpPr>
            <a:spLocks noGrp="1" noChangeArrowheads="1"/>
          </p:cNvSpPr>
          <p:nvPr>
            <p:ph type="sldNum" idx="10"/>
          </p:nvPr>
        </p:nvSpPr>
        <p:spPr>
          <a:ln/>
        </p:spPr>
        <p:txBody>
          <a:bodyPr/>
          <a:lstStyle>
            <a:lvl1pPr>
              <a:defRPr/>
            </a:lvl1pPr>
          </a:lstStyle>
          <a:p>
            <a:pPr>
              <a:defRPr/>
            </a:pPr>
            <a:fld id="{B7F976E2-7B6C-4FB6-B534-6FA315E53D83}" type="slidenum">
              <a:rPr lang="fr-FR" altLang="fr-FR"/>
              <a:pPr>
                <a:defRPr/>
              </a:pPr>
              <a:t>‹N°›</a:t>
            </a:fld>
            <a:endParaRPr lang="fr-FR" altLang="fr-FR"/>
          </a:p>
        </p:txBody>
      </p:sp>
    </p:spTree>
    <p:extLst>
      <p:ext uri="{BB962C8B-B14F-4D97-AF65-F5344CB8AC3E}">
        <p14:creationId xmlns:p14="http://schemas.microsoft.com/office/powerpoint/2010/main" val="494773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8642" y="1604328"/>
            <a:ext cx="5389439" cy="45220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82400" y="1604328"/>
            <a:ext cx="5391360" cy="45220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5">
            <a:extLst>
              <a:ext uri="{FF2B5EF4-FFF2-40B4-BE49-F238E27FC236}">
                <a16:creationId xmlns:a16="http://schemas.microsoft.com/office/drawing/2014/main" id="{F962256A-8397-4F2C-A09E-99253522CFDA}"/>
              </a:ext>
            </a:extLst>
          </p:cNvPr>
          <p:cNvSpPr>
            <a:spLocks noGrp="1" noChangeArrowheads="1"/>
          </p:cNvSpPr>
          <p:nvPr>
            <p:ph type="sldNum" idx="10"/>
          </p:nvPr>
        </p:nvSpPr>
        <p:spPr>
          <a:ln/>
        </p:spPr>
        <p:txBody>
          <a:bodyPr/>
          <a:lstStyle>
            <a:lvl1pPr>
              <a:defRPr/>
            </a:lvl1pPr>
          </a:lstStyle>
          <a:p>
            <a:pPr>
              <a:defRPr/>
            </a:pPr>
            <a:fld id="{70ACA235-F268-4D35-A3FC-1DB7B816BB5B}" type="slidenum">
              <a:rPr lang="fr-FR" altLang="fr-FR"/>
              <a:pPr>
                <a:defRPr/>
              </a:pPr>
              <a:t>‹N°›</a:t>
            </a:fld>
            <a:endParaRPr lang="fr-FR" altLang="fr-FR"/>
          </a:p>
        </p:txBody>
      </p:sp>
    </p:spTree>
    <p:extLst>
      <p:ext uri="{BB962C8B-B14F-4D97-AF65-F5344CB8AC3E}">
        <p14:creationId xmlns:p14="http://schemas.microsoft.com/office/powerpoint/2010/main" val="1743082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043" y="365798"/>
            <a:ext cx="10515839" cy="1324939"/>
          </a:xfrm>
        </p:spPr>
        <p:txBody>
          <a:bodyPr/>
          <a:lstStyle/>
          <a:p>
            <a:r>
              <a:rPr lang="fr-FR"/>
              <a:t>Modifiez le style du titre</a:t>
            </a:r>
          </a:p>
        </p:txBody>
      </p:sp>
      <p:sp>
        <p:nvSpPr>
          <p:cNvPr id="3" name="Espace réservé du texte 2"/>
          <p:cNvSpPr>
            <a:spLocks noGrp="1"/>
          </p:cNvSpPr>
          <p:nvPr>
            <p:ph type="body" idx="1"/>
          </p:nvPr>
        </p:nvSpPr>
        <p:spPr>
          <a:xfrm>
            <a:off x="839042"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fr-FR"/>
              <a:t>Modifiez les styles du texte du masque</a:t>
            </a:r>
          </a:p>
        </p:txBody>
      </p:sp>
      <p:sp>
        <p:nvSpPr>
          <p:cNvPr id="4" name="Espace réservé du contenu 3"/>
          <p:cNvSpPr>
            <a:spLocks noGrp="1"/>
          </p:cNvSpPr>
          <p:nvPr>
            <p:ph sz="half" idx="2"/>
          </p:nvPr>
        </p:nvSpPr>
        <p:spPr>
          <a:xfrm>
            <a:off x="839042" y="2504425"/>
            <a:ext cx="5159039" cy="368534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802"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fr-FR"/>
              <a:t>Modifiez les styles du texte du masque</a:t>
            </a:r>
          </a:p>
        </p:txBody>
      </p:sp>
      <p:sp>
        <p:nvSpPr>
          <p:cNvPr id="6" name="Espace réservé du contenu 5"/>
          <p:cNvSpPr>
            <a:spLocks noGrp="1"/>
          </p:cNvSpPr>
          <p:nvPr>
            <p:ph sz="quarter" idx="4"/>
          </p:nvPr>
        </p:nvSpPr>
        <p:spPr>
          <a:xfrm>
            <a:off x="6172802" y="2504425"/>
            <a:ext cx="5182079" cy="368534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5">
            <a:extLst>
              <a:ext uri="{FF2B5EF4-FFF2-40B4-BE49-F238E27FC236}">
                <a16:creationId xmlns:a16="http://schemas.microsoft.com/office/drawing/2014/main" id="{C68E61DC-FE92-40B8-88C9-45D39E330A2C}"/>
              </a:ext>
            </a:extLst>
          </p:cNvPr>
          <p:cNvSpPr>
            <a:spLocks noGrp="1" noChangeArrowheads="1"/>
          </p:cNvSpPr>
          <p:nvPr>
            <p:ph type="sldNum" idx="10"/>
          </p:nvPr>
        </p:nvSpPr>
        <p:spPr>
          <a:ln/>
        </p:spPr>
        <p:txBody>
          <a:bodyPr/>
          <a:lstStyle>
            <a:lvl1pPr>
              <a:defRPr/>
            </a:lvl1pPr>
          </a:lstStyle>
          <a:p>
            <a:pPr>
              <a:defRPr/>
            </a:pPr>
            <a:fld id="{A91A6DF4-483D-45C4-878E-372D6D6E819B}" type="slidenum">
              <a:rPr lang="fr-FR" altLang="fr-FR"/>
              <a:pPr>
                <a:defRPr/>
              </a:pPr>
              <a:t>‹N°›</a:t>
            </a:fld>
            <a:endParaRPr lang="fr-FR" altLang="fr-FR"/>
          </a:p>
        </p:txBody>
      </p:sp>
    </p:spTree>
    <p:extLst>
      <p:ext uri="{BB962C8B-B14F-4D97-AF65-F5344CB8AC3E}">
        <p14:creationId xmlns:p14="http://schemas.microsoft.com/office/powerpoint/2010/main" val="2596076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5">
            <a:extLst>
              <a:ext uri="{FF2B5EF4-FFF2-40B4-BE49-F238E27FC236}">
                <a16:creationId xmlns:a16="http://schemas.microsoft.com/office/drawing/2014/main" id="{78E708F5-9B1A-4EAD-83B7-EBDDE937F515}"/>
              </a:ext>
            </a:extLst>
          </p:cNvPr>
          <p:cNvSpPr>
            <a:spLocks noGrp="1" noChangeArrowheads="1"/>
          </p:cNvSpPr>
          <p:nvPr>
            <p:ph type="sldNum" idx="10"/>
          </p:nvPr>
        </p:nvSpPr>
        <p:spPr>
          <a:ln/>
        </p:spPr>
        <p:txBody>
          <a:bodyPr/>
          <a:lstStyle>
            <a:lvl1pPr>
              <a:defRPr/>
            </a:lvl1pPr>
          </a:lstStyle>
          <a:p>
            <a:pPr>
              <a:defRPr/>
            </a:pPr>
            <a:fld id="{37ADFE13-C506-45B7-B257-3817FE859711}" type="slidenum">
              <a:rPr lang="fr-FR" altLang="fr-FR"/>
              <a:pPr>
                <a:defRPr/>
              </a:pPr>
              <a:t>‹N°›</a:t>
            </a:fld>
            <a:endParaRPr lang="fr-FR" altLang="fr-FR"/>
          </a:p>
        </p:txBody>
      </p:sp>
    </p:spTree>
    <p:extLst>
      <p:ext uri="{BB962C8B-B14F-4D97-AF65-F5344CB8AC3E}">
        <p14:creationId xmlns:p14="http://schemas.microsoft.com/office/powerpoint/2010/main" val="705217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1610CF1-A223-4C23-9271-9DF860EDC95E}"/>
              </a:ext>
            </a:extLst>
          </p:cNvPr>
          <p:cNvSpPr>
            <a:spLocks noGrp="1" noChangeArrowheads="1"/>
          </p:cNvSpPr>
          <p:nvPr>
            <p:ph type="sldNum" idx="10"/>
          </p:nvPr>
        </p:nvSpPr>
        <p:spPr>
          <a:ln/>
        </p:spPr>
        <p:txBody>
          <a:bodyPr/>
          <a:lstStyle>
            <a:lvl1pPr>
              <a:defRPr/>
            </a:lvl1pPr>
          </a:lstStyle>
          <a:p>
            <a:pPr>
              <a:defRPr/>
            </a:pPr>
            <a:fld id="{F70B4C07-577C-43F3-9D99-0C6A42DF052B}" type="slidenum">
              <a:rPr lang="fr-FR" altLang="fr-FR"/>
              <a:pPr>
                <a:defRPr/>
              </a:pPr>
              <a:t>‹N°›</a:t>
            </a:fld>
            <a:endParaRPr lang="fr-FR" altLang="fr-FR"/>
          </a:p>
        </p:txBody>
      </p:sp>
    </p:spTree>
    <p:extLst>
      <p:ext uri="{BB962C8B-B14F-4D97-AF65-F5344CB8AC3E}">
        <p14:creationId xmlns:p14="http://schemas.microsoft.com/office/powerpoint/2010/main" val="2719024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041" y="456528"/>
            <a:ext cx="3932160" cy="1601448"/>
          </a:xfrm>
        </p:spPr>
        <p:txBody>
          <a:bodyPr anchor="b"/>
          <a:lstStyle>
            <a:lvl1pPr>
              <a:defRPr sz="2903"/>
            </a:lvl1pPr>
          </a:lstStyle>
          <a:p>
            <a:r>
              <a:rPr lang="fr-FR"/>
              <a:t>Modifiez le style du titre</a:t>
            </a:r>
          </a:p>
        </p:txBody>
      </p:sp>
      <p:sp>
        <p:nvSpPr>
          <p:cNvPr id="3" name="Espace réservé du contenu 2"/>
          <p:cNvSpPr>
            <a:spLocks noGrp="1"/>
          </p:cNvSpPr>
          <p:nvPr>
            <p:ph idx="1"/>
          </p:nvPr>
        </p:nvSpPr>
        <p:spPr>
          <a:xfrm>
            <a:off x="5184002"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fr-FR"/>
              <a:t>Modifiez les styles du texte du masque</a:t>
            </a:r>
          </a:p>
        </p:txBody>
      </p:sp>
      <p:sp>
        <p:nvSpPr>
          <p:cNvPr id="5" name="Rectangle 5">
            <a:extLst>
              <a:ext uri="{FF2B5EF4-FFF2-40B4-BE49-F238E27FC236}">
                <a16:creationId xmlns:a16="http://schemas.microsoft.com/office/drawing/2014/main" id="{2E7990D9-FE3D-4348-AB96-B027CC2679B9}"/>
              </a:ext>
            </a:extLst>
          </p:cNvPr>
          <p:cNvSpPr>
            <a:spLocks noGrp="1" noChangeArrowheads="1"/>
          </p:cNvSpPr>
          <p:nvPr>
            <p:ph type="sldNum" idx="10"/>
          </p:nvPr>
        </p:nvSpPr>
        <p:spPr>
          <a:ln/>
        </p:spPr>
        <p:txBody>
          <a:bodyPr/>
          <a:lstStyle>
            <a:lvl1pPr>
              <a:defRPr/>
            </a:lvl1pPr>
          </a:lstStyle>
          <a:p>
            <a:pPr>
              <a:defRPr/>
            </a:pPr>
            <a:fld id="{52A4DC1D-2C67-44B5-97C9-29AFD4440A5F}" type="slidenum">
              <a:rPr lang="fr-FR" altLang="fr-FR"/>
              <a:pPr>
                <a:defRPr/>
              </a:pPr>
              <a:t>‹N°›</a:t>
            </a:fld>
            <a:endParaRPr lang="fr-FR" altLang="fr-FR"/>
          </a:p>
        </p:txBody>
      </p:sp>
    </p:spTree>
    <p:extLst>
      <p:ext uri="{BB962C8B-B14F-4D97-AF65-F5344CB8AC3E}">
        <p14:creationId xmlns:p14="http://schemas.microsoft.com/office/powerpoint/2010/main" val="328751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408081-6C8C-4670-8B37-D7B48E5E6CC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9E7149B-E8B6-46BA-B379-A524E5F3B83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517490-1C7F-4855-ADD7-170C81AEFE39}"/>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5" name="Espace réservé du pied de page 4">
            <a:extLst>
              <a:ext uri="{FF2B5EF4-FFF2-40B4-BE49-F238E27FC236}">
                <a16:creationId xmlns:a16="http://schemas.microsoft.com/office/drawing/2014/main" id="{4ED20D48-B8A1-4814-AEEA-B18CF3B6BD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A2728E0-BC81-4DDF-B0A5-943C93286BAF}"/>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22527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041" y="456528"/>
            <a:ext cx="3932160" cy="1601448"/>
          </a:xfrm>
        </p:spPr>
        <p:txBody>
          <a:bodyPr anchor="b"/>
          <a:lstStyle>
            <a:lvl1pPr>
              <a:defRPr sz="2903"/>
            </a:lvl1pPr>
          </a:lstStyle>
          <a:p>
            <a:r>
              <a:rPr lang="fr-FR"/>
              <a:t>Modifiez le style du titre</a:t>
            </a:r>
          </a:p>
        </p:txBody>
      </p:sp>
      <p:sp>
        <p:nvSpPr>
          <p:cNvPr id="3" name="Espace réservé pour une image  2"/>
          <p:cNvSpPr>
            <a:spLocks noGrp="1"/>
          </p:cNvSpPr>
          <p:nvPr>
            <p:ph type="pic" idx="1"/>
          </p:nvPr>
        </p:nvSpPr>
        <p:spPr>
          <a:xfrm>
            <a:off x="5184002"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pPr lvl="0"/>
            <a:endParaRPr lang="fr-FR" noProof="0"/>
          </a:p>
        </p:txBody>
      </p:sp>
      <p:sp>
        <p:nvSpPr>
          <p:cNvPr id="4" name="Espace réservé du texte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fr-FR"/>
              <a:t>Modifiez les styles du texte du masque</a:t>
            </a:r>
          </a:p>
        </p:txBody>
      </p:sp>
      <p:sp>
        <p:nvSpPr>
          <p:cNvPr id="5" name="Rectangle 5">
            <a:extLst>
              <a:ext uri="{FF2B5EF4-FFF2-40B4-BE49-F238E27FC236}">
                <a16:creationId xmlns:a16="http://schemas.microsoft.com/office/drawing/2014/main" id="{1474C443-77CA-476F-8467-5801D1C80432}"/>
              </a:ext>
            </a:extLst>
          </p:cNvPr>
          <p:cNvSpPr>
            <a:spLocks noGrp="1" noChangeArrowheads="1"/>
          </p:cNvSpPr>
          <p:nvPr>
            <p:ph type="sldNum" idx="10"/>
          </p:nvPr>
        </p:nvSpPr>
        <p:spPr>
          <a:ln/>
        </p:spPr>
        <p:txBody>
          <a:bodyPr/>
          <a:lstStyle>
            <a:lvl1pPr>
              <a:defRPr/>
            </a:lvl1pPr>
          </a:lstStyle>
          <a:p>
            <a:pPr>
              <a:defRPr/>
            </a:pPr>
            <a:fld id="{B5EC9F4E-6985-4D80-BE1E-FD2260F93075}" type="slidenum">
              <a:rPr lang="fr-FR" altLang="fr-FR"/>
              <a:pPr>
                <a:defRPr/>
              </a:pPr>
              <a:t>‹N°›</a:t>
            </a:fld>
            <a:endParaRPr lang="fr-FR" altLang="fr-FR"/>
          </a:p>
        </p:txBody>
      </p:sp>
    </p:spTree>
    <p:extLst>
      <p:ext uri="{BB962C8B-B14F-4D97-AF65-F5344CB8AC3E}">
        <p14:creationId xmlns:p14="http://schemas.microsoft.com/office/powerpoint/2010/main" val="3733232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a:extLst>
              <a:ext uri="{FF2B5EF4-FFF2-40B4-BE49-F238E27FC236}">
                <a16:creationId xmlns:a16="http://schemas.microsoft.com/office/drawing/2014/main" id="{C2E0A692-24AC-4E4A-8390-359167C2DFD6}"/>
              </a:ext>
            </a:extLst>
          </p:cNvPr>
          <p:cNvSpPr>
            <a:spLocks noGrp="1" noChangeArrowheads="1"/>
          </p:cNvSpPr>
          <p:nvPr>
            <p:ph type="sldNum" idx="10"/>
          </p:nvPr>
        </p:nvSpPr>
        <p:spPr>
          <a:ln/>
        </p:spPr>
        <p:txBody>
          <a:bodyPr/>
          <a:lstStyle>
            <a:lvl1pPr>
              <a:defRPr/>
            </a:lvl1pPr>
          </a:lstStyle>
          <a:p>
            <a:pPr>
              <a:defRPr/>
            </a:pPr>
            <a:fld id="{33664807-FCD0-46CE-995C-7B47D92DB015}" type="slidenum">
              <a:rPr lang="fr-FR" altLang="fr-FR"/>
              <a:pPr>
                <a:defRPr/>
              </a:pPr>
              <a:t>‹N°›</a:t>
            </a:fld>
            <a:endParaRPr lang="fr-FR" altLang="fr-FR"/>
          </a:p>
        </p:txBody>
      </p:sp>
    </p:spTree>
    <p:extLst>
      <p:ext uri="{BB962C8B-B14F-4D97-AF65-F5344CB8AC3E}">
        <p14:creationId xmlns:p14="http://schemas.microsoft.com/office/powerpoint/2010/main" val="2354555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3922" y="273630"/>
            <a:ext cx="2739839" cy="5852774"/>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8641" y="273630"/>
            <a:ext cx="8040960" cy="585277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a:extLst>
              <a:ext uri="{FF2B5EF4-FFF2-40B4-BE49-F238E27FC236}">
                <a16:creationId xmlns:a16="http://schemas.microsoft.com/office/drawing/2014/main" id="{21AD061C-500E-48F6-AC0D-7E1E0D23DB5C}"/>
              </a:ext>
            </a:extLst>
          </p:cNvPr>
          <p:cNvSpPr>
            <a:spLocks noGrp="1" noChangeArrowheads="1"/>
          </p:cNvSpPr>
          <p:nvPr>
            <p:ph type="sldNum" idx="10"/>
          </p:nvPr>
        </p:nvSpPr>
        <p:spPr>
          <a:ln/>
        </p:spPr>
        <p:txBody>
          <a:bodyPr/>
          <a:lstStyle>
            <a:lvl1pPr>
              <a:defRPr/>
            </a:lvl1pPr>
          </a:lstStyle>
          <a:p>
            <a:pPr>
              <a:defRPr/>
            </a:pPr>
            <a:fld id="{326DB32C-B686-44C4-B576-A9202283CE3A}" type="slidenum">
              <a:rPr lang="fr-FR" altLang="fr-FR"/>
              <a:pPr>
                <a:defRPr/>
              </a:pPr>
              <a:t>‹N°›</a:t>
            </a:fld>
            <a:endParaRPr lang="fr-FR" altLang="fr-FR"/>
          </a:p>
        </p:txBody>
      </p:sp>
    </p:spTree>
    <p:extLst>
      <p:ext uri="{BB962C8B-B14F-4D97-AF65-F5344CB8AC3E}">
        <p14:creationId xmlns:p14="http://schemas.microsoft.com/office/powerpoint/2010/main" val="3416501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8642" y="273629"/>
            <a:ext cx="10965119" cy="1140600"/>
          </a:xfrm>
        </p:spPr>
        <p:txBody>
          <a:bodyPr/>
          <a:lstStyle/>
          <a:p>
            <a:r>
              <a:rPr lang="fr-FR"/>
              <a:t>Modifiez le style du titre</a:t>
            </a:r>
          </a:p>
        </p:txBody>
      </p:sp>
      <p:sp>
        <p:nvSpPr>
          <p:cNvPr id="3" name="Rectangle 5">
            <a:extLst>
              <a:ext uri="{FF2B5EF4-FFF2-40B4-BE49-F238E27FC236}">
                <a16:creationId xmlns:a16="http://schemas.microsoft.com/office/drawing/2014/main" id="{1FAE50BE-90A8-4D80-A845-74191330E9B1}"/>
              </a:ext>
            </a:extLst>
          </p:cNvPr>
          <p:cNvSpPr>
            <a:spLocks noGrp="1" noChangeArrowheads="1"/>
          </p:cNvSpPr>
          <p:nvPr>
            <p:ph type="sldNum" idx="10"/>
          </p:nvPr>
        </p:nvSpPr>
        <p:spPr>
          <a:ln/>
        </p:spPr>
        <p:txBody>
          <a:bodyPr/>
          <a:lstStyle>
            <a:lvl1pPr>
              <a:defRPr/>
            </a:lvl1pPr>
          </a:lstStyle>
          <a:p>
            <a:pPr>
              <a:defRPr/>
            </a:pPr>
            <a:fld id="{F2F2E978-3ED6-47EA-B2C4-4F1E60C27394}" type="slidenum">
              <a:rPr lang="fr-FR" altLang="fr-FR"/>
              <a:pPr>
                <a:defRPr/>
              </a:pPr>
              <a:t>‹N°›</a:t>
            </a:fld>
            <a:endParaRPr lang="fr-FR" altLang="fr-FR"/>
          </a:p>
        </p:txBody>
      </p:sp>
    </p:spTree>
    <p:extLst>
      <p:ext uri="{BB962C8B-B14F-4D97-AF65-F5344CB8AC3E}">
        <p14:creationId xmlns:p14="http://schemas.microsoft.com/office/powerpoint/2010/main" val="321645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A1EFB-CED6-440B-A93F-17744FFFD90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B892A20-BB09-400D-9F98-1C0B0C9D68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112C5EC-91EC-4CFA-8F1B-32AFAD6DE559}"/>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5" name="Espace réservé du pied de page 4">
            <a:extLst>
              <a:ext uri="{FF2B5EF4-FFF2-40B4-BE49-F238E27FC236}">
                <a16:creationId xmlns:a16="http://schemas.microsoft.com/office/drawing/2014/main" id="{E580A1E3-106F-43DB-AA24-8F9792B9B3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0D068F-457B-4B52-AE26-AE7B64D78D74}"/>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35010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04A4B-A817-4096-96B5-F9129AFFCD7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2F4227-BE12-49E2-9103-1034113EC8A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135231C-2D21-4265-9738-BD58945A069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E998495-AF6C-4D8E-AFD9-47C1FE57907F}"/>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6" name="Espace réservé du pied de page 5">
            <a:extLst>
              <a:ext uri="{FF2B5EF4-FFF2-40B4-BE49-F238E27FC236}">
                <a16:creationId xmlns:a16="http://schemas.microsoft.com/office/drawing/2014/main" id="{E1C55619-0719-408E-8D9E-E514DB14B2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5B736AD-0750-4138-8B3D-64CCAEE7DAA4}"/>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326578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ED529-050E-40FE-AA1F-B984935F317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D059EB3-D45B-424B-A2D9-D201749D20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7C110F5-EB30-4A3A-BE68-2E807603C27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06C333F-5146-4342-8C2D-354618D18C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1E9E8FA-3343-4C7C-A3F2-F220595C105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13E5F7A-6596-40D3-89B9-AA11C050D068}"/>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8" name="Espace réservé du pied de page 7">
            <a:extLst>
              <a:ext uri="{FF2B5EF4-FFF2-40B4-BE49-F238E27FC236}">
                <a16:creationId xmlns:a16="http://schemas.microsoft.com/office/drawing/2014/main" id="{810DA994-5A47-4034-BA68-25092E27DCF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7B05901-2018-437E-BF29-282AA7474AA4}"/>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537345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017EA8-BB36-4774-854F-8B1877EFC10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C48C164-F9EC-446D-A9FE-8A566140F9C3}"/>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4" name="Espace réservé du pied de page 3">
            <a:extLst>
              <a:ext uri="{FF2B5EF4-FFF2-40B4-BE49-F238E27FC236}">
                <a16:creationId xmlns:a16="http://schemas.microsoft.com/office/drawing/2014/main" id="{785E76EE-C10A-4F22-A566-5316214C751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0D7EC44-4BF6-40B8-9ADE-E50572AF7969}"/>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132142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1F9B74-7AE6-4371-A361-8C12A3C1293A}"/>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3" name="Espace réservé du pied de page 2">
            <a:extLst>
              <a:ext uri="{FF2B5EF4-FFF2-40B4-BE49-F238E27FC236}">
                <a16:creationId xmlns:a16="http://schemas.microsoft.com/office/drawing/2014/main" id="{8679B221-BEC0-49EB-A94F-8FF3C334608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3F7D366-CA7A-4C3D-BC68-3C0F5CBADDF7}"/>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313975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9F264-8454-4746-8DC1-FBAA2B2DF98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E8F9066-2A9C-4F7C-AF2C-35C18F9156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5E96767-2F1F-4E54-BCE3-BADB99692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F15FDEE-2A2C-4FD3-99EA-2037F716184F}"/>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6" name="Espace réservé du pied de page 5">
            <a:extLst>
              <a:ext uri="{FF2B5EF4-FFF2-40B4-BE49-F238E27FC236}">
                <a16:creationId xmlns:a16="http://schemas.microsoft.com/office/drawing/2014/main" id="{1074DD81-7BB3-477E-99A8-D9B100D77B7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AAE6C7-3404-48D7-9915-2B6314EAEC2C}"/>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3667097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A37C46-24FF-4B4E-8C7C-69732412303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89E3486-1AEC-4D3A-9F5D-C0C73E83F3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791C50B-F0CB-49DE-A09A-C3C52C9DA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045C7D9-B333-44C6-8659-20A495992E29}"/>
              </a:ext>
            </a:extLst>
          </p:cNvPr>
          <p:cNvSpPr>
            <a:spLocks noGrp="1"/>
          </p:cNvSpPr>
          <p:nvPr>
            <p:ph type="dt" sz="half" idx="10"/>
          </p:nvPr>
        </p:nvSpPr>
        <p:spPr/>
        <p:txBody>
          <a:bodyPr/>
          <a:lstStyle/>
          <a:p>
            <a:fld id="{050B90C8-9CDE-409E-BCED-DB043EDC22C4}" type="datetimeFigureOut">
              <a:rPr lang="fr-FR" smtClean="0"/>
              <a:t>21/01/2021</a:t>
            </a:fld>
            <a:endParaRPr lang="fr-FR"/>
          </a:p>
        </p:txBody>
      </p:sp>
      <p:sp>
        <p:nvSpPr>
          <p:cNvPr id="6" name="Espace réservé du pied de page 5">
            <a:extLst>
              <a:ext uri="{FF2B5EF4-FFF2-40B4-BE49-F238E27FC236}">
                <a16:creationId xmlns:a16="http://schemas.microsoft.com/office/drawing/2014/main" id="{F4493DB3-8210-42DB-9B3D-61782F046F1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F40AC1D-7E91-4010-9ECA-9051DCFA0D66}"/>
              </a:ext>
            </a:extLst>
          </p:cNvPr>
          <p:cNvSpPr>
            <a:spLocks noGrp="1"/>
          </p:cNvSpPr>
          <p:nvPr>
            <p:ph type="sldNum" sz="quarter" idx="12"/>
          </p:nvPr>
        </p:nvSpPr>
        <p:spPr/>
        <p:txBody>
          <a:bodyPr/>
          <a:lstStyle/>
          <a:p>
            <a:fld id="{FFF3DCC6-8F16-4764-9E30-D58A4938C17B}" type="slidenum">
              <a:rPr lang="fr-FR" smtClean="0"/>
              <a:t>‹N°›</a:t>
            </a:fld>
            <a:endParaRPr lang="fr-FR"/>
          </a:p>
        </p:txBody>
      </p:sp>
    </p:spTree>
    <p:extLst>
      <p:ext uri="{BB962C8B-B14F-4D97-AF65-F5344CB8AC3E}">
        <p14:creationId xmlns:p14="http://schemas.microsoft.com/office/powerpoint/2010/main" val="159734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7E4D841-5617-46C2-AA0C-339D619F8F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BBEB45F-39BB-40E8-A91F-761153050B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C88FD8-7C1B-4BF0-A932-7BD66A8D2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B90C8-9CDE-409E-BCED-DB043EDC22C4}" type="datetimeFigureOut">
              <a:rPr lang="fr-FR" smtClean="0"/>
              <a:t>21/01/2021</a:t>
            </a:fld>
            <a:endParaRPr lang="fr-FR"/>
          </a:p>
        </p:txBody>
      </p:sp>
      <p:sp>
        <p:nvSpPr>
          <p:cNvPr id="5" name="Espace réservé du pied de page 4">
            <a:extLst>
              <a:ext uri="{FF2B5EF4-FFF2-40B4-BE49-F238E27FC236}">
                <a16:creationId xmlns:a16="http://schemas.microsoft.com/office/drawing/2014/main" id="{7A8E685C-B6F5-43FE-9358-7186A9DB7B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AD9E4F7-99B8-4BD8-AE7D-7285B98737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3DCC6-8F16-4764-9E30-D58A4938C17B}" type="slidenum">
              <a:rPr lang="fr-FR" smtClean="0"/>
              <a:t>‹N°›</a:t>
            </a:fld>
            <a:endParaRPr lang="fr-FR"/>
          </a:p>
        </p:txBody>
      </p:sp>
    </p:spTree>
    <p:extLst>
      <p:ext uri="{BB962C8B-B14F-4D97-AF65-F5344CB8AC3E}">
        <p14:creationId xmlns:p14="http://schemas.microsoft.com/office/powerpoint/2010/main" val="87372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6246294F-C15B-435C-88C8-56F853896C42}"/>
              </a:ext>
            </a:extLst>
          </p:cNvPr>
          <p:cNvSpPr>
            <a:spLocks noGrp="1" noChangeArrowheads="1"/>
          </p:cNvSpPr>
          <p:nvPr>
            <p:ph type="title"/>
          </p:nvPr>
        </p:nvSpPr>
        <p:spPr bwMode="auto">
          <a:xfrm>
            <a:off x="608641" y="273629"/>
            <a:ext cx="10965119"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7" name="Rectangle 2">
            <a:extLst>
              <a:ext uri="{FF2B5EF4-FFF2-40B4-BE49-F238E27FC236}">
                <a16:creationId xmlns:a16="http://schemas.microsoft.com/office/drawing/2014/main" id="{E7D5DDB3-9EB2-4EF9-AE3F-D70A5FEC8CF5}"/>
              </a:ext>
            </a:extLst>
          </p:cNvPr>
          <p:cNvSpPr>
            <a:spLocks noGrp="1" noChangeArrowheads="1"/>
          </p:cNvSpPr>
          <p:nvPr>
            <p:ph type="body" idx="1"/>
          </p:nvPr>
        </p:nvSpPr>
        <p:spPr bwMode="auto">
          <a:xfrm>
            <a:off x="608641" y="1604328"/>
            <a:ext cx="10965119" cy="452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2808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
        <p:nvSpPr>
          <p:cNvPr id="1028" name="Text Box 3">
            <a:extLst>
              <a:ext uri="{FF2B5EF4-FFF2-40B4-BE49-F238E27FC236}">
                <a16:creationId xmlns:a16="http://schemas.microsoft.com/office/drawing/2014/main" id="{0579B2D9-B79C-4BB2-86C5-4B5E1D70FFB4}"/>
              </a:ext>
            </a:extLst>
          </p:cNvPr>
          <p:cNvSpPr txBox="1">
            <a:spLocks noChangeArrowheads="1"/>
          </p:cNvSpPr>
          <p:nvPr/>
        </p:nvSpPr>
        <p:spPr bwMode="auto">
          <a:xfrm>
            <a:off x="608641" y="6247376"/>
            <a:ext cx="283776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fr-FR" altLang="fr-FR" sz="1633">
              <a:latin typeface="Arial" charset="0"/>
              <a:ea typeface="Microsoft YaHei" charset="-122"/>
            </a:endParaRPr>
          </a:p>
        </p:txBody>
      </p:sp>
      <p:sp>
        <p:nvSpPr>
          <p:cNvPr id="1029" name="Text Box 4">
            <a:extLst>
              <a:ext uri="{FF2B5EF4-FFF2-40B4-BE49-F238E27FC236}">
                <a16:creationId xmlns:a16="http://schemas.microsoft.com/office/drawing/2014/main" id="{0FC09085-BD65-4FB3-955A-06A19A5D19C6}"/>
              </a:ext>
            </a:extLst>
          </p:cNvPr>
          <p:cNvSpPr txBox="1">
            <a:spLocks noChangeArrowheads="1"/>
          </p:cNvSpPr>
          <p:nvPr/>
        </p:nvSpPr>
        <p:spPr bwMode="auto">
          <a:xfrm>
            <a:off x="4170240" y="6247376"/>
            <a:ext cx="386304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fr-FR" altLang="fr-FR" sz="1633">
              <a:latin typeface="Arial" charset="0"/>
              <a:ea typeface="Microsoft YaHei" charset="-122"/>
            </a:endParaRPr>
          </a:p>
        </p:txBody>
      </p:sp>
      <p:sp>
        <p:nvSpPr>
          <p:cNvPr id="2" name="Rectangle 5">
            <a:extLst>
              <a:ext uri="{FF2B5EF4-FFF2-40B4-BE49-F238E27FC236}">
                <a16:creationId xmlns:a16="http://schemas.microsoft.com/office/drawing/2014/main" id="{13B4BC6F-6BBB-488C-89B9-07D295F12A56}"/>
              </a:ext>
            </a:extLst>
          </p:cNvPr>
          <p:cNvSpPr>
            <a:spLocks noGrp="1" noChangeArrowheads="1"/>
          </p:cNvSpPr>
          <p:nvPr>
            <p:ph type="sldNum"/>
          </p:nvPr>
        </p:nvSpPr>
        <p:spPr bwMode="auto">
          <a:xfrm>
            <a:off x="8741761" y="6247376"/>
            <a:ext cx="283392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rgbClr val="000000"/>
                </a:solidFill>
              </a:defRPr>
            </a:lvl1pPr>
          </a:lstStyle>
          <a:p>
            <a:pPr>
              <a:defRPr/>
            </a:pPr>
            <a:fld id="{265AAB10-D4D0-429D-8580-C1E78D380D96}" type="slidenum">
              <a:rPr lang="fr-FR" altLang="fr-FR"/>
              <a:pPr>
                <a:defRPr/>
              </a:pPr>
              <a:t>‹N°›</a:t>
            </a:fld>
            <a:endParaRPr lang="fr-FR" altLang="fr-FR"/>
          </a:p>
        </p:txBody>
      </p:sp>
    </p:spTree>
    <p:extLst>
      <p:ext uri="{BB962C8B-B14F-4D97-AF65-F5344CB8AC3E}">
        <p14:creationId xmlns:p14="http://schemas.microsoft.com/office/powerpoint/2010/main" val="1779477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kern="1200">
          <a:solidFill>
            <a:srgbClr val="000000"/>
          </a:solidFill>
          <a:latin typeface="+mj-lt"/>
          <a:ea typeface="+mj-ea"/>
          <a:cs typeface="+mj-cs"/>
        </a:defRPr>
      </a:lvl1pPr>
      <a:lvl2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Microsoft YaHei" panose="020B0503020204020204" pitchFamily="34" charset="-122"/>
        </a:defRPr>
      </a:lvl2pPr>
      <a:lvl3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Microsoft YaHei" panose="020B0503020204020204" pitchFamily="34" charset="-122"/>
        </a:defRPr>
      </a:lvl3pPr>
      <a:lvl4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Microsoft YaHei" panose="020B0503020204020204" pitchFamily="34" charset="-122"/>
        </a:defRPr>
      </a:lvl4pPr>
      <a:lvl5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Microsoft YaHei" panose="020B0503020204020204" pitchFamily="34" charset="-122"/>
        </a:defRPr>
      </a:lvl5pPr>
      <a:lvl6pPr marL="2281245" indent="-207386"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Microsoft YaHei" panose="020B0503020204020204" pitchFamily="34" charset="-122"/>
        </a:defRPr>
      </a:lvl6pPr>
      <a:lvl7pPr marL="2696017" indent="-207386"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Microsoft YaHei" panose="020B0503020204020204" pitchFamily="34" charset="-122"/>
        </a:defRPr>
      </a:lvl7pPr>
      <a:lvl8pPr marL="3110789" indent="-207386"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Microsoft YaHei" panose="020B0503020204020204" pitchFamily="34" charset="-122"/>
        </a:defRPr>
      </a:lvl8pPr>
      <a:lvl9pPr marL="3525561" indent="-207386"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Microsoft YaHei" panose="020B0503020204020204" pitchFamily="34" charset="-122"/>
        </a:defRPr>
      </a:lvl9pPr>
    </p:titleStyle>
    <p:bodyStyle>
      <a:lvl1pPr marL="311079" indent="-311079" algn="l" defTabSz="407571" rtl="0" eaLnBrk="0" fontAlgn="base" hangingPunct="0">
        <a:lnSpc>
          <a:spcPct val="93000"/>
        </a:lnSpc>
        <a:spcBef>
          <a:spcPct val="0"/>
        </a:spcBef>
        <a:spcAft>
          <a:spcPts val="1282"/>
        </a:spcAft>
        <a:buClr>
          <a:srgbClr val="000000"/>
        </a:buClr>
        <a:buSzPct val="100000"/>
        <a:buFont typeface="Times New Roman" panose="02020603050405020304" pitchFamily="18" charset="0"/>
        <a:defRPr sz="2903" kern="1200">
          <a:solidFill>
            <a:srgbClr val="000000"/>
          </a:solidFill>
          <a:latin typeface="+mn-lt"/>
          <a:ea typeface="+mn-ea"/>
          <a:cs typeface="+mn-cs"/>
        </a:defRPr>
      </a:lvl1pPr>
      <a:lvl2pPr marL="674004" indent="-259232" algn="l" defTabSz="407571" rtl="0" eaLnBrk="0" fontAlgn="base" hangingPunct="0">
        <a:lnSpc>
          <a:spcPct val="93000"/>
        </a:lnSpc>
        <a:spcBef>
          <a:spcPct val="0"/>
        </a:spcBef>
        <a:spcAft>
          <a:spcPts val="1032"/>
        </a:spcAft>
        <a:buClr>
          <a:srgbClr val="000000"/>
        </a:buClr>
        <a:buSzPct val="100000"/>
        <a:buFont typeface="Times New Roman" panose="02020603050405020304" pitchFamily="18" charset="0"/>
        <a:defRPr sz="2540" kern="1200">
          <a:solidFill>
            <a:srgbClr val="000000"/>
          </a:solidFill>
          <a:latin typeface="+mn-lt"/>
          <a:ea typeface="+mn-ea"/>
          <a:cs typeface="+mn-cs"/>
        </a:defRPr>
      </a:lvl2pPr>
      <a:lvl3pPr marL="1036930" indent="-207386" algn="l" defTabSz="407571" rtl="0" eaLnBrk="0" fontAlgn="base" hangingPunct="0">
        <a:lnSpc>
          <a:spcPct val="93000"/>
        </a:lnSpc>
        <a:spcBef>
          <a:spcPct val="0"/>
        </a:spcBef>
        <a:spcAft>
          <a:spcPts val="771"/>
        </a:spcAft>
        <a:buClr>
          <a:srgbClr val="000000"/>
        </a:buClr>
        <a:buSzPct val="100000"/>
        <a:buFont typeface="Times New Roman" panose="02020603050405020304" pitchFamily="18" charset="0"/>
        <a:defRPr sz="2177" kern="1200">
          <a:solidFill>
            <a:srgbClr val="000000"/>
          </a:solidFill>
          <a:latin typeface="+mn-lt"/>
          <a:ea typeface="+mn-ea"/>
          <a:cs typeface="+mn-cs"/>
        </a:defRPr>
      </a:lvl3pPr>
      <a:lvl4pPr marL="1451701" indent="-207386" algn="l" defTabSz="407571" rtl="0" eaLnBrk="0" fontAlgn="base" hangingPunct="0">
        <a:lnSpc>
          <a:spcPct val="93000"/>
        </a:lnSpc>
        <a:spcBef>
          <a:spcPct val="0"/>
        </a:spcBef>
        <a:spcAft>
          <a:spcPts val="522"/>
        </a:spcAft>
        <a:buClr>
          <a:srgbClr val="000000"/>
        </a:buClr>
        <a:buSzPct val="100000"/>
        <a:buFont typeface="Times New Roman" panose="02020603050405020304" pitchFamily="18" charset="0"/>
        <a:defRPr sz="1814" kern="1200">
          <a:solidFill>
            <a:srgbClr val="000000"/>
          </a:solidFill>
          <a:latin typeface="+mn-lt"/>
          <a:ea typeface="+mn-ea"/>
          <a:cs typeface="+mn-cs"/>
        </a:defRPr>
      </a:lvl4pPr>
      <a:lvl5pPr marL="1866473" indent="-207386" algn="l" defTabSz="407571" rtl="0" eaLnBrk="0" fontAlgn="base" hangingPunct="0">
        <a:lnSpc>
          <a:spcPct val="93000"/>
        </a:lnSpc>
        <a:spcBef>
          <a:spcPct val="0"/>
        </a:spcBef>
        <a:spcAft>
          <a:spcPts val="261"/>
        </a:spcAft>
        <a:buClr>
          <a:srgbClr val="000000"/>
        </a:buClr>
        <a:buSzPct val="100000"/>
        <a:buFont typeface="Times New Roman" panose="02020603050405020304" pitchFamily="18" charset="0"/>
        <a:defRPr sz="1814" kern="1200">
          <a:solidFill>
            <a:srgbClr val="000000"/>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fr-FR"/>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apesa-france.com/"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a:extLst>
              <a:ext uri="{FF2B5EF4-FFF2-40B4-BE49-F238E27FC236}">
                <a16:creationId xmlns:a16="http://schemas.microsoft.com/office/drawing/2014/main" id="{AAEE2BCF-7FFB-4B94-896A-ECC65FC0D7C7}"/>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defTabSz="407571" fontAlgn="base" hangingPunct="0">
              <a:spcBef>
                <a:spcPct val="0"/>
              </a:spcBef>
              <a:spcAft>
                <a:spcPct val="0"/>
              </a:spcAft>
              <a:buClrTx/>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fr-FR" altLang="fr-FR" sz="3266" dirty="0">
                <a:solidFill>
                  <a:srgbClr val="FFFFFF"/>
                </a:solidFill>
              </a:rPr>
              <a:t>APESA  France</a:t>
            </a:r>
          </a:p>
        </p:txBody>
      </p:sp>
      <p:pic>
        <p:nvPicPr>
          <p:cNvPr id="52227" name="Picture 2">
            <a:extLst>
              <a:ext uri="{FF2B5EF4-FFF2-40B4-BE49-F238E27FC236}">
                <a16:creationId xmlns:a16="http://schemas.microsoft.com/office/drawing/2014/main" id="{B2BF4E41-FDAF-427D-84D9-6B12206BE46D}"/>
              </a:ext>
            </a:extLst>
          </p:cNvPr>
          <p:cNvPicPr>
            <a:picLocks noChangeAspect="1" noChangeArrowheads="1"/>
          </p:cNvPicPr>
          <p:nvPr/>
        </p:nvPicPr>
        <p:blipFill>
          <a:blip r:embed="rId3"/>
          <a:srcRect/>
          <a:stretch>
            <a:fillRect/>
          </a:stretch>
        </p:blipFill>
        <p:spPr bwMode="auto">
          <a:xfrm>
            <a:off x="4031070" y="1399214"/>
            <a:ext cx="4129859" cy="33891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ZoneTexte 5">
            <a:extLst>
              <a:ext uri="{FF2B5EF4-FFF2-40B4-BE49-F238E27FC236}">
                <a16:creationId xmlns:a16="http://schemas.microsoft.com/office/drawing/2014/main" id="{7AF98514-4915-48FD-8ECE-4B7E375BF2AB}"/>
              </a:ext>
            </a:extLst>
          </p:cNvPr>
          <p:cNvSpPr txBox="1"/>
          <p:nvPr/>
        </p:nvSpPr>
        <p:spPr>
          <a:xfrm>
            <a:off x="685743" y="5284749"/>
            <a:ext cx="10820514" cy="664349"/>
          </a:xfrm>
          <a:prstGeom prst="rect">
            <a:avLst/>
          </a:prstGeom>
          <a:noFill/>
        </p:spPr>
        <p:txBody>
          <a:bodyPr wrap="square">
            <a:spAutoFit/>
          </a:bodyPr>
          <a:lstStyle/>
          <a:p>
            <a:pPr algn="ctr">
              <a:lnSpc>
                <a:spcPct val="200000"/>
              </a:lnSpc>
              <a:spcAft>
                <a:spcPts val="1633"/>
              </a:spcAft>
              <a:buClrTx/>
              <a:defRPr/>
            </a:pPr>
            <a:r>
              <a:rPr lang="fr-FR" altLang="fr-FR" sz="2200" b="1" dirty="0">
                <a:solidFill>
                  <a:srgbClr val="0070C0"/>
                </a:solidFill>
              </a:rPr>
              <a:t>POUR QUE LES IDEES NOIRES NE RENCONTRENT PAS DES IDEES FAUSSES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736525E9-D242-43AA-A450-964E076D1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416" y="142613"/>
            <a:ext cx="9017167" cy="6858000"/>
          </a:xfrm>
          <a:prstGeom prst="rect">
            <a:avLst/>
          </a:prstGeom>
        </p:spPr>
      </p:pic>
      <p:sp>
        <p:nvSpPr>
          <p:cNvPr id="13" name="Text Box 1">
            <a:extLst>
              <a:ext uri="{FF2B5EF4-FFF2-40B4-BE49-F238E27FC236}">
                <a16:creationId xmlns:a16="http://schemas.microsoft.com/office/drawing/2014/main" id="{D199F813-0EC5-486A-8EF6-79B0DB3E6914}"/>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14" name="Picture 4">
            <a:extLst>
              <a:ext uri="{FF2B5EF4-FFF2-40B4-BE49-F238E27FC236}">
                <a16:creationId xmlns:a16="http://schemas.microsoft.com/office/drawing/2014/main" id="{4155AC1A-0796-4C7D-90B4-3FA4B91D6574}"/>
              </a:ext>
            </a:extLst>
          </p:cNvPr>
          <p:cNvPicPr>
            <a:picLocks noChangeAspect="1" noChangeArrowheads="1"/>
          </p:cNvPicPr>
          <p:nvPr/>
        </p:nvPicPr>
        <p:blipFill>
          <a:blip r:embed="rId3"/>
          <a:srcRect/>
          <a:stretch>
            <a:fillRect/>
          </a:stretch>
        </p:blipFill>
        <p:spPr bwMode="auto">
          <a:xfrm>
            <a:off x="10604583" y="0"/>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8678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CBFE3AB-8B89-4609-B391-7F81194FF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017" y="645952"/>
            <a:ext cx="4001839" cy="6212048"/>
          </a:xfrm>
          <a:prstGeom prst="rect">
            <a:avLst/>
          </a:prstGeom>
        </p:spPr>
      </p:pic>
      <p:sp>
        <p:nvSpPr>
          <p:cNvPr id="3" name="Text Box 1">
            <a:extLst>
              <a:ext uri="{FF2B5EF4-FFF2-40B4-BE49-F238E27FC236}">
                <a16:creationId xmlns:a16="http://schemas.microsoft.com/office/drawing/2014/main" id="{002475FA-8573-4977-842E-CB90FA02B584}"/>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4" name="Picture 4">
            <a:extLst>
              <a:ext uri="{FF2B5EF4-FFF2-40B4-BE49-F238E27FC236}">
                <a16:creationId xmlns:a16="http://schemas.microsoft.com/office/drawing/2014/main" id="{C35CE907-CF86-4B8A-AC36-42791D0428F7}"/>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75681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2FF4854-A5D2-4DAF-9EB3-934BDDD85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018" y="650926"/>
            <a:ext cx="3998634" cy="6207073"/>
          </a:xfrm>
          <a:prstGeom prst="rect">
            <a:avLst/>
          </a:prstGeom>
        </p:spPr>
      </p:pic>
      <p:sp>
        <p:nvSpPr>
          <p:cNvPr id="3" name="Text Box 1">
            <a:extLst>
              <a:ext uri="{FF2B5EF4-FFF2-40B4-BE49-F238E27FC236}">
                <a16:creationId xmlns:a16="http://schemas.microsoft.com/office/drawing/2014/main" id="{3B7AF5DB-CE47-4535-9E17-36672E1F01CB}"/>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4" name="Picture 4">
            <a:extLst>
              <a:ext uri="{FF2B5EF4-FFF2-40B4-BE49-F238E27FC236}">
                <a16:creationId xmlns:a16="http://schemas.microsoft.com/office/drawing/2014/main" id="{CE8F21F7-2F69-488F-AAC6-45CC33EEE89D}"/>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671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379FD21-80E5-4864-89C3-08BAA66B5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668" y="0"/>
            <a:ext cx="9012664" cy="6858000"/>
          </a:xfrm>
          <a:prstGeom prst="rect">
            <a:avLst/>
          </a:prstGeom>
        </p:spPr>
      </p:pic>
      <p:sp>
        <p:nvSpPr>
          <p:cNvPr id="3" name="Text Box 1">
            <a:extLst>
              <a:ext uri="{FF2B5EF4-FFF2-40B4-BE49-F238E27FC236}">
                <a16:creationId xmlns:a16="http://schemas.microsoft.com/office/drawing/2014/main" id="{8BB082AF-DFBB-44F6-BAD3-7D081669EACB}"/>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4" name="Picture 4">
            <a:extLst>
              <a:ext uri="{FF2B5EF4-FFF2-40B4-BE49-F238E27FC236}">
                <a16:creationId xmlns:a16="http://schemas.microsoft.com/office/drawing/2014/main" id="{02E15241-160B-418C-9B4C-81BA66721BA3}"/>
              </a:ext>
            </a:extLst>
          </p:cNvPr>
          <p:cNvPicPr>
            <a:picLocks noChangeAspect="1" noChangeArrowheads="1"/>
          </p:cNvPicPr>
          <p:nvPr/>
        </p:nvPicPr>
        <p:blipFill>
          <a:blip r:embed="rId3"/>
          <a:srcRect/>
          <a:stretch>
            <a:fillRect/>
          </a:stretch>
        </p:blipFill>
        <p:spPr bwMode="auto">
          <a:xfrm>
            <a:off x="10602332" y="100669"/>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486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50D5ED9D-D37F-48DE-98CD-0C6301166A58}"/>
              </a:ext>
            </a:extLst>
          </p:cNvPr>
          <p:cNvSpPr>
            <a:spLocks noChangeArrowheads="1"/>
          </p:cNvSpPr>
          <p:nvPr/>
        </p:nvSpPr>
        <p:spPr bwMode="auto">
          <a:xfrm>
            <a:off x="1458713" y="1"/>
            <a:ext cx="9274575" cy="6858000"/>
          </a:xfrm>
          <a:prstGeom prst="rect">
            <a:avLst/>
          </a:prstGeom>
          <a:solidFill>
            <a:srgbClr val="000000"/>
          </a:solidFill>
          <a:ln w="9360" cap="sq">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53560" rIns="81646" bIns="40823" anchor="b"/>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charset="0"/>
                <a:ea typeface="Microsoft YaHei" charset="-122"/>
              </a:defRPr>
            </a:lvl9pPr>
          </a:lstStyle>
          <a:p>
            <a:pPr algn="r" eaLnBrk="1">
              <a:spcAft>
                <a:spcPct val="0"/>
              </a:spcAft>
              <a:buClrTx/>
              <a:buFontTx/>
              <a:buNone/>
              <a:defRPr/>
            </a:pPr>
            <a:endParaRPr lang="fr-FR" altLang="fr-FR" sz="1452" b="1">
              <a:solidFill>
                <a:srgbClr val="FFFFFF"/>
              </a:solidFill>
            </a:endParaRPr>
          </a:p>
          <a:p>
            <a:pPr algn="r" eaLnBrk="1">
              <a:spcAft>
                <a:spcPct val="0"/>
              </a:spcAft>
              <a:buClrTx/>
              <a:buFontTx/>
              <a:buNone/>
              <a:defRPr/>
            </a:pPr>
            <a:r>
              <a:rPr lang="fr-FR" altLang="fr-FR" sz="1633" b="1">
                <a:solidFill>
                  <a:srgbClr val="FFFFFF"/>
                </a:solidFill>
              </a:rPr>
              <a:t>Autoportrait</a:t>
            </a:r>
            <a:br>
              <a:rPr lang="fr-FR" altLang="fr-FR" sz="1089" b="1">
                <a:solidFill>
                  <a:srgbClr val="FFFFFF"/>
                </a:solidFill>
              </a:rPr>
            </a:br>
            <a:r>
              <a:rPr lang="fr-FR" altLang="fr-FR" sz="1089" b="1">
                <a:solidFill>
                  <a:srgbClr val="FFFFFF"/>
                </a:solidFill>
              </a:rPr>
              <a:t>J. Lecorieux-Bory</a:t>
            </a:r>
          </a:p>
        </p:txBody>
      </p:sp>
      <p:pic>
        <p:nvPicPr>
          <p:cNvPr id="11267" name="Picture 2">
            <a:extLst>
              <a:ext uri="{FF2B5EF4-FFF2-40B4-BE49-F238E27FC236}">
                <a16:creationId xmlns:a16="http://schemas.microsoft.com/office/drawing/2014/main" id="{9FF58AFA-44B9-4EC1-BC51-92CFBDEE9852}"/>
              </a:ext>
            </a:extLst>
          </p:cNvPr>
          <p:cNvPicPr>
            <a:picLocks noChangeAspect="1" noChangeArrowheads="1"/>
          </p:cNvPicPr>
          <p:nvPr/>
        </p:nvPicPr>
        <p:blipFill>
          <a:blip r:embed="rId3"/>
          <a:srcRect/>
          <a:stretch>
            <a:fillRect/>
          </a:stretch>
        </p:blipFill>
        <p:spPr bwMode="auto">
          <a:xfrm>
            <a:off x="3548374" y="1"/>
            <a:ext cx="4704974"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E8292D-447F-4DDA-B572-4B3D2CA7B2EE}"/>
              </a:ext>
            </a:extLst>
          </p:cNvPr>
          <p:cNvPicPr>
            <a:picLocks noChangeAspect="1"/>
          </p:cNvPicPr>
          <p:nvPr/>
        </p:nvPicPr>
        <p:blipFill rotWithShape="1">
          <a:blip r:embed="rId2">
            <a:extLst>
              <a:ext uri="{28A0092B-C50C-407E-A947-70E740481C1C}">
                <a14:useLocalDpi xmlns:a14="http://schemas.microsoft.com/office/drawing/2010/main" val="0"/>
              </a:ext>
            </a:extLst>
          </a:blip>
          <a:srcRect t="3599" b="-3488"/>
          <a:stretch/>
        </p:blipFill>
        <p:spPr>
          <a:xfrm>
            <a:off x="4098869" y="433304"/>
            <a:ext cx="3994261" cy="5984750"/>
          </a:xfrm>
          <a:prstGeom prst="rect">
            <a:avLst/>
          </a:prstGeom>
        </p:spPr>
      </p:pic>
      <p:sp>
        <p:nvSpPr>
          <p:cNvPr id="4" name="ZoneTexte 3">
            <a:extLst>
              <a:ext uri="{FF2B5EF4-FFF2-40B4-BE49-F238E27FC236}">
                <a16:creationId xmlns:a16="http://schemas.microsoft.com/office/drawing/2014/main" id="{5A162F63-169D-4B18-AABB-327E55D39ACB}"/>
              </a:ext>
            </a:extLst>
          </p:cNvPr>
          <p:cNvSpPr txBox="1"/>
          <p:nvPr/>
        </p:nvSpPr>
        <p:spPr>
          <a:xfrm>
            <a:off x="5341188" y="6240030"/>
            <a:ext cx="1544128" cy="369332"/>
          </a:xfrm>
          <a:prstGeom prst="rect">
            <a:avLst/>
          </a:prstGeom>
          <a:noFill/>
        </p:spPr>
        <p:txBody>
          <a:bodyPr wrap="square" rtlCol="0">
            <a:spAutoFit/>
          </a:bodyPr>
          <a:lstStyle/>
          <a:p>
            <a:pPr algn="ctr"/>
            <a:r>
              <a:rPr lang="fr-FR" b="1" dirty="0"/>
              <a:t>LIQUIDATION</a:t>
            </a:r>
          </a:p>
        </p:txBody>
      </p:sp>
    </p:spTree>
    <p:extLst>
      <p:ext uri="{BB962C8B-B14F-4D97-AF65-F5344CB8AC3E}">
        <p14:creationId xmlns:p14="http://schemas.microsoft.com/office/powerpoint/2010/main" val="3677913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5812D8B8-58FB-425F-850B-9C0B4788449D}"/>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19459" name="Text Box 2">
            <a:extLst>
              <a:ext uri="{FF2B5EF4-FFF2-40B4-BE49-F238E27FC236}">
                <a16:creationId xmlns:a16="http://schemas.microsoft.com/office/drawing/2014/main" id="{E5103558-9667-4A13-B9C4-B32462151DFC}"/>
              </a:ext>
            </a:extLst>
          </p:cNvPr>
          <p:cNvSpPr txBox="1">
            <a:spLocks noChangeArrowheads="1"/>
          </p:cNvSpPr>
          <p:nvPr/>
        </p:nvSpPr>
        <p:spPr bwMode="auto">
          <a:xfrm>
            <a:off x="1523521" y="1008106"/>
            <a:ext cx="8818046"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Les caractéristiques de l'entrepreneur :</a:t>
            </a:r>
          </a:p>
        </p:txBody>
      </p:sp>
      <p:pic>
        <p:nvPicPr>
          <p:cNvPr id="19460" name="Picture 3">
            <a:extLst>
              <a:ext uri="{FF2B5EF4-FFF2-40B4-BE49-F238E27FC236}">
                <a16:creationId xmlns:a16="http://schemas.microsoft.com/office/drawing/2014/main" id="{120C8F40-B718-4EE9-9E15-A470A0D8A37C}"/>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1" name="Text Box 4">
            <a:extLst>
              <a:ext uri="{FF2B5EF4-FFF2-40B4-BE49-F238E27FC236}">
                <a16:creationId xmlns:a16="http://schemas.microsoft.com/office/drawing/2014/main" id="{B4ABEB95-7F0F-49E1-BE52-5D9B43AC86AC}"/>
              </a:ext>
            </a:extLst>
          </p:cNvPr>
          <p:cNvSpPr txBox="1">
            <a:spLocks noChangeArrowheads="1"/>
          </p:cNvSpPr>
          <p:nvPr/>
        </p:nvSpPr>
        <p:spPr bwMode="auto">
          <a:xfrm>
            <a:off x="1654574" y="1458874"/>
            <a:ext cx="9939328" cy="517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1814" b="1" dirty="0">
                <a:solidFill>
                  <a:srgbClr val="0070C0"/>
                </a:solidFill>
              </a:rPr>
              <a:t>* Pas de </a:t>
            </a:r>
            <a:r>
              <a:rPr lang="en-US" altLang="fr-FR" sz="1814" b="1" dirty="0" err="1">
                <a:solidFill>
                  <a:srgbClr val="0070C0"/>
                </a:solidFill>
              </a:rPr>
              <a:t>durée</a:t>
            </a:r>
            <a:r>
              <a:rPr lang="en-US" altLang="fr-FR" sz="1814" b="1" dirty="0">
                <a:solidFill>
                  <a:srgbClr val="0070C0"/>
                </a:solidFill>
              </a:rPr>
              <a:t> </a:t>
            </a:r>
            <a:r>
              <a:rPr lang="en-US" altLang="fr-FR" sz="1814" b="1" dirty="0" err="1">
                <a:solidFill>
                  <a:srgbClr val="0070C0"/>
                </a:solidFill>
              </a:rPr>
              <a:t>légale</a:t>
            </a:r>
            <a:r>
              <a:rPr lang="en-US" altLang="fr-FR" sz="1814" b="1" dirty="0">
                <a:solidFill>
                  <a:srgbClr val="0070C0"/>
                </a:solidFill>
              </a:rPr>
              <a:t> du travail </a:t>
            </a:r>
          </a:p>
          <a:p>
            <a:pPr eaLnBrk="1">
              <a:buClrTx/>
              <a:buFontTx/>
              <a:buNone/>
              <a:defRPr/>
            </a:pPr>
            <a:r>
              <a:rPr lang="en-US" altLang="fr-FR" sz="1814" b="1" dirty="0">
                <a:solidFill>
                  <a:srgbClr val="0070C0"/>
                </a:solidFill>
              </a:rPr>
              <a:t>* Pas de </a:t>
            </a:r>
            <a:r>
              <a:rPr lang="en-US" altLang="fr-FR" sz="1814" b="1" dirty="0" err="1">
                <a:solidFill>
                  <a:srgbClr val="0070C0"/>
                </a:solidFill>
              </a:rPr>
              <a:t>médecine</a:t>
            </a:r>
            <a:r>
              <a:rPr lang="en-US" altLang="fr-FR" sz="1814" b="1" dirty="0">
                <a:solidFill>
                  <a:srgbClr val="0070C0"/>
                </a:solidFill>
              </a:rPr>
              <a:t> du travail</a:t>
            </a:r>
          </a:p>
          <a:p>
            <a:pPr eaLnBrk="1">
              <a:buClrTx/>
              <a:buFontTx/>
              <a:buNone/>
              <a:defRPr/>
            </a:pPr>
            <a:r>
              <a:rPr lang="en-US" altLang="fr-FR" sz="1814" b="1" dirty="0">
                <a:solidFill>
                  <a:srgbClr val="0070C0"/>
                </a:solidFill>
              </a:rPr>
              <a:t>* Des droits </a:t>
            </a:r>
            <a:r>
              <a:rPr lang="en-US" altLang="fr-FR" sz="1814" b="1" dirty="0" err="1">
                <a:solidFill>
                  <a:srgbClr val="0070C0"/>
                </a:solidFill>
              </a:rPr>
              <a:t>sociaux</a:t>
            </a:r>
            <a:r>
              <a:rPr lang="en-US" altLang="fr-FR" sz="1814" b="1" dirty="0">
                <a:solidFill>
                  <a:srgbClr val="0070C0"/>
                </a:solidFill>
              </a:rPr>
              <a:t> </a:t>
            </a:r>
            <a:r>
              <a:rPr lang="en-US" altLang="fr-FR" sz="1814" b="1" dirty="0" err="1">
                <a:solidFill>
                  <a:srgbClr val="0070C0"/>
                </a:solidFill>
              </a:rPr>
              <a:t>réduits</a:t>
            </a:r>
            <a:endParaRPr lang="en-US" altLang="fr-FR" sz="1814" b="1" dirty="0">
              <a:solidFill>
                <a:srgbClr val="0070C0"/>
              </a:solidFill>
            </a:endParaRPr>
          </a:p>
          <a:p>
            <a:pPr eaLnBrk="1">
              <a:buClrTx/>
              <a:buFontTx/>
              <a:buNone/>
              <a:defRPr/>
            </a:pPr>
            <a:r>
              <a:rPr lang="en-US" altLang="fr-FR" sz="1814" b="1" dirty="0">
                <a:solidFill>
                  <a:srgbClr val="0070C0"/>
                </a:solidFill>
              </a:rPr>
              <a:t>* Solitude et rapport </a:t>
            </a:r>
            <a:r>
              <a:rPr lang="en-US" altLang="fr-FR" sz="1814" b="1" dirty="0" err="1">
                <a:solidFill>
                  <a:srgbClr val="0070C0"/>
                </a:solidFill>
              </a:rPr>
              <a:t>affectif</a:t>
            </a:r>
            <a:r>
              <a:rPr lang="en-US" altLang="fr-FR" sz="1814" b="1" dirty="0">
                <a:solidFill>
                  <a:srgbClr val="0070C0"/>
                </a:solidFill>
              </a:rPr>
              <a:t> à </a:t>
            </a:r>
            <a:r>
              <a:rPr lang="en-US" altLang="fr-FR" sz="1814" b="1" dirty="0" err="1">
                <a:solidFill>
                  <a:srgbClr val="0070C0"/>
                </a:solidFill>
              </a:rPr>
              <a:t>l'entreprise</a:t>
            </a:r>
            <a:r>
              <a:rPr lang="en-US" altLang="fr-FR" sz="1814" b="1" dirty="0">
                <a:solidFill>
                  <a:srgbClr val="0070C0"/>
                </a:solidFill>
              </a:rPr>
              <a:t> : « mon </a:t>
            </a:r>
            <a:r>
              <a:rPr lang="en-US" altLang="fr-FR" sz="1814" b="1" dirty="0" err="1">
                <a:solidFill>
                  <a:srgbClr val="0070C0"/>
                </a:solidFill>
              </a:rPr>
              <a:t>entreprise</a:t>
            </a:r>
            <a:r>
              <a:rPr lang="en-US" altLang="fr-FR" sz="1814" b="1" dirty="0">
                <a:solidFill>
                  <a:srgbClr val="0070C0"/>
                </a:solidFill>
              </a:rPr>
              <a:t>, </a:t>
            </a:r>
            <a:r>
              <a:rPr lang="en-US" altLang="fr-FR" sz="1814" b="1" dirty="0" err="1">
                <a:solidFill>
                  <a:srgbClr val="0070C0"/>
                </a:solidFill>
              </a:rPr>
              <a:t>c'est</a:t>
            </a:r>
            <a:r>
              <a:rPr lang="en-US" altLang="fr-FR" sz="1814" b="1" dirty="0">
                <a:solidFill>
                  <a:srgbClr val="0070C0"/>
                </a:solidFill>
              </a:rPr>
              <a:t> mon </a:t>
            </a:r>
            <a:r>
              <a:rPr lang="en-US" altLang="fr-FR" sz="1814" b="1" dirty="0" err="1">
                <a:solidFill>
                  <a:srgbClr val="0070C0"/>
                </a:solidFill>
              </a:rPr>
              <a:t>bébé</a:t>
            </a:r>
            <a:r>
              <a:rPr lang="en-US" altLang="fr-FR" sz="1814" b="1" dirty="0">
                <a:solidFill>
                  <a:srgbClr val="0070C0"/>
                </a:solidFill>
              </a:rPr>
              <a:t> ! »</a:t>
            </a:r>
          </a:p>
          <a:p>
            <a:pPr eaLnBrk="1">
              <a:buClrTx/>
              <a:buFontTx/>
              <a:buNone/>
              <a:defRPr/>
            </a:pPr>
            <a:r>
              <a:rPr lang="en-US" altLang="fr-FR" sz="1814" b="1" dirty="0">
                <a:solidFill>
                  <a:srgbClr val="0070C0"/>
                </a:solidFill>
              </a:rPr>
              <a:t>* Engage </a:t>
            </a:r>
            <a:r>
              <a:rPr lang="en-US" altLang="fr-FR" sz="1814" b="1" dirty="0" err="1">
                <a:solidFill>
                  <a:srgbClr val="0070C0"/>
                </a:solidFill>
              </a:rPr>
              <a:t>souvent</a:t>
            </a:r>
            <a:r>
              <a:rPr lang="en-US" altLang="fr-FR" sz="1814" b="1" dirty="0">
                <a:solidFill>
                  <a:srgbClr val="0070C0"/>
                </a:solidFill>
              </a:rPr>
              <a:t> </a:t>
            </a:r>
            <a:r>
              <a:rPr lang="en-US" altLang="fr-FR" sz="1814" b="1" dirty="0" err="1">
                <a:solidFill>
                  <a:srgbClr val="0070C0"/>
                </a:solidFill>
              </a:rPr>
              <a:t>une</a:t>
            </a:r>
            <a:r>
              <a:rPr lang="en-US" altLang="fr-FR" sz="1814" b="1" dirty="0">
                <a:solidFill>
                  <a:srgbClr val="0070C0"/>
                </a:solidFill>
              </a:rPr>
              <a:t> </a:t>
            </a:r>
            <a:r>
              <a:rPr lang="en-US" altLang="fr-FR" sz="1814" b="1" dirty="0" err="1">
                <a:solidFill>
                  <a:srgbClr val="0070C0"/>
                </a:solidFill>
              </a:rPr>
              <a:t>grande</a:t>
            </a:r>
            <a:r>
              <a:rPr lang="en-US" altLang="fr-FR" sz="1814" b="1" dirty="0">
                <a:solidFill>
                  <a:srgbClr val="0070C0"/>
                </a:solidFill>
              </a:rPr>
              <a:t> </a:t>
            </a:r>
            <a:r>
              <a:rPr lang="en-US" altLang="fr-FR" sz="1814" b="1" dirty="0" err="1">
                <a:solidFill>
                  <a:srgbClr val="0070C0"/>
                </a:solidFill>
              </a:rPr>
              <a:t>partie</a:t>
            </a:r>
            <a:r>
              <a:rPr lang="en-US" altLang="fr-FR" sz="1814" b="1" dirty="0">
                <a:solidFill>
                  <a:srgbClr val="0070C0"/>
                </a:solidFill>
              </a:rPr>
              <a:t> de son </a:t>
            </a:r>
            <a:r>
              <a:rPr lang="en-US" altLang="fr-FR" sz="1814" b="1" dirty="0" err="1">
                <a:solidFill>
                  <a:srgbClr val="0070C0"/>
                </a:solidFill>
              </a:rPr>
              <a:t>patrimoine</a:t>
            </a:r>
            <a:endParaRPr lang="en-US" altLang="fr-FR" sz="1814" b="1" dirty="0">
              <a:solidFill>
                <a:srgbClr val="0070C0"/>
              </a:solidFill>
            </a:endParaRPr>
          </a:p>
          <a:p>
            <a:pPr eaLnBrk="1">
              <a:buClrTx/>
              <a:tabLst>
                <a:tab pos="17462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pPr>
            <a:r>
              <a:rPr lang="en-US" altLang="fr-FR" sz="1814" b="1" dirty="0">
                <a:solidFill>
                  <a:srgbClr val="0070C0"/>
                </a:solidFill>
              </a:rPr>
              <a:t>* Une </a:t>
            </a:r>
            <a:r>
              <a:rPr lang="en-US" altLang="fr-FR" sz="1814" b="1" dirty="0" err="1">
                <a:solidFill>
                  <a:srgbClr val="0070C0"/>
                </a:solidFill>
              </a:rPr>
              <a:t>grande</a:t>
            </a:r>
            <a:r>
              <a:rPr lang="en-US" altLang="fr-FR" sz="1814" b="1" dirty="0">
                <a:solidFill>
                  <a:srgbClr val="0070C0"/>
                </a:solidFill>
              </a:rPr>
              <a:t> </a:t>
            </a:r>
            <a:r>
              <a:rPr lang="en-US" altLang="fr-FR" sz="1814" b="1" dirty="0" err="1">
                <a:solidFill>
                  <a:srgbClr val="0070C0"/>
                </a:solidFill>
              </a:rPr>
              <a:t>méconnaissance</a:t>
            </a:r>
            <a:r>
              <a:rPr lang="en-US" altLang="fr-FR" sz="1814" b="1" dirty="0">
                <a:solidFill>
                  <a:srgbClr val="0070C0"/>
                </a:solidFill>
              </a:rPr>
              <a:t> des </a:t>
            </a:r>
            <a:r>
              <a:rPr lang="en-US" altLang="fr-FR" sz="1814" b="1" dirty="0" err="1">
                <a:solidFill>
                  <a:srgbClr val="0070C0"/>
                </a:solidFill>
              </a:rPr>
              <a:t>procédures</a:t>
            </a:r>
            <a:r>
              <a:rPr lang="en-US" altLang="fr-FR" sz="1814" b="1" dirty="0">
                <a:solidFill>
                  <a:srgbClr val="0070C0"/>
                </a:solidFill>
              </a:rPr>
              <a:t> de </a:t>
            </a:r>
            <a:r>
              <a:rPr lang="en-US" altLang="fr-FR" sz="1814" b="1" dirty="0" err="1">
                <a:solidFill>
                  <a:srgbClr val="0070C0"/>
                </a:solidFill>
              </a:rPr>
              <a:t>traitement</a:t>
            </a:r>
            <a:r>
              <a:rPr lang="en-US" altLang="fr-FR" sz="1814" b="1" dirty="0">
                <a:solidFill>
                  <a:srgbClr val="0070C0"/>
                </a:solidFill>
              </a:rPr>
              <a:t> des </a:t>
            </a:r>
            <a:r>
              <a:rPr lang="en-US" altLang="fr-FR" sz="1814" b="1" dirty="0" err="1">
                <a:solidFill>
                  <a:srgbClr val="0070C0"/>
                </a:solidFill>
              </a:rPr>
              <a:t>difficultés</a:t>
            </a:r>
            <a:r>
              <a:rPr lang="en-US" altLang="fr-FR" sz="1814" b="1" dirty="0">
                <a:solidFill>
                  <a:srgbClr val="0070C0"/>
                </a:solidFill>
              </a:rPr>
              <a:t> des  </a:t>
            </a:r>
            <a:r>
              <a:rPr lang="en-US" altLang="fr-FR" sz="1814" b="1" dirty="0" err="1">
                <a:solidFill>
                  <a:srgbClr val="0070C0"/>
                </a:solidFill>
              </a:rPr>
              <a:t>entreprises</a:t>
            </a:r>
            <a:endParaRPr lang="en-US" altLang="fr-FR" sz="1814" b="1" dirty="0">
              <a:solidFill>
                <a:srgbClr val="0070C0"/>
              </a:solidFill>
            </a:endParaRPr>
          </a:p>
          <a:p>
            <a:pPr eaLnBrk="1">
              <a:buClrTx/>
              <a:defRPr/>
            </a:pPr>
            <a:r>
              <a:rPr lang="en-US" altLang="fr-FR" sz="1814" b="1" dirty="0">
                <a:solidFill>
                  <a:srgbClr val="0070C0"/>
                </a:solidFill>
              </a:rPr>
              <a:t>* Un </a:t>
            </a:r>
            <a:r>
              <a:rPr lang="en-US" altLang="fr-FR" sz="1814" b="1" dirty="0" err="1">
                <a:solidFill>
                  <a:srgbClr val="0070C0"/>
                </a:solidFill>
              </a:rPr>
              <a:t>créateur</a:t>
            </a:r>
            <a:r>
              <a:rPr lang="en-US" altLang="fr-FR" sz="1814" b="1" dirty="0">
                <a:solidFill>
                  <a:srgbClr val="0070C0"/>
                </a:solidFill>
              </a:rPr>
              <a:t> d’entreprise par </a:t>
            </a:r>
            <a:r>
              <a:rPr lang="en-US" altLang="fr-FR" sz="1814" b="1" dirty="0" err="1">
                <a:solidFill>
                  <a:srgbClr val="0070C0"/>
                </a:solidFill>
              </a:rPr>
              <a:t>nécessité</a:t>
            </a:r>
            <a:endParaRPr lang="en-US" altLang="fr-FR" sz="1814" b="1" dirty="0">
              <a:solidFill>
                <a:srgbClr val="0070C0"/>
              </a:solidFill>
            </a:endParaRPr>
          </a:p>
          <a:p>
            <a:pPr eaLnBrk="1">
              <a:buClrTx/>
              <a:defRPr/>
            </a:pPr>
            <a:r>
              <a:rPr lang="en-US" altLang="fr-FR" sz="1814" b="1" dirty="0">
                <a:solidFill>
                  <a:srgbClr val="0070C0"/>
                </a:solidFill>
              </a:rPr>
              <a:t>* Le </a:t>
            </a:r>
            <a:r>
              <a:rPr lang="en-US" altLang="fr-FR" sz="1814" b="1" dirty="0" err="1">
                <a:solidFill>
                  <a:srgbClr val="0070C0"/>
                </a:solidFill>
              </a:rPr>
              <a:t>gardien</a:t>
            </a:r>
            <a:r>
              <a:rPr lang="en-US" altLang="fr-FR" sz="1814" b="1" dirty="0">
                <a:solidFill>
                  <a:srgbClr val="0070C0"/>
                </a:solidFill>
              </a:rPr>
              <a:t> des </a:t>
            </a:r>
            <a:r>
              <a:rPr lang="en-US" altLang="fr-FR" sz="1814" b="1" dirty="0" err="1">
                <a:solidFill>
                  <a:srgbClr val="0070C0"/>
                </a:solidFill>
              </a:rPr>
              <a:t>promesses</a:t>
            </a:r>
            <a:endParaRPr lang="en-US" altLang="fr-FR" sz="1814" b="1" dirty="0">
              <a:solidFill>
                <a:srgbClr val="0070C0"/>
              </a:solidFill>
            </a:endParaRPr>
          </a:p>
          <a:p>
            <a:pPr>
              <a:buClrTx/>
              <a:defRPr/>
            </a:pPr>
            <a:r>
              <a:rPr lang="en-US" altLang="fr-FR" sz="1814" b="1" dirty="0">
                <a:solidFill>
                  <a:srgbClr val="0070C0"/>
                </a:solidFill>
              </a:rPr>
              <a:t>* </a:t>
            </a:r>
            <a:r>
              <a:rPr lang="en-US" altLang="fr-FR" sz="1814" b="1" dirty="0" err="1">
                <a:solidFill>
                  <a:srgbClr val="0070C0"/>
                </a:solidFill>
              </a:rPr>
              <a:t>Souvent</a:t>
            </a:r>
            <a:r>
              <a:rPr lang="en-US" altLang="fr-FR" sz="1814" b="1" dirty="0">
                <a:solidFill>
                  <a:srgbClr val="0070C0"/>
                </a:solidFill>
              </a:rPr>
              <a:t> </a:t>
            </a:r>
            <a:r>
              <a:rPr lang="en-US" altLang="fr-FR" sz="1814" b="1" dirty="0" err="1">
                <a:solidFill>
                  <a:srgbClr val="0070C0"/>
                </a:solidFill>
              </a:rPr>
              <a:t>abandonné</a:t>
            </a:r>
            <a:r>
              <a:rPr lang="en-US" altLang="fr-FR" sz="1814" b="1" dirty="0">
                <a:solidFill>
                  <a:srgbClr val="0070C0"/>
                </a:solidFill>
              </a:rPr>
              <a:t> de son </a:t>
            </a:r>
            <a:r>
              <a:rPr lang="en-US" altLang="fr-FR" sz="1814" b="1" dirty="0" err="1">
                <a:solidFill>
                  <a:srgbClr val="0070C0"/>
                </a:solidFill>
              </a:rPr>
              <a:t>organisation</a:t>
            </a:r>
            <a:r>
              <a:rPr lang="en-US" altLang="fr-FR" sz="1814" b="1" dirty="0">
                <a:solidFill>
                  <a:srgbClr val="0070C0"/>
                </a:solidFill>
              </a:rPr>
              <a:t> </a:t>
            </a:r>
            <a:r>
              <a:rPr lang="en-US" altLang="fr-FR" sz="1814" b="1" dirty="0" err="1">
                <a:solidFill>
                  <a:srgbClr val="0070C0"/>
                </a:solidFill>
              </a:rPr>
              <a:t>professionnelle</a:t>
            </a:r>
            <a:r>
              <a:rPr lang="en-US" altLang="fr-FR" sz="1814" b="1" dirty="0">
                <a:solidFill>
                  <a:srgbClr val="0070C0"/>
                </a:solidFill>
              </a:rPr>
              <a:t> au moment de </a:t>
            </a:r>
            <a:r>
              <a:rPr lang="en-US" altLang="fr-FR" sz="1814" b="1" dirty="0" err="1">
                <a:solidFill>
                  <a:srgbClr val="0070C0"/>
                </a:solidFill>
              </a:rPr>
              <a:t>l'échec</a:t>
            </a:r>
            <a:endParaRPr lang="en-US" altLang="fr-FR" sz="1814" b="1" dirty="0">
              <a:solidFill>
                <a:srgbClr val="0070C0"/>
              </a:solidFill>
            </a:endParaRPr>
          </a:p>
          <a:p>
            <a:pPr eaLnBrk="1">
              <a:buClrTx/>
              <a:defRPr/>
            </a:pPr>
            <a:r>
              <a:rPr lang="fr-FR" altLang="fr-FR" sz="1814" b="1" dirty="0">
                <a:solidFill>
                  <a:srgbClr val="0070C0"/>
                </a:solidFill>
              </a:rPr>
              <a:t>Or, « Le capital santé de l’entrepreneur est le premier capital immatériel </a:t>
            </a:r>
          </a:p>
          <a:p>
            <a:pPr eaLnBrk="1">
              <a:buClrTx/>
              <a:defRPr/>
            </a:pPr>
            <a:r>
              <a:rPr lang="fr-FR" altLang="fr-FR" sz="1814" b="1" dirty="0">
                <a:solidFill>
                  <a:srgbClr val="0070C0"/>
                </a:solidFill>
              </a:rPr>
              <a:t>d'une entreprise » Olivier TORRES</a:t>
            </a:r>
          </a:p>
          <a:p>
            <a:pPr eaLnBrk="1">
              <a:buClrTx/>
              <a:defRPr/>
            </a:pPr>
            <a:r>
              <a:rPr lang="fr-FR" altLang="fr-FR" sz="1814" b="1" dirty="0">
                <a:solidFill>
                  <a:srgbClr val="0070C0"/>
                </a:solidFill>
              </a:rPr>
              <a:t> </a:t>
            </a:r>
            <a:endParaRPr lang="en-US" altLang="fr-FR" sz="1814" b="1" dirty="0">
              <a:solidFill>
                <a:srgbClr val="0070C0"/>
              </a:solidFill>
            </a:endParaRPr>
          </a:p>
        </p:txBody>
      </p:sp>
    </p:spTree>
    <p:extLst>
      <p:ext uri="{BB962C8B-B14F-4D97-AF65-F5344CB8AC3E}">
        <p14:creationId xmlns:p14="http://schemas.microsoft.com/office/powerpoint/2010/main" val="3326044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2FE1BD7A-F4CE-4C43-8F9A-10BC0CFB872E}"/>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3B5F47F5-9679-478E-8B2A-68A33C543AA8}"/>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FD626605-0017-4C63-BC45-C929B0D847F3}"/>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B883C3DD-F574-4E94-8BE1-F102C5BF91C5}"/>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0777D2C4-D8E9-4A6B-BD69-12F20DAD7E5F}"/>
              </a:ext>
            </a:extLst>
          </p:cNvPr>
          <p:cNvSpPr txBox="1">
            <a:spLocks noChangeArrowheads="1"/>
          </p:cNvSpPr>
          <p:nvPr/>
        </p:nvSpPr>
        <p:spPr bwMode="auto">
          <a:xfrm>
            <a:off x="1980768" y="2906224"/>
            <a:ext cx="8230464" cy="1220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r>
              <a:rPr lang="fr-FR" altLang="fr-FR" sz="2903" b="1" dirty="0">
                <a:solidFill>
                  <a:srgbClr val="0070C0"/>
                </a:solidFill>
              </a:rPr>
              <a:t>LES DISPOSITIFS APESA</a:t>
            </a:r>
          </a:p>
          <a:p>
            <a:pPr>
              <a:spcAft>
                <a:spcPts val="1633"/>
              </a:spcAft>
              <a:buClrTx/>
              <a:defRPr/>
            </a:pPr>
            <a:r>
              <a:rPr lang="fr-FR" altLang="fr-FR" sz="1996" b="1" dirty="0">
                <a:solidFill>
                  <a:srgbClr val="0070C0"/>
                </a:solidFill>
              </a:rPr>
              <a:t> </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extLst>
      <p:ext uri="{BB962C8B-B14F-4D97-AF65-F5344CB8AC3E}">
        <p14:creationId xmlns:p14="http://schemas.microsoft.com/office/powerpoint/2010/main" val="1321711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2FE1BD7A-F4CE-4C43-8F9A-10BC0CFB872E}"/>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3B5F47F5-9679-478E-8B2A-68A33C543AA8}"/>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FD626605-0017-4C63-BC45-C929B0D847F3}"/>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B883C3DD-F574-4E94-8BE1-F102C5BF91C5}"/>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0777D2C4-D8E9-4A6B-BD69-12F20DAD7E5F}"/>
              </a:ext>
            </a:extLst>
          </p:cNvPr>
          <p:cNvSpPr txBox="1">
            <a:spLocks noChangeArrowheads="1"/>
          </p:cNvSpPr>
          <p:nvPr/>
        </p:nvSpPr>
        <p:spPr bwMode="auto">
          <a:xfrm>
            <a:off x="1896865" y="1496907"/>
            <a:ext cx="8230464" cy="751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r>
              <a:rPr lang="fr-FR" altLang="fr-FR" sz="2903" b="1" dirty="0">
                <a:solidFill>
                  <a:srgbClr val="0070C0"/>
                </a:solidFill>
              </a:rPr>
              <a:t>L’ALERTE</a:t>
            </a:r>
          </a:p>
          <a:p>
            <a:pPr algn="ctr">
              <a:spcAft>
                <a:spcPts val="1633"/>
              </a:spcAft>
              <a:buClrTx/>
              <a:defRPr/>
            </a:pPr>
            <a:r>
              <a:rPr lang="fr-FR" altLang="fr-FR" sz="2903" b="1" dirty="0">
                <a:solidFill>
                  <a:srgbClr val="0070C0"/>
                </a:solidFill>
              </a:rPr>
              <a:t>DECLENCHEE SOVENT APRES UNE SIMPLE QUESTION:</a:t>
            </a:r>
          </a:p>
          <a:p>
            <a:pPr algn="ctr">
              <a:spcAft>
                <a:spcPts val="1633"/>
              </a:spcAft>
              <a:buClrTx/>
              <a:defRPr/>
            </a:pPr>
            <a:endParaRPr lang="fr-FR" altLang="fr-FR" sz="2903" b="1" dirty="0">
              <a:solidFill>
                <a:srgbClr val="0070C0"/>
              </a:solidFill>
            </a:endParaRPr>
          </a:p>
          <a:p>
            <a:pPr algn="ctr">
              <a:spcAft>
                <a:spcPts val="1633"/>
              </a:spcAft>
              <a:buClrTx/>
              <a:defRPr/>
            </a:pPr>
            <a:r>
              <a:rPr lang="fr-FR" altLang="fr-FR" sz="2903" b="1" dirty="0">
                <a:solidFill>
                  <a:srgbClr val="0070C0"/>
                </a:solidFill>
              </a:rPr>
              <a:t>ET VOUS, PERSONNELLEMENT, COMMENT ALLEZ-VOUS ?</a:t>
            </a:r>
          </a:p>
          <a:p>
            <a:pPr>
              <a:spcAft>
                <a:spcPts val="1633"/>
              </a:spcAft>
              <a:buClrTx/>
              <a:defRPr/>
            </a:pPr>
            <a:r>
              <a:rPr lang="fr-FR" altLang="fr-FR" sz="1996" b="1" dirty="0">
                <a:solidFill>
                  <a:srgbClr val="0070C0"/>
                </a:solidFill>
              </a:rPr>
              <a:t> </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extLst>
      <p:ext uri="{BB962C8B-B14F-4D97-AF65-F5344CB8AC3E}">
        <p14:creationId xmlns:p14="http://schemas.microsoft.com/office/powerpoint/2010/main" val="586181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A63934E2-3B6D-494E-B925-B6AABEDB0E1B}"/>
              </a:ext>
            </a:extLst>
          </p:cNvPr>
          <p:cNvSpPr txBox="1">
            <a:spLocks noChangeArrowheads="1"/>
          </p:cNvSpPr>
          <p:nvPr/>
        </p:nvSpPr>
        <p:spPr bwMode="auto">
          <a:xfrm>
            <a:off x="3221459" y="0"/>
            <a:ext cx="5682837" cy="771921"/>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48131" name="Picture 2">
            <a:extLst>
              <a:ext uri="{FF2B5EF4-FFF2-40B4-BE49-F238E27FC236}">
                <a16:creationId xmlns:a16="http://schemas.microsoft.com/office/drawing/2014/main" id="{D4925158-BD75-4707-942B-89854A1FE973}"/>
              </a:ext>
            </a:extLst>
          </p:cNvPr>
          <p:cNvPicPr>
            <a:picLocks noChangeAspect="1" noChangeArrowheads="1"/>
          </p:cNvPicPr>
          <p:nvPr/>
        </p:nvPicPr>
        <p:blipFill>
          <a:blip r:embed="rId3"/>
          <a:srcRect/>
          <a:stretch>
            <a:fillRect/>
          </a:stretch>
        </p:blipFill>
        <p:spPr bwMode="auto">
          <a:xfrm>
            <a:off x="9355063" y="-33123"/>
            <a:ext cx="1306218" cy="10095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44036" name="Groupe 1">
            <a:extLst>
              <a:ext uri="{FF2B5EF4-FFF2-40B4-BE49-F238E27FC236}">
                <a16:creationId xmlns:a16="http://schemas.microsoft.com/office/drawing/2014/main" id="{E30A662C-D650-4F30-A6F7-E37F6DFA9B46}"/>
              </a:ext>
            </a:extLst>
          </p:cNvPr>
          <p:cNvGrpSpPr>
            <a:grpSpLocks/>
          </p:cNvGrpSpPr>
          <p:nvPr/>
        </p:nvGrpSpPr>
        <p:grpSpPr bwMode="auto">
          <a:xfrm>
            <a:off x="2242156" y="881373"/>
            <a:ext cx="7707689" cy="5754844"/>
            <a:chOff x="791841" y="971525"/>
            <a:chExt cx="8496943" cy="6343652"/>
          </a:xfrm>
        </p:grpSpPr>
        <p:sp>
          <p:nvSpPr>
            <p:cNvPr id="34" name="Rectangle 33">
              <a:extLst>
                <a:ext uri="{FF2B5EF4-FFF2-40B4-BE49-F238E27FC236}">
                  <a16:creationId xmlns:a16="http://schemas.microsoft.com/office/drawing/2014/main" id="{60F600A9-9292-414B-B31E-F9B6C9BB5BFC}"/>
                </a:ext>
              </a:extLst>
            </p:cNvPr>
            <p:cNvSpPr>
              <a:spLocks noChangeArrowheads="1"/>
            </p:cNvSpPr>
            <p:nvPr/>
          </p:nvSpPr>
          <p:spPr bwMode="auto">
            <a:xfrm>
              <a:off x="2517584" y="971525"/>
              <a:ext cx="5115312" cy="623888"/>
            </a:xfrm>
            <a:prstGeom prst="rect">
              <a:avLst/>
            </a:prstGeom>
            <a:solidFill>
              <a:srgbClr val="FFFFFF"/>
            </a:solidFill>
            <a:ln w="38160" cap="sq">
              <a:solidFill>
                <a:srgbClr val="F8AD4D"/>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3980" tIns="54137" rIns="73980" bIns="43359"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defTabSz="622219">
                <a:spcAft>
                  <a:spcPct val="0"/>
                </a:spcAft>
                <a:buClrTx/>
                <a:defRPr/>
              </a:pPr>
              <a:r>
                <a:rPr lang="fr-FR" altLang="fr-FR" sz="1090" b="1" kern="0" dirty="0">
                  <a:solidFill>
                    <a:srgbClr val="0070C0"/>
                  </a:solidFill>
                </a:rPr>
                <a:t>Lorsqu’un professionnel à l’occasion d’une rencontre avec un entrepreneur en difficulté</a:t>
              </a:r>
            </a:p>
          </p:txBody>
        </p:sp>
        <p:sp>
          <p:nvSpPr>
            <p:cNvPr id="35" name="Rectangle 34">
              <a:extLst>
                <a:ext uri="{FF2B5EF4-FFF2-40B4-BE49-F238E27FC236}">
                  <a16:creationId xmlns:a16="http://schemas.microsoft.com/office/drawing/2014/main" id="{1A4761C8-0B1E-4EA0-ADA1-62EDC41A0AA8}"/>
                </a:ext>
              </a:extLst>
            </p:cNvPr>
            <p:cNvSpPr>
              <a:spLocks noChangeArrowheads="1"/>
            </p:cNvSpPr>
            <p:nvPr/>
          </p:nvSpPr>
          <p:spPr bwMode="auto">
            <a:xfrm>
              <a:off x="2520759" y="1979565"/>
              <a:ext cx="5115312" cy="281033"/>
            </a:xfrm>
            <a:prstGeom prst="rect">
              <a:avLst/>
            </a:prstGeom>
            <a:solidFill>
              <a:srgbClr val="FFFFFF"/>
            </a:solidFill>
            <a:ln w="38160" cap="sq">
              <a:solidFill>
                <a:srgbClr val="F8AD4D"/>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4224" tIns="54382" rIns="74224" bIns="43604" anchor="ctr">
              <a:spAutoFit/>
            </a:bodyP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defTabSz="622219">
                <a:spcAft>
                  <a:spcPct val="0"/>
                </a:spcAft>
                <a:buClrTx/>
                <a:defRPr/>
              </a:pPr>
              <a:r>
                <a:rPr lang="fr-FR" altLang="fr-FR" sz="1090" b="1" kern="0" dirty="0">
                  <a:solidFill>
                    <a:srgbClr val="0070C0"/>
                  </a:solidFill>
                </a:rPr>
                <a:t>Constate une situation de souffrance aiguë</a:t>
              </a:r>
            </a:p>
          </p:txBody>
        </p:sp>
        <p:sp>
          <p:nvSpPr>
            <p:cNvPr id="36" name="Rectangle 35">
              <a:extLst>
                <a:ext uri="{FF2B5EF4-FFF2-40B4-BE49-F238E27FC236}">
                  <a16:creationId xmlns:a16="http://schemas.microsoft.com/office/drawing/2014/main" id="{96A50525-7C6C-4011-B119-AA01D8E02456}"/>
                </a:ext>
              </a:extLst>
            </p:cNvPr>
            <p:cNvSpPr>
              <a:spLocks noChangeArrowheads="1"/>
            </p:cNvSpPr>
            <p:nvPr/>
          </p:nvSpPr>
          <p:spPr bwMode="auto">
            <a:xfrm>
              <a:off x="2517584" y="2622246"/>
              <a:ext cx="5116900" cy="452998"/>
            </a:xfrm>
            <a:prstGeom prst="rect">
              <a:avLst/>
            </a:prstGeom>
            <a:solidFill>
              <a:srgbClr val="FFFFFF"/>
            </a:solidFill>
            <a:ln w="38160" cap="sq">
              <a:solidFill>
                <a:srgbClr val="F8AD4D"/>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4224" tIns="54382" rIns="74224" bIns="43604" anchor="ctr">
              <a:spAutoFit/>
            </a:bodyP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defTabSz="622219">
                <a:spcAft>
                  <a:spcPct val="0"/>
                </a:spcAft>
                <a:buClrTx/>
                <a:defRPr/>
              </a:pPr>
              <a:r>
                <a:rPr lang="fr-FR" altLang="fr-FR" sz="1090" b="1" kern="0" dirty="0">
                  <a:solidFill>
                    <a:srgbClr val="0070C0"/>
                  </a:solidFill>
                </a:rPr>
                <a:t>Sa qualité de sentinelle</a:t>
              </a:r>
            </a:p>
            <a:p>
              <a:pPr algn="ctr" defTabSz="622219">
                <a:spcAft>
                  <a:spcPct val="0"/>
                </a:spcAft>
                <a:buClrTx/>
                <a:defRPr/>
              </a:pPr>
              <a:r>
                <a:rPr lang="fr-FR" altLang="fr-FR" sz="1090" b="1" kern="0" dirty="0">
                  <a:solidFill>
                    <a:srgbClr val="0070C0"/>
                  </a:solidFill>
                </a:rPr>
                <a:t>lui permet de présenter et proposer le dispositif APESA</a:t>
              </a:r>
              <a:r>
                <a:rPr lang="fr-FR" altLang="fr-FR" sz="1090" b="1" kern="0" dirty="0"/>
                <a:t> </a:t>
              </a:r>
            </a:p>
          </p:txBody>
        </p:sp>
        <p:sp>
          <p:nvSpPr>
            <p:cNvPr id="37" name="Rectangle 36">
              <a:extLst>
                <a:ext uri="{FF2B5EF4-FFF2-40B4-BE49-F238E27FC236}">
                  <a16:creationId xmlns:a16="http://schemas.microsoft.com/office/drawing/2014/main" id="{073309C0-F3F0-4924-AD88-BD0109A6EF91}"/>
                </a:ext>
              </a:extLst>
            </p:cNvPr>
            <p:cNvSpPr>
              <a:spLocks noChangeArrowheads="1"/>
            </p:cNvSpPr>
            <p:nvPr/>
          </p:nvSpPr>
          <p:spPr bwMode="auto">
            <a:xfrm>
              <a:off x="2535307" y="3450113"/>
              <a:ext cx="5081452" cy="445091"/>
            </a:xfrm>
            <a:prstGeom prst="rect">
              <a:avLst/>
            </a:prstGeom>
            <a:solidFill>
              <a:srgbClr val="FFFFFF"/>
            </a:solidFill>
            <a:ln w="38160" cap="sq">
              <a:solidFill>
                <a:srgbClr val="F8AD4D"/>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74224" tIns="47278" rIns="74224" bIns="43604" anchor="ctr">
              <a:spAutoFit/>
            </a:bodyP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defTabSz="622219">
                <a:spcAft>
                  <a:spcPct val="0"/>
                </a:spcAft>
                <a:buClrTx/>
                <a:defRPr/>
              </a:pPr>
              <a:r>
                <a:rPr lang="fr-FR" altLang="fr-FR" sz="1090" b="1" kern="0" dirty="0">
                  <a:solidFill>
                    <a:srgbClr val="0070C0"/>
                  </a:solidFill>
                </a:rPr>
                <a:t>L’entrepreneur</a:t>
              </a:r>
            </a:p>
            <a:p>
              <a:pPr algn="ctr" defTabSz="622219">
                <a:spcAft>
                  <a:spcPct val="0"/>
                </a:spcAft>
                <a:buClrTx/>
                <a:defRPr/>
              </a:pPr>
              <a:r>
                <a:rPr lang="fr-FR" altLang="fr-FR" sz="1090" b="1" kern="0" dirty="0">
                  <a:solidFill>
                    <a:srgbClr val="0070C0"/>
                  </a:solidFill>
                </a:rPr>
                <a:t>donne son accord pour une prise en charge psychologique gratuite</a:t>
              </a:r>
            </a:p>
          </p:txBody>
        </p:sp>
        <p:sp>
          <p:nvSpPr>
            <p:cNvPr id="38" name="Rectangle 37">
              <a:extLst>
                <a:ext uri="{FF2B5EF4-FFF2-40B4-BE49-F238E27FC236}">
                  <a16:creationId xmlns:a16="http://schemas.microsoft.com/office/drawing/2014/main" id="{B5837233-C65A-4276-A3FA-D9F6EC18C8E2}"/>
                </a:ext>
              </a:extLst>
            </p:cNvPr>
            <p:cNvSpPr>
              <a:spLocks noChangeArrowheads="1"/>
            </p:cNvSpPr>
            <p:nvPr/>
          </p:nvSpPr>
          <p:spPr bwMode="auto">
            <a:xfrm>
              <a:off x="2515996" y="4269813"/>
              <a:ext cx="5116900" cy="624964"/>
            </a:xfrm>
            <a:prstGeom prst="rect">
              <a:avLst/>
            </a:prstGeom>
            <a:solidFill>
              <a:srgbClr val="FFFFFF"/>
            </a:solidFill>
            <a:ln w="38160" cap="sq">
              <a:solidFill>
                <a:srgbClr val="F8AD4D"/>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4224" tIns="54382" rIns="74224" bIns="43604" anchor="ctr">
              <a:spAutoFit/>
            </a:bodyP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defTabSz="622219">
                <a:spcAft>
                  <a:spcPct val="0"/>
                </a:spcAft>
                <a:buClrTx/>
                <a:defRPr/>
              </a:pPr>
              <a:r>
                <a:rPr lang="fr-FR" altLang="fr-FR" sz="1090" b="1" kern="0" dirty="0">
                  <a:solidFill>
                    <a:srgbClr val="0070C0"/>
                  </a:solidFill>
                </a:rPr>
                <a:t>Une fiche alerte</a:t>
              </a:r>
            </a:p>
            <a:p>
              <a:pPr algn="ctr" defTabSz="622219">
                <a:spcAft>
                  <a:spcPct val="0"/>
                </a:spcAft>
                <a:buClrTx/>
                <a:defRPr/>
              </a:pPr>
              <a:r>
                <a:rPr lang="fr-FR" altLang="fr-FR" sz="1090" b="1" kern="0" dirty="0">
                  <a:solidFill>
                    <a:srgbClr val="0070C0"/>
                  </a:solidFill>
                </a:rPr>
                <a:t>remplie par la sentinelle, est envoyée au psychologue de la coordination (</a:t>
              </a:r>
              <a:r>
                <a:rPr lang="fr-FR" altLang="fr-FR" sz="1090" b="1" kern="0" dirty="0" err="1">
                  <a:solidFill>
                    <a:srgbClr val="0070C0"/>
                  </a:solidFill>
                </a:rPr>
                <a:t>RMA</a:t>
              </a:r>
              <a:r>
                <a:rPr lang="fr-FR" altLang="fr-FR" sz="1090" b="1" kern="0" dirty="0">
                  <a:solidFill>
                    <a:srgbClr val="0070C0"/>
                  </a:solidFill>
                </a:rPr>
                <a:t>)</a:t>
              </a:r>
            </a:p>
          </p:txBody>
        </p:sp>
        <p:sp>
          <p:nvSpPr>
            <p:cNvPr id="39" name="Rectangle 38">
              <a:extLst>
                <a:ext uri="{FF2B5EF4-FFF2-40B4-BE49-F238E27FC236}">
                  <a16:creationId xmlns:a16="http://schemas.microsoft.com/office/drawing/2014/main" id="{5C125C41-1466-4584-BF26-B97E35E5E6CA}"/>
                </a:ext>
              </a:extLst>
            </p:cNvPr>
            <p:cNvSpPr>
              <a:spLocks noChangeArrowheads="1"/>
            </p:cNvSpPr>
            <p:nvPr/>
          </p:nvSpPr>
          <p:spPr bwMode="auto">
            <a:xfrm>
              <a:off x="2515996" y="5286351"/>
              <a:ext cx="5116899" cy="1023938"/>
            </a:xfrm>
            <a:prstGeom prst="rect">
              <a:avLst/>
            </a:prstGeom>
            <a:solidFill>
              <a:srgbClr val="FFFFFF"/>
            </a:solidFill>
            <a:ln w="38160" cap="sq">
              <a:solidFill>
                <a:srgbClr val="F8AD4D"/>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4224" tIns="43604" rIns="74224" bIns="43604"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defTabSz="622219">
                <a:lnSpc>
                  <a:spcPct val="112000"/>
                </a:lnSpc>
                <a:spcAft>
                  <a:spcPct val="0"/>
                </a:spcAft>
                <a:buClrTx/>
                <a:defRPr/>
              </a:pPr>
              <a:r>
                <a:rPr lang="fr-FR" altLang="fr-FR" sz="1090" b="1" kern="0" dirty="0">
                  <a:solidFill>
                    <a:srgbClr val="0070C0"/>
                  </a:solidFill>
                </a:rPr>
                <a:t>Dans les 24 h, un psychologue rappelle l’entrepreneur,</a:t>
              </a:r>
            </a:p>
            <a:p>
              <a:pPr algn="ctr" defTabSz="622219">
                <a:lnSpc>
                  <a:spcPct val="112000"/>
                </a:lnSpc>
                <a:spcAft>
                  <a:spcPct val="0"/>
                </a:spcAft>
                <a:buClrTx/>
                <a:defRPr/>
              </a:pPr>
              <a:r>
                <a:rPr lang="fr-FR" altLang="fr-FR" sz="1090" b="1" kern="0" dirty="0">
                  <a:solidFill>
                    <a:srgbClr val="0070C0"/>
                  </a:solidFill>
                </a:rPr>
                <a:t>évalue la gravité de sa souffrance psychique</a:t>
              </a:r>
            </a:p>
            <a:p>
              <a:pPr algn="ctr" defTabSz="622219">
                <a:lnSpc>
                  <a:spcPct val="112000"/>
                </a:lnSpc>
                <a:spcAft>
                  <a:spcPct val="0"/>
                </a:spcAft>
                <a:buClrTx/>
                <a:defRPr/>
              </a:pPr>
              <a:r>
                <a:rPr lang="fr-FR" altLang="fr-FR" sz="1090" b="1" kern="0" dirty="0">
                  <a:solidFill>
                    <a:srgbClr val="0070C0"/>
                  </a:solidFill>
                </a:rPr>
                <a:t>et</a:t>
              </a:r>
            </a:p>
            <a:p>
              <a:pPr algn="ctr" defTabSz="622219">
                <a:lnSpc>
                  <a:spcPct val="112000"/>
                </a:lnSpc>
                <a:spcAft>
                  <a:spcPct val="0"/>
                </a:spcAft>
                <a:buClrTx/>
                <a:defRPr/>
              </a:pPr>
              <a:r>
                <a:rPr lang="fr-FR" altLang="fr-FR" sz="1090" b="1" kern="0" dirty="0">
                  <a:solidFill>
                    <a:srgbClr val="0070C0"/>
                  </a:solidFill>
                </a:rPr>
                <a:t>passe le relais à un psychologue à proximité du domicile de l’entrepreneur</a:t>
              </a:r>
            </a:p>
          </p:txBody>
        </p:sp>
        <p:sp>
          <p:nvSpPr>
            <p:cNvPr id="45" name="Rectangle 44">
              <a:extLst>
                <a:ext uri="{FF2B5EF4-FFF2-40B4-BE49-F238E27FC236}">
                  <a16:creationId xmlns:a16="http://schemas.microsoft.com/office/drawing/2014/main" id="{3127ED07-4FBE-4CB2-85A8-46E952B021C5}"/>
                </a:ext>
              </a:extLst>
            </p:cNvPr>
            <p:cNvSpPr>
              <a:spLocks noChangeArrowheads="1"/>
            </p:cNvSpPr>
            <p:nvPr/>
          </p:nvSpPr>
          <p:spPr bwMode="auto">
            <a:xfrm>
              <a:off x="2515996" y="6689958"/>
              <a:ext cx="5116900" cy="624964"/>
            </a:xfrm>
            <a:prstGeom prst="rect">
              <a:avLst/>
            </a:prstGeom>
            <a:solidFill>
              <a:srgbClr val="FFFFFF"/>
            </a:solidFill>
            <a:ln w="38160" cap="sq">
              <a:solidFill>
                <a:srgbClr val="F8AD4D"/>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4224" tIns="54382" rIns="74224" bIns="43604" anchor="ctr">
              <a:spAutoFit/>
            </a:bodyP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defTabSz="622219">
                <a:spcAft>
                  <a:spcPct val="0"/>
                </a:spcAft>
                <a:buClrTx/>
                <a:defRPr/>
              </a:pPr>
              <a:r>
                <a:rPr lang="fr-FR" altLang="fr-FR" sz="1090" b="1" kern="0" dirty="0">
                  <a:solidFill>
                    <a:srgbClr val="0070C0"/>
                  </a:solidFill>
                </a:rPr>
                <a:t>Le psychologue du réseau APESA</a:t>
              </a:r>
            </a:p>
            <a:p>
              <a:pPr algn="ctr" defTabSz="622219">
                <a:spcAft>
                  <a:spcPct val="0"/>
                </a:spcAft>
                <a:buClrTx/>
                <a:defRPr/>
              </a:pPr>
              <a:r>
                <a:rPr lang="fr-FR" altLang="fr-FR" sz="1090" b="1" kern="0" dirty="0">
                  <a:solidFill>
                    <a:srgbClr val="0070C0"/>
                  </a:solidFill>
                </a:rPr>
                <a:t>rappelle l’entrepreneur et lui propose 5 entretiens en vis-à-vis financés par une association APESA locale</a:t>
              </a:r>
            </a:p>
          </p:txBody>
        </p:sp>
        <p:sp>
          <p:nvSpPr>
            <p:cNvPr id="47" name="Rectangle 46">
              <a:extLst>
                <a:ext uri="{FF2B5EF4-FFF2-40B4-BE49-F238E27FC236}">
                  <a16:creationId xmlns:a16="http://schemas.microsoft.com/office/drawing/2014/main" id="{54BF5047-ED96-462B-AF35-62BD807C0B82}"/>
                </a:ext>
              </a:extLst>
            </p:cNvPr>
            <p:cNvSpPr/>
            <p:nvPr/>
          </p:nvSpPr>
          <p:spPr bwMode="auto">
            <a:xfrm>
              <a:off x="7848812" y="971525"/>
              <a:ext cx="1439972" cy="6343652"/>
            </a:xfrm>
            <a:prstGeom prst="rect">
              <a:avLst/>
            </a:prstGeom>
            <a:noFill/>
            <a:ln w="38100">
              <a:solidFill>
                <a:srgbClr val="F8AD4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270" b="1" kern="0" dirty="0">
                <a:solidFill>
                  <a:srgbClr val="0070C0"/>
                </a:solidFill>
                <a:cs typeface="Arial" panose="020B0604020202020204" pitchFamily="34" charset="0"/>
              </a:endParaRPr>
            </a:p>
            <a:p>
              <a:pPr algn="ctr">
                <a:defRPr/>
              </a:pPr>
              <a:r>
                <a:rPr lang="fr-FR" altLang="fr-FR" sz="1270" b="1" kern="0" dirty="0">
                  <a:solidFill>
                    <a:srgbClr val="0070C0"/>
                  </a:solidFill>
                  <a:cs typeface="Arial" panose="020B0604020202020204" pitchFamily="34" charset="0"/>
                </a:rPr>
                <a:t>Réseau</a:t>
              </a: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r>
                <a:rPr lang="fr-FR" altLang="fr-FR" sz="1270" b="1" kern="0" dirty="0">
                  <a:solidFill>
                    <a:srgbClr val="0070C0"/>
                  </a:solidFill>
                  <a:cs typeface="Arial" panose="020B0604020202020204" pitchFamily="34" charset="0"/>
                </a:rPr>
                <a:t>national</a:t>
              </a: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r>
                <a:rPr lang="fr-FR" altLang="fr-FR" sz="1270" b="1" kern="0" dirty="0">
                  <a:solidFill>
                    <a:srgbClr val="0070C0"/>
                  </a:solidFill>
                  <a:cs typeface="Arial" panose="020B0604020202020204" pitchFamily="34" charset="0"/>
                </a:rPr>
                <a:t>de </a:t>
              </a: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r>
                <a:rPr lang="fr-FR" altLang="fr-FR" sz="1270" b="1" kern="0" dirty="0">
                  <a:solidFill>
                    <a:srgbClr val="0070C0"/>
                  </a:solidFill>
                  <a:cs typeface="Arial" panose="020B0604020202020204" pitchFamily="34" charset="0"/>
                </a:rPr>
                <a:t>psychologues</a:t>
              </a:r>
            </a:p>
          </p:txBody>
        </p:sp>
        <p:sp>
          <p:nvSpPr>
            <p:cNvPr id="48" name="Rectangle 47">
              <a:extLst>
                <a:ext uri="{FF2B5EF4-FFF2-40B4-BE49-F238E27FC236}">
                  <a16:creationId xmlns:a16="http://schemas.microsoft.com/office/drawing/2014/main" id="{4D13EB1A-8155-4621-B1A8-20A3ED2E9646}"/>
                </a:ext>
              </a:extLst>
            </p:cNvPr>
            <p:cNvSpPr/>
            <p:nvPr/>
          </p:nvSpPr>
          <p:spPr bwMode="auto">
            <a:xfrm>
              <a:off x="791841" y="971525"/>
              <a:ext cx="1303436" cy="6343652"/>
            </a:xfrm>
            <a:prstGeom prst="rect">
              <a:avLst/>
            </a:prstGeom>
            <a:noFill/>
            <a:ln w="38100">
              <a:solidFill>
                <a:srgbClr val="F8AD4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ltLang="fr-FR" sz="1270" b="1" kern="0" dirty="0">
                  <a:solidFill>
                    <a:srgbClr val="0070C0"/>
                  </a:solidFill>
                  <a:cs typeface="Arial" panose="020B0604020202020204" pitchFamily="34" charset="0"/>
                </a:rPr>
                <a:t>Réseau</a:t>
              </a: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r>
                <a:rPr lang="fr-FR" altLang="fr-FR" sz="1270" b="1" kern="0" dirty="0">
                  <a:solidFill>
                    <a:srgbClr val="0070C0"/>
                  </a:solidFill>
                  <a:cs typeface="Arial" panose="020B0604020202020204" pitchFamily="34" charset="0"/>
                </a:rPr>
                <a:t>national</a:t>
              </a: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r>
                <a:rPr lang="fr-FR" altLang="fr-FR" sz="1270" b="1" kern="0" dirty="0">
                  <a:solidFill>
                    <a:srgbClr val="0070C0"/>
                  </a:solidFill>
                  <a:cs typeface="Arial" panose="020B0604020202020204" pitchFamily="34" charset="0"/>
                </a:rPr>
                <a:t>de</a:t>
              </a: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endParaRPr lang="fr-FR" altLang="fr-FR" sz="1270" b="1" kern="0" dirty="0">
                <a:solidFill>
                  <a:srgbClr val="0070C0"/>
                </a:solidFill>
                <a:cs typeface="Arial" panose="020B0604020202020204" pitchFamily="34" charset="0"/>
              </a:endParaRPr>
            </a:p>
            <a:p>
              <a:pPr algn="ctr">
                <a:defRPr/>
              </a:pPr>
              <a:r>
                <a:rPr lang="fr-FR" altLang="fr-FR" sz="1270" b="1" kern="0" dirty="0">
                  <a:solidFill>
                    <a:srgbClr val="0070C0"/>
                  </a:solidFill>
                  <a:cs typeface="Arial" panose="020B0604020202020204" pitchFamily="34" charset="0"/>
                </a:rPr>
                <a:t>sentinelles</a:t>
              </a:r>
            </a:p>
          </p:txBody>
        </p:sp>
        <p:sp>
          <p:nvSpPr>
            <p:cNvPr id="44046" name="Flèche : bas 7">
              <a:extLst>
                <a:ext uri="{FF2B5EF4-FFF2-40B4-BE49-F238E27FC236}">
                  <a16:creationId xmlns:a16="http://schemas.microsoft.com/office/drawing/2014/main" id="{B200375D-A434-428B-933F-F99F941F1949}"/>
                </a:ext>
              </a:extLst>
            </p:cNvPr>
            <p:cNvSpPr>
              <a:spLocks noChangeArrowheads="1"/>
            </p:cNvSpPr>
            <p:nvPr/>
          </p:nvSpPr>
          <p:spPr bwMode="auto">
            <a:xfrm>
              <a:off x="5040672" y="1619534"/>
              <a:ext cx="99233" cy="333143"/>
            </a:xfrm>
            <a:prstGeom prst="downArrow">
              <a:avLst>
                <a:gd name="adj1" fmla="val 50000"/>
                <a:gd name="adj2" fmla="val 50000"/>
              </a:avLst>
            </a:prstGeom>
            <a:solidFill>
              <a:srgbClr val="1982C1"/>
            </a:solidFill>
            <a:ln w="9525" algn="ctr">
              <a:solidFill>
                <a:schemeClr val="tx1"/>
              </a:solidFill>
              <a:round/>
              <a:headEnd/>
              <a:tailEnd/>
            </a:ln>
          </p:spPr>
          <p:txBody>
            <a:bodyPr/>
            <a:lstStyle/>
            <a:p>
              <a:pPr>
                <a:buClr>
                  <a:srgbClr val="000000"/>
                </a:buClr>
                <a:buSzPct val="100000"/>
                <a:buFont typeface="Times New Roman" panose="02020603050405020304" pitchFamily="18" charset="0"/>
                <a:buNone/>
              </a:pPr>
              <a:endParaRPr lang="fr-FR" altLang="fr-FR" sz="1633">
                <a:solidFill>
                  <a:srgbClr val="FFFFFF"/>
                </a:solidFill>
              </a:endParaRPr>
            </a:p>
          </p:txBody>
        </p:sp>
        <p:sp>
          <p:nvSpPr>
            <p:cNvPr id="44047" name="Flèche : bas 26">
              <a:extLst>
                <a:ext uri="{FF2B5EF4-FFF2-40B4-BE49-F238E27FC236}">
                  <a16:creationId xmlns:a16="http://schemas.microsoft.com/office/drawing/2014/main" id="{1CA23F0C-CB72-4434-AE09-1B45AE671785}"/>
                </a:ext>
              </a:extLst>
            </p:cNvPr>
            <p:cNvSpPr>
              <a:spLocks noChangeArrowheads="1"/>
            </p:cNvSpPr>
            <p:nvPr/>
          </p:nvSpPr>
          <p:spPr bwMode="auto">
            <a:xfrm>
              <a:off x="5040672" y="2267541"/>
              <a:ext cx="99233" cy="333143"/>
            </a:xfrm>
            <a:prstGeom prst="downArrow">
              <a:avLst>
                <a:gd name="adj1" fmla="val 50000"/>
                <a:gd name="adj2" fmla="val 50000"/>
              </a:avLst>
            </a:prstGeom>
            <a:solidFill>
              <a:srgbClr val="1982C1"/>
            </a:solidFill>
            <a:ln w="9525" algn="ctr">
              <a:solidFill>
                <a:schemeClr val="tx1"/>
              </a:solidFill>
              <a:round/>
              <a:headEnd/>
              <a:tailEnd/>
            </a:ln>
          </p:spPr>
          <p:txBody>
            <a:bodyPr/>
            <a:lstStyle/>
            <a:p>
              <a:pPr>
                <a:buClr>
                  <a:srgbClr val="000000"/>
                </a:buClr>
                <a:buSzPct val="100000"/>
                <a:buFont typeface="Times New Roman" panose="02020603050405020304" pitchFamily="18" charset="0"/>
                <a:buNone/>
              </a:pPr>
              <a:endParaRPr lang="fr-FR" altLang="fr-FR" sz="1633">
                <a:solidFill>
                  <a:srgbClr val="FFFFFF"/>
                </a:solidFill>
              </a:endParaRPr>
            </a:p>
          </p:txBody>
        </p:sp>
        <p:sp>
          <p:nvSpPr>
            <p:cNvPr id="44048" name="Flèche : bas 27">
              <a:extLst>
                <a:ext uri="{FF2B5EF4-FFF2-40B4-BE49-F238E27FC236}">
                  <a16:creationId xmlns:a16="http://schemas.microsoft.com/office/drawing/2014/main" id="{E5BC6EB1-D537-4AA2-B563-CD23F635DCDF}"/>
                </a:ext>
              </a:extLst>
            </p:cNvPr>
            <p:cNvSpPr>
              <a:spLocks noChangeArrowheads="1"/>
            </p:cNvSpPr>
            <p:nvPr/>
          </p:nvSpPr>
          <p:spPr bwMode="auto">
            <a:xfrm>
              <a:off x="5040672" y="3086412"/>
              <a:ext cx="99233" cy="333143"/>
            </a:xfrm>
            <a:prstGeom prst="downArrow">
              <a:avLst>
                <a:gd name="adj1" fmla="val 50000"/>
                <a:gd name="adj2" fmla="val 50000"/>
              </a:avLst>
            </a:prstGeom>
            <a:solidFill>
              <a:srgbClr val="1982C1"/>
            </a:solidFill>
            <a:ln w="9525" algn="ctr">
              <a:solidFill>
                <a:schemeClr val="tx1"/>
              </a:solidFill>
              <a:round/>
              <a:headEnd/>
              <a:tailEnd/>
            </a:ln>
          </p:spPr>
          <p:txBody>
            <a:bodyPr/>
            <a:lstStyle/>
            <a:p>
              <a:pPr>
                <a:buClr>
                  <a:srgbClr val="000000"/>
                </a:buClr>
                <a:buSzPct val="100000"/>
                <a:buFont typeface="Times New Roman" panose="02020603050405020304" pitchFamily="18" charset="0"/>
                <a:buNone/>
              </a:pPr>
              <a:endParaRPr lang="fr-FR" altLang="fr-FR" sz="1633">
                <a:solidFill>
                  <a:srgbClr val="FFFFFF"/>
                </a:solidFill>
              </a:endParaRPr>
            </a:p>
          </p:txBody>
        </p:sp>
        <p:sp>
          <p:nvSpPr>
            <p:cNvPr id="44049" name="Flèche : bas 28">
              <a:extLst>
                <a:ext uri="{FF2B5EF4-FFF2-40B4-BE49-F238E27FC236}">
                  <a16:creationId xmlns:a16="http://schemas.microsoft.com/office/drawing/2014/main" id="{7DC8E463-8F74-40C3-93E2-7A1E9A1B53F7}"/>
                </a:ext>
              </a:extLst>
            </p:cNvPr>
            <p:cNvSpPr>
              <a:spLocks noChangeArrowheads="1"/>
            </p:cNvSpPr>
            <p:nvPr/>
          </p:nvSpPr>
          <p:spPr bwMode="auto">
            <a:xfrm>
              <a:off x="5040672" y="3923560"/>
              <a:ext cx="99233" cy="333143"/>
            </a:xfrm>
            <a:prstGeom prst="downArrow">
              <a:avLst>
                <a:gd name="adj1" fmla="val 50000"/>
                <a:gd name="adj2" fmla="val 50000"/>
              </a:avLst>
            </a:prstGeom>
            <a:solidFill>
              <a:srgbClr val="1982C1"/>
            </a:solidFill>
            <a:ln w="9525" algn="ctr">
              <a:solidFill>
                <a:schemeClr val="tx1"/>
              </a:solidFill>
              <a:round/>
              <a:headEnd/>
              <a:tailEnd/>
            </a:ln>
          </p:spPr>
          <p:txBody>
            <a:bodyPr/>
            <a:lstStyle/>
            <a:p>
              <a:pPr>
                <a:buClr>
                  <a:srgbClr val="000000"/>
                </a:buClr>
                <a:buSzPct val="100000"/>
                <a:buFont typeface="Times New Roman" panose="02020603050405020304" pitchFamily="18" charset="0"/>
                <a:buNone/>
              </a:pPr>
              <a:endParaRPr lang="fr-FR" altLang="fr-FR" sz="1633">
                <a:solidFill>
                  <a:srgbClr val="FFFFFF"/>
                </a:solidFill>
              </a:endParaRPr>
            </a:p>
          </p:txBody>
        </p:sp>
        <p:sp>
          <p:nvSpPr>
            <p:cNvPr id="44050" name="Flèche : bas 29">
              <a:extLst>
                <a:ext uri="{FF2B5EF4-FFF2-40B4-BE49-F238E27FC236}">
                  <a16:creationId xmlns:a16="http://schemas.microsoft.com/office/drawing/2014/main" id="{EB7B6968-68EA-4B76-BF76-B28B6252E76E}"/>
                </a:ext>
              </a:extLst>
            </p:cNvPr>
            <p:cNvSpPr>
              <a:spLocks noChangeArrowheads="1"/>
            </p:cNvSpPr>
            <p:nvPr/>
          </p:nvSpPr>
          <p:spPr bwMode="auto">
            <a:xfrm>
              <a:off x="5040672" y="4931571"/>
              <a:ext cx="99233" cy="333143"/>
            </a:xfrm>
            <a:prstGeom prst="downArrow">
              <a:avLst>
                <a:gd name="adj1" fmla="val 50000"/>
                <a:gd name="adj2" fmla="val 50000"/>
              </a:avLst>
            </a:prstGeom>
            <a:solidFill>
              <a:srgbClr val="1982C1"/>
            </a:solidFill>
            <a:ln w="9525" algn="ctr">
              <a:solidFill>
                <a:schemeClr val="tx1"/>
              </a:solidFill>
              <a:round/>
              <a:headEnd/>
              <a:tailEnd/>
            </a:ln>
          </p:spPr>
          <p:txBody>
            <a:bodyPr/>
            <a:lstStyle/>
            <a:p>
              <a:pPr>
                <a:buClr>
                  <a:srgbClr val="000000"/>
                </a:buClr>
                <a:buSzPct val="100000"/>
                <a:buFont typeface="Times New Roman" panose="02020603050405020304" pitchFamily="18" charset="0"/>
                <a:buNone/>
              </a:pPr>
              <a:endParaRPr lang="fr-FR" altLang="fr-FR" sz="1633">
                <a:solidFill>
                  <a:srgbClr val="FFFFFF"/>
                </a:solidFill>
              </a:endParaRPr>
            </a:p>
          </p:txBody>
        </p:sp>
        <p:sp>
          <p:nvSpPr>
            <p:cNvPr id="44051" name="Flèche : bas 30">
              <a:extLst>
                <a:ext uri="{FF2B5EF4-FFF2-40B4-BE49-F238E27FC236}">
                  <a16:creationId xmlns:a16="http://schemas.microsoft.com/office/drawing/2014/main" id="{875A9743-35FF-4D6D-BEA1-C6906F846325}"/>
                </a:ext>
              </a:extLst>
            </p:cNvPr>
            <p:cNvSpPr>
              <a:spLocks noChangeArrowheads="1"/>
            </p:cNvSpPr>
            <p:nvPr/>
          </p:nvSpPr>
          <p:spPr bwMode="auto">
            <a:xfrm>
              <a:off x="5040672" y="6326448"/>
              <a:ext cx="99233" cy="333143"/>
            </a:xfrm>
            <a:prstGeom prst="downArrow">
              <a:avLst>
                <a:gd name="adj1" fmla="val 50000"/>
                <a:gd name="adj2" fmla="val 50000"/>
              </a:avLst>
            </a:prstGeom>
            <a:solidFill>
              <a:srgbClr val="1982C1"/>
            </a:solidFill>
            <a:ln w="9525" algn="ctr">
              <a:solidFill>
                <a:schemeClr val="tx1"/>
              </a:solidFill>
              <a:round/>
              <a:headEnd/>
              <a:tailEnd/>
            </a:ln>
          </p:spPr>
          <p:txBody>
            <a:bodyPr/>
            <a:lstStyle/>
            <a:p>
              <a:pPr>
                <a:buClr>
                  <a:srgbClr val="000000"/>
                </a:buClr>
                <a:buSzPct val="100000"/>
                <a:buFont typeface="Times New Roman" panose="02020603050405020304" pitchFamily="18" charset="0"/>
                <a:buNone/>
              </a:pPr>
              <a:endParaRPr lang="fr-FR" altLang="fr-FR" sz="1633">
                <a:solidFill>
                  <a:srgbClr val="FFFFFF"/>
                </a:solidFill>
              </a:endParaRPr>
            </a:p>
          </p:txBody>
        </p:sp>
      </p:grpSp>
    </p:spTree>
    <p:extLst>
      <p:ext uri="{BB962C8B-B14F-4D97-AF65-F5344CB8AC3E}">
        <p14:creationId xmlns:p14="http://schemas.microsoft.com/office/powerpoint/2010/main" val="3432491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2FE1BD7A-F4CE-4C43-8F9A-10BC0CFB872E}"/>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3B5F47F5-9679-478E-8B2A-68A33C543AA8}"/>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FD626605-0017-4C63-BC45-C929B0D847F3}"/>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B883C3DD-F574-4E94-8BE1-F102C5BF91C5}"/>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0777D2C4-D8E9-4A6B-BD69-12F20DAD7E5F}"/>
              </a:ext>
            </a:extLst>
          </p:cNvPr>
          <p:cNvSpPr txBox="1">
            <a:spLocks noChangeArrowheads="1"/>
          </p:cNvSpPr>
          <p:nvPr/>
        </p:nvSpPr>
        <p:spPr bwMode="auto">
          <a:xfrm>
            <a:off x="1980768" y="2906224"/>
            <a:ext cx="8230464" cy="1220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r>
              <a:rPr lang="fr-FR" altLang="fr-FR" sz="2903" b="1" dirty="0">
                <a:solidFill>
                  <a:srgbClr val="0070C0"/>
                </a:solidFill>
              </a:rPr>
              <a:t>CAP REDRESSEMENT</a:t>
            </a:r>
          </a:p>
          <a:p>
            <a:pPr algn="ctr">
              <a:spcAft>
                <a:spcPts val="1633"/>
              </a:spcAft>
              <a:buClrTx/>
              <a:defRPr/>
            </a:pPr>
            <a:r>
              <a:rPr lang="fr-FR" altLang="fr-FR" sz="2903" b="1" dirty="0">
                <a:solidFill>
                  <a:srgbClr val="0070C0"/>
                </a:solidFill>
              </a:rPr>
              <a:t>BAYONNE LE 21 JANVIER 2021</a:t>
            </a:r>
          </a:p>
          <a:p>
            <a:pPr>
              <a:spcAft>
                <a:spcPts val="1633"/>
              </a:spcAft>
              <a:buClrTx/>
              <a:defRPr/>
            </a:pPr>
            <a:r>
              <a:rPr lang="fr-FR" altLang="fr-FR" sz="1996" b="1" dirty="0">
                <a:solidFill>
                  <a:srgbClr val="0070C0"/>
                </a:solidFill>
              </a:rPr>
              <a:t> </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extLst>
      <p:ext uri="{BB962C8B-B14F-4D97-AF65-F5344CB8AC3E}">
        <p14:creationId xmlns:p14="http://schemas.microsoft.com/office/powerpoint/2010/main" val="4000205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2FE1BD7A-F4CE-4C43-8F9A-10BC0CFB872E}"/>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3B5F47F5-9679-478E-8B2A-68A33C543AA8}"/>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FD626605-0017-4C63-BC45-C929B0D847F3}"/>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B883C3DD-F574-4E94-8BE1-F102C5BF91C5}"/>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0777D2C4-D8E9-4A6B-BD69-12F20DAD7E5F}"/>
              </a:ext>
            </a:extLst>
          </p:cNvPr>
          <p:cNvSpPr txBox="1">
            <a:spLocks noChangeArrowheads="1"/>
          </p:cNvSpPr>
          <p:nvPr/>
        </p:nvSpPr>
        <p:spPr bwMode="auto">
          <a:xfrm>
            <a:off x="1980768" y="1486237"/>
            <a:ext cx="8230464" cy="26400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endParaRPr lang="fr-FR" altLang="fr-FR" sz="2903" b="1" dirty="0">
              <a:solidFill>
                <a:srgbClr val="0070C0"/>
              </a:solidFill>
            </a:endParaRPr>
          </a:p>
          <a:p>
            <a:pPr algn="ctr">
              <a:spcAft>
                <a:spcPts val="1633"/>
              </a:spcAft>
              <a:buClrTx/>
              <a:defRPr/>
            </a:pPr>
            <a:endParaRPr lang="fr-FR" altLang="fr-FR" sz="2903" b="1" dirty="0">
              <a:solidFill>
                <a:srgbClr val="0070C0"/>
              </a:solidFill>
            </a:endParaRPr>
          </a:p>
          <a:p>
            <a:pPr algn="ctr">
              <a:spcAft>
                <a:spcPts val="1633"/>
              </a:spcAft>
              <a:buClrTx/>
              <a:defRPr/>
            </a:pPr>
            <a:r>
              <a:rPr lang="fr-FR" altLang="fr-FR" sz="2903" b="1" dirty="0">
                <a:solidFill>
                  <a:srgbClr val="0070C0"/>
                </a:solidFill>
              </a:rPr>
              <a:t>LA FICHE ALERTE</a:t>
            </a:r>
          </a:p>
          <a:p>
            <a:pPr>
              <a:spcAft>
                <a:spcPts val="1633"/>
              </a:spcAft>
              <a:buClrTx/>
              <a:defRPr/>
            </a:pPr>
            <a:r>
              <a:rPr lang="fr-FR" altLang="fr-FR" sz="1996" b="1" dirty="0">
                <a:solidFill>
                  <a:srgbClr val="0070C0"/>
                </a:solidFill>
              </a:rPr>
              <a:t> </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extLst>
      <p:ext uri="{BB962C8B-B14F-4D97-AF65-F5344CB8AC3E}">
        <p14:creationId xmlns:p14="http://schemas.microsoft.com/office/powerpoint/2010/main" val="383084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a:extLst>
              <a:ext uri="{FF2B5EF4-FFF2-40B4-BE49-F238E27FC236}">
                <a16:creationId xmlns:a16="http://schemas.microsoft.com/office/drawing/2014/main" id="{167C0E01-F958-4DA8-A5E3-19E07863E32D}"/>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44035" name="Text Box 2">
            <a:extLst>
              <a:ext uri="{FF2B5EF4-FFF2-40B4-BE49-F238E27FC236}">
                <a16:creationId xmlns:a16="http://schemas.microsoft.com/office/drawing/2014/main" id="{2AA7A54F-CD5D-4391-B358-5696F05A0BD2}"/>
              </a:ext>
            </a:extLst>
          </p:cNvPr>
          <p:cNvSpPr txBox="1">
            <a:spLocks noChangeArrowheads="1"/>
          </p:cNvSpPr>
          <p:nvPr/>
        </p:nvSpPr>
        <p:spPr bwMode="auto">
          <a:xfrm>
            <a:off x="1654575" y="1084435"/>
            <a:ext cx="9144960" cy="365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buClrTx/>
              <a:buFontTx/>
              <a:buNone/>
              <a:defRPr/>
            </a:pPr>
            <a:r>
              <a:rPr lang="en-US" altLang="fr-FR" sz="2359" b="1" i="1">
                <a:solidFill>
                  <a:srgbClr val="FF9900"/>
                </a:solidFill>
              </a:rPr>
              <a:t>Fiche Alerte « type »</a:t>
            </a:r>
          </a:p>
        </p:txBody>
      </p:sp>
      <p:pic>
        <p:nvPicPr>
          <p:cNvPr id="44036" name="Picture 3">
            <a:extLst>
              <a:ext uri="{FF2B5EF4-FFF2-40B4-BE49-F238E27FC236}">
                <a16:creationId xmlns:a16="http://schemas.microsoft.com/office/drawing/2014/main" id="{8FA42FA8-A7C6-4D28-9777-09CC26047BB6}"/>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5" name="Image 1">
            <a:extLst>
              <a:ext uri="{FF2B5EF4-FFF2-40B4-BE49-F238E27FC236}">
                <a16:creationId xmlns:a16="http://schemas.microsoft.com/office/drawing/2014/main" id="{561171E2-2C42-41CD-AB6A-A65853443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03" t="4758" r="7919"/>
          <a:stretch>
            <a:fillRect/>
          </a:stretch>
        </p:blipFill>
        <p:spPr bwMode="auto">
          <a:xfrm>
            <a:off x="2306963" y="1012427"/>
            <a:ext cx="7186354" cy="54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13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E3AEC925-2C36-46FE-BCEE-56554626A691}"/>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46083" name="Picture 2">
            <a:extLst>
              <a:ext uri="{FF2B5EF4-FFF2-40B4-BE49-F238E27FC236}">
                <a16:creationId xmlns:a16="http://schemas.microsoft.com/office/drawing/2014/main" id="{DCCBFD44-53FC-405B-8929-A99729D4A080}"/>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2" name="Image 1">
            <a:extLst>
              <a:ext uri="{FF2B5EF4-FFF2-40B4-BE49-F238E27FC236}">
                <a16:creationId xmlns:a16="http://schemas.microsoft.com/office/drawing/2014/main" id="{F9B5AB3B-D669-48B5-B93A-90C86A31D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77" t="977" r="7498" b="6987"/>
          <a:stretch>
            <a:fillRect/>
          </a:stretch>
        </p:blipFill>
        <p:spPr bwMode="auto">
          <a:xfrm>
            <a:off x="2360249" y="946180"/>
            <a:ext cx="7328929" cy="574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86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2FE1BD7A-F4CE-4C43-8F9A-10BC0CFB872E}"/>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3B5F47F5-9679-478E-8B2A-68A33C543AA8}"/>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FD626605-0017-4C63-BC45-C929B0D847F3}"/>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B883C3DD-F574-4E94-8BE1-F102C5BF91C5}"/>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0777D2C4-D8E9-4A6B-BD69-12F20DAD7E5F}"/>
              </a:ext>
            </a:extLst>
          </p:cNvPr>
          <p:cNvSpPr txBox="1">
            <a:spLocks noChangeArrowheads="1"/>
          </p:cNvSpPr>
          <p:nvPr/>
        </p:nvSpPr>
        <p:spPr bwMode="auto">
          <a:xfrm>
            <a:off x="1980768" y="1192446"/>
            <a:ext cx="8230464" cy="2933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spcAft>
                <a:spcPts val="1633"/>
              </a:spcAft>
              <a:buClrTx/>
              <a:defRPr/>
            </a:pPr>
            <a:r>
              <a:rPr lang="fr-FR" altLang="fr-FR" sz="2903" b="1" dirty="0">
                <a:solidFill>
                  <a:srgbClr val="0070C0"/>
                </a:solidFill>
              </a:rPr>
              <a:t>ETRE UNE SENTINELLE DU DISPOSITIF APESA:</a:t>
            </a:r>
          </a:p>
          <a:p>
            <a:pPr>
              <a:spcAft>
                <a:spcPts val="1633"/>
              </a:spcAft>
              <a:buClrTx/>
              <a:defRPr/>
            </a:pPr>
            <a:endParaRPr lang="fr-FR" altLang="fr-FR" sz="2903" b="1" dirty="0">
              <a:solidFill>
                <a:srgbClr val="0070C0"/>
              </a:solidFill>
            </a:endParaRPr>
          </a:p>
          <a:p>
            <a:pPr marL="457200" indent="-457200">
              <a:spcAft>
                <a:spcPts val="1633"/>
              </a:spcAft>
              <a:buClrTx/>
              <a:buFont typeface="Wingdings" panose="05000000000000000000" pitchFamily="2" charset="2"/>
              <a:buChar char="Ø"/>
              <a:defRPr/>
            </a:pPr>
            <a:r>
              <a:rPr lang="fr-FR" altLang="fr-FR" sz="2000" b="1" dirty="0">
                <a:solidFill>
                  <a:srgbClr val="0070C0"/>
                </a:solidFill>
              </a:rPr>
              <a:t>C’EST ETRE FORME A LA DETECTION DES SIGNAUX FAIBLES OU FORTS DE LA SOUFFRANCE MORALE, ET DE LA CRISE SUICIDAIRE  </a:t>
            </a:r>
          </a:p>
          <a:p>
            <a:pPr marL="457200" indent="-457200">
              <a:spcAft>
                <a:spcPts val="1633"/>
              </a:spcAft>
              <a:buClrTx/>
              <a:buFont typeface="Wingdings" panose="05000000000000000000" pitchFamily="2" charset="2"/>
              <a:buChar char="Ø"/>
              <a:defRPr/>
            </a:pPr>
            <a:r>
              <a:rPr lang="fr-FR" altLang="fr-FR" sz="2000" b="1" dirty="0">
                <a:solidFill>
                  <a:srgbClr val="0070C0"/>
                </a:solidFill>
              </a:rPr>
              <a:t>CE N’EST PAS DEVENIR PSYCHOLOGUE ! </a:t>
            </a:r>
          </a:p>
          <a:p>
            <a:pPr marL="457200" indent="-457200">
              <a:spcAft>
                <a:spcPts val="1633"/>
              </a:spcAft>
              <a:buClrTx/>
              <a:buFont typeface="Wingdings" panose="05000000000000000000" pitchFamily="2" charset="2"/>
              <a:buChar char="Ø"/>
              <a:defRPr/>
            </a:pPr>
            <a:endParaRPr lang="fr-FR" altLang="fr-FR" sz="2000" b="1" dirty="0">
              <a:solidFill>
                <a:srgbClr val="0070C0"/>
              </a:solidFill>
            </a:endParaRPr>
          </a:p>
          <a:p>
            <a:pPr marL="457200" indent="-457200">
              <a:spcAft>
                <a:spcPts val="1633"/>
              </a:spcAft>
              <a:buClrTx/>
              <a:buFont typeface="Wingdings" panose="05000000000000000000" pitchFamily="2" charset="2"/>
              <a:buChar char="Ø"/>
              <a:defRPr/>
            </a:pPr>
            <a:r>
              <a:rPr lang="fr-FR" altLang="fr-FR" sz="2000" b="1" dirty="0">
                <a:solidFill>
                  <a:srgbClr val="0070C0"/>
                </a:solidFill>
              </a:rPr>
              <a:t>C’EST ETRE EN MESURE DE PASSER UN RELAIS A UN PSYCHOLOGUE DU RESEAU APESA FORME A LA PRISE EN CHARGE DE LA DETRESSE DE L’ENTREPRENEUR</a:t>
            </a:r>
          </a:p>
          <a:p>
            <a:pPr>
              <a:spcAft>
                <a:spcPts val="1633"/>
              </a:spcAft>
              <a:buClrTx/>
              <a:defRPr/>
            </a:pPr>
            <a:r>
              <a:rPr lang="fr-FR" altLang="fr-FR" sz="1996" b="1" dirty="0">
                <a:solidFill>
                  <a:srgbClr val="0070C0"/>
                </a:solidFill>
              </a:rPr>
              <a:t> </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extLst>
      <p:ext uri="{BB962C8B-B14F-4D97-AF65-F5344CB8AC3E}">
        <p14:creationId xmlns:p14="http://schemas.microsoft.com/office/powerpoint/2010/main" val="1037816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2FE1BD7A-F4CE-4C43-8F9A-10BC0CFB872E}"/>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3B5F47F5-9679-478E-8B2A-68A33C543AA8}"/>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FD626605-0017-4C63-BC45-C929B0D847F3}"/>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B883C3DD-F574-4E94-8BE1-F102C5BF91C5}"/>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0777D2C4-D8E9-4A6B-BD69-12F20DAD7E5F}"/>
              </a:ext>
            </a:extLst>
          </p:cNvPr>
          <p:cNvSpPr txBox="1">
            <a:spLocks noChangeArrowheads="1"/>
          </p:cNvSpPr>
          <p:nvPr/>
        </p:nvSpPr>
        <p:spPr bwMode="auto">
          <a:xfrm>
            <a:off x="1980768" y="1021405"/>
            <a:ext cx="8230464" cy="322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spcAft>
                <a:spcPts val="1633"/>
              </a:spcAft>
              <a:buClrTx/>
              <a:defRPr/>
            </a:pPr>
            <a:r>
              <a:rPr lang="fr-FR" altLang="fr-FR" sz="1800" b="1" dirty="0">
                <a:solidFill>
                  <a:srgbClr val="0070C0"/>
                </a:solidFill>
              </a:rPr>
              <a:t>LE ROLE DES PSYCHOLOGUES DE RMA: (RESSOURCES MUTUELLES ASSISTANCE)</a:t>
            </a:r>
          </a:p>
          <a:p>
            <a:pPr>
              <a:spcAft>
                <a:spcPts val="1633"/>
              </a:spcAft>
              <a:buClrTx/>
              <a:defRPr/>
            </a:pPr>
            <a:endParaRPr lang="fr-FR" altLang="fr-FR" sz="1800" b="1" dirty="0">
              <a:solidFill>
                <a:srgbClr val="0070C0"/>
              </a:solidFill>
            </a:endParaRPr>
          </a:p>
          <a:p>
            <a:pPr marL="457200" indent="-457200">
              <a:spcAft>
                <a:spcPts val="1633"/>
              </a:spcAft>
              <a:buClrTx/>
              <a:buFont typeface="Wingdings" panose="05000000000000000000" pitchFamily="2" charset="2"/>
              <a:buChar char="Ø"/>
              <a:defRPr/>
            </a:pPr>
            <a:r>
              <a:rPr lang="fr-FR" altLang="fr-FR" sz="1800" b="1" dirty="0">
                <a:solidFill>
                  <a:srgbClr val="0070C0"/>
                </a:solidFill>
              </a:rPr>
              <a:t>RECEVOIR LES ALERTES LANCEES PAR LES SENTINELLES</a:t>
            </a:r>
          </a:p>
          <a:p>
            <a:pPr marL="457200" indent="-457200">
              <a:spcAft>
                <a:spcPts val="1633"/>
              </a:spcAft>
              <a:buClrTx/>
              <a:buFont typeface="Wingdings" panose="05000000000000000000" pitchFamily="2" charset="2"/>
              <a:buChar char="Ø"/>
              <a:defRPr/>
            </a:pPr>
            <a:r>
              <a:rPr lang="fr-FR" altLang="fr-FR" sz="1800" b="1" dirty="0">
                <a:solidFill>
                  <a:srgbClr val="0070C0"/>
                </a:solidFill>
              </a:rPr>
              <a:t>EVALUER LA GRAVITE DE LA SITUATION</a:t>
            </a:r>
          </a:p>
          <a:p>
            <a:pPr marL="457200" indent="-457200">
              <a:spcAft>
                <a:spcPts val="1633"/>
              </a:spcAft>
              <a:buClrTx/>
              <a:buFont typeface="Wingdings" panose="05000000000000000000" pitchFamily="2" charset="2"/>
              <a:buChar char="Ø"/>
              <a:defRPr/>
            </a:pPr>
            <a:r>
              <a:rPr lang="fr-FR" altLang="fr-FR" sz="1800" b="1" dirty="0">
                <a:solidFill>
                  <a:srgbClr val="0070C0"/>
                </a:solidFill>
              </a:rPr>
              <a:t>CONTACTER UN PSYCHOLOGUE LOCAL DU RESEAU APESA AFIN DE LUI TRANSMETTRE LES COORDONNEES DE L’ENTREPRENEUR EN SOUFFRANCE</a:t>
            </a:r>
          </a:p>
          <a:p>
            <a:pPr marL="457200" indent="-457200">
              <a:spcAft>
                <a:spcPts val="1633"/>
              </a:spcAft>
              <a:buClrTx/>
              <a:buFont typeface="Wingdings" panose="05000000000000000000" pitchFamily="2" charset="2"/>
              <a:buChar char="Ø"/>
              <a:defRPr/>
            </a:pPr>
            <a:r>
              <a:rPr lang="fr-FR" altLang="fr-FR" sz="1800" b="1" dirty="0">
                <a:solidFill>
                  <a:srgbClr val="0070C0"/>
                </a:solidFill>
              </a:rPr>
              <a:t>RMA N’INTERVIENT PAS DANS </a:t>
            </a:r>
          </a:p>
          <a:p>
            <a:pPr>
              <a:spcAft>
                <a:spcPts val="1633"/>
              </a:spcAft>
              <a:buClrTx/>
              <a:defRPr/>
            </a:pPr>
            <a:r>
              <a:rPr lang="fr-FR" altLang="fr-FR" sz="1996" b="1" dirty="0">
                <a:solidFill>
                  <a:srgbClr val="0070C0"/>
                </a:solidFill>
              </a:rPr>
              <a:t> </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extLst>
      <p:ext uri="{BB962C8B-B14F-4D97-AF65-F5344CB8AC3E}">
        <p14:creationId xmlns:p14="http://schemas.microsoft.com/office/powerpoint/2010/main" val="132756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2FE1BD7A-F4CE-4C43-8F9A-10BC0CFB872E}"/>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3B5F47F5-9679-478E-8B2A-68A33C543AA8}"/>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FD626605-0017-4C63-BC45-C929B0D847F3}"/>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B883C3DD-F574-4E94-8BE1-F102C5BF91C5}"/>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0777D2C4-D8E9-4A6B-BD69-12F20DAD7E5F}"/>
              </a:ext>
            </a:extLst>
          </p:cNvPr>
          <p:cNvSpPr txBox="1">
            <a:spLocks noChangeArrowheads="1"/>
          </p:cNvSpPr>
          <p:nvPr/>
        </p:nvSpPr>
        <p:spPr bwMode="auto">
          <a:xfrm>
            <a:off x="1980768" y="1916349"/>
            <a:ext cx="8230464" cy="2733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r>
              <a:rPr lang="fr-FR" altLang="fr-FR" sz="2903" b="1" dirty="0">
                <a:solidFill>
                  <a:srgbClr val="0070C0"/>
                </a:solidFill>
              </a:rPr>
              <a:t>DEPUIS LA CRISE DE LA COVID-19</a:t>
            </a:r>
          </a:p>
          <a:p>
            <a:pPr algn="ctr">
              <a:spcAft>
                <a:spcPts val="1633"/>
              </a:spcAft>
              <a:buClrTx/>
              <a:defRPr/>
            </a:pPr>
            <a:r>
              <a:rPr lang="fr-FR" altLang="fr-FR" sz="2903" b="1" dirty="0">
                <a:solidFill>
                  <a:srgbClr val="0070C0"/>
                </a:solidFill>
              </a:rPr>
              <a:t> APESA EST AUSSI UN NUMERO VERT !</a:t>
            </a:r>
          </a:p>
          <a:p>
            <a:pPr algn="ctr">
              <a:spcAft>
                <a:spcPts val="1633"/>
              </a:spcAft>
              <a:buClrTx/>
              <a:defRPr/>
            </a:pPr>
            <a:r>
              <a:rPr lang="fr-FR" altLang="fr-FR" sz="3200" b="1" dirty="0">
                <a:solidFill>
                  <a:srgbClr val="0070C0"/>
                </a:solidFill>
              </a:rPr>
              <a:t>Le 0805 65 50 50</a:t>
            </a:r>
            <a:endParaRPr lang="fr-FR" altLang="fr-FR" sz="2903" b="1" dirty="0">
              <a:solidFill>
                <a:srgbClr val="0070C0"/>
              </a:solidFill>
            </a:endParaRPr>
          </a:p>
          <a:p>
            <a:pPr algn="ctr">
              <a:spcAft>
                <a:spcPts val="1633"/>
              </a:spcAft>
              <a:buClrTx/>
              <a:defRPr/>
            </a:pPr>
            <a:r>
              <a:rPr lang="fr-FR" altLang="fr-FR" sz="1996" b="1" dirty="0">
                <a:solidFill>
                  <a:srgbClr val="0070C0"/>
                </a:solidFill>
              </a:rPr>
              <a:t> Créé à la demande du ministère de l’économie, en partenariat avec</a:t>
            </a:r>
          </a:p>
          <a:p>
            <a:pPr algn="ctr">
              <a:spcAft>
                <a:spcPts val="1633"/>
              </a:spcAft>
              <a:buClrTx/>
              <a:defRPr/>
            </a:pPr>
            <a:r>
              <a:rPr lang="fr-FR" altLang="fr-FR" sz="1996" b="1" dirty="0">
                <a:solidFill>
                  <a:srgbClr val="0070C0"/>
                </a:solidFill>
              </a:rPr>
              <a:t> Harmonie Mutuelle, CCI France et CMA France</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F3CFCFB3-32E4-4645-AB99-75F0F392B4E9}"/>
              </a:ext>
            </a:extLst>
          </p:cNvPr>
          <p:cNvSpPr txBox="1"/>
          <p:nvPr/>
        </p:nvSpPr>
        <p:spPr>
          <a:xfrm>
            <a:off x="3124919" y="93557"/>
            <a:ext cx="6094562" cy="671915"/>
          </a:xfrm>
          <a:prstGeom prst="rect">
            <a:avLst/>
          </a:prstGeom>
          <a:noFill/>
        </p:spPr>
        <p:txBody>
          <a:bodyPr wrap="square">
            <a:spAutoFit/>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Statistiques APESA</a:t>
            </a:r>
            <a:endPar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ctr" defTabSz="914400" rtl="0" eaLnBrk="1" fontAlgn="auto" latinLnBrk="0" hangingPunct="1">
              <a:lnSpc>
                <a:spcPct val="107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réseau sentinelles et numéro vert</a:t>
            </a:r>
            <a:endPar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ZoneTexte 17">
            <a:extLst>
              <a:ext uri="{FF2B5EF4-FFF2-40B4-BE49-F238E27FC236}">
                <a16:creationId xmlns:a16="http://schemas.microsoft.com/office/drawing/2014/main" id="{62A256D5-1B71-4934-A5FF-919573D896CA}"/>
              </a:ext>
            </a:extLst>
          </p:cNvPr>
          <p:cNvSpPr txBox="1"/>
          <p:nvPr/>
        </p:nvSpPr>
        <p:spPr>
          <a:xfrm>
            <a:off x="2600145" y="1030318"/>
            <a:ext cx="2411802" cy="28123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Les chiffres depuis septembre 2013</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58DB3CC4-5E4C-469B-AAB4-F14AEED1A54C}"/>
              </a:ext>
            </a:extLst>
          </p:cNvPr>
          <p:cNvSpPr txBox="1"/>
          <p:nvPr/>
        </p:nvSpPr>
        <p:spPr>
          <a:xfrm>
            <a:off x="2600145" y="2412957"/>
            <a:ext cx="3015652" cy="28123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En 2020</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ZoneTexte 21">
            <a:extLst>
              <a:ext uri="{FF2B5EF4-FFF2-40B4-BE49-F238E27FC236}">
                <a16:creationId xmlns:a16="http://schemas.microsoft.com/office/drawing/2014/main" id="{B9ED9BD1-2077-435A-BF5E-2B5F730D9FE7}"/>
              </a:ext>
            </a:extLst>
          </p:cNvPr>
          <p:cNvSpPr txBox="1"/>
          <p:nvPr/>
        </p:nvSpPr>
        <p:spPr>
          <a:xfrm>
            <a:off x="2587367" y="4796673"/>
            <a:ext cx="4939342" cy="28123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Comparaison des prises en charge 2019/2020</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mage 22">
            <a:extLst>
              <a:ext uri="{FF2B5EF4-FFF2-40B4-BE49-F238E27FC236}">
                <a16:creationId xmlns:a16="http://schemas.microsoft.com/office/drawing/2014/main" id="{E4452486-76A9-49E9-868D-AE6373BD54E8}"/>
              </a:ext>
            </a:extLst>
          </p:cNvPr>
          <p:cNvPicPr/>
          <p:nvPr/>
        </p:nvPicPr>
        <p:blipFill>
          <a:blip r:embed="rId2">
            <a:extLst>
              <a:ext uri="{28A0092B-C50C-407E-A947-70E740481C1C}">
                <a14:useLocalDpi xmlns:a14="http://schemas.microsoft.com/office/drawing/2010/main" val="0"/>
              </a:ext>
            </a:extLst>
          </a:blip>
          <a:stretch>
            <a:fillRect/>
          </a:stretch>
        </p:blipFill>
        <p:spPr>
          <a:xfrm>
            <a:off x="296622" y="0"/>
            <a:ext cx="1057275" cy="1057275"/>
          </a:xfrm>
          <a:prstGeom prst="rect">
            <a:avLst/>
          </a:prstGeom>
        </p:spPr>
      </p:pic>
      <p:graphicFrame>
        <p:nvGraphicFramePr>
          <p:cNvPr id="2" name="Tableau 1">
            <a:extLst>
              <a:ext uri="{FF2B5EF4-FFF2-40B4-BE49-F238E27FC236}">
                <a16:creationId xmlns:a16="http://schemas.microsoft.com/office/drawing/2014/main" id="{958E4ED7-9F8C-4D75-90A6-83B9CEA6B496}"/>
              </a:ext>
            </a:extLst>
          </p:cNvPr>
          <p:cNvGraphicFramePr>
            <a:graphicFrameLocks noGrp="1"/>
          </p:cNvGraphicFramePr>
          <p:nvPr/>
        </p:nvGraphicFramePr>
        <p:xfrm>
          <a:off x="2644525" y="1417235"/>
          <a:ext cx="6902950" cy="779145"/>
        </p:xfrm>
        <a:graphic>
          <a:graphicData uri="http://schemas.openxmlformats.org/drawingml/2006/table">
            <a:tbl>
              <a:tblPr firstRow="1" firstCol="1" bandRow="1"/>
              <a:tblGrid>
                <a:gridCol w="1152191">
                  <a:extLst>
                    <a:ext uri="{9D8B030D-6E8A-4147-A177-3AD203B41FA5}">
                      <a16:colId xmlns:a16="http://schemas.microsoft.com/office/drawing/2014/main" val="3254354402"/>
                    </a:ext>
                  </a:extLst>
                </a:gridCol>
                <a:gridCol w="978173">
                  <a:extLst>
                    <a:ext uri="{9D8B030D-6E8A-4147-A177-3AD203B41FA5}">
                      <a16:colId xmlns:a16="http://schemas.microsoft.com/office/drawing/2014/main" val="3823855576"/>
                    </a:ext>
                  </a:extLst>
                </a:gridCol>
                <a:gridCol w="1350680">
                  <a:extLst>
                    <a:ext uri="{9D8B030D-6E8A-4147-A177-3AD203B41FA5}">
                      <a16:colId xmlns:a16="http://schemas.microsoft.com/office/drawing/2014/main" val="1888878583"/>
                    </a:ext>
                  </a:extLst>
                </a:gridCol>
                <a:gridCol w="1448565">
                  <a:extLst>
                    <a:ext uri="{9D8B030D-6E8A-4147-A177-3AD203B41FA5}">
                      <a16:colId xmlns:a16="http://schemas.microsoft.com/office/drawing/2014/main" val="1596888956"/>
                    </a:ext>
                  </a:extLst>
                </a:gridCol>
                <a:gridCol w="972736">
                  <a:extLst>
                    <a:ext uri="{9D8B030D-6E8A-4147-A177-3AD203B41FA5}">
                      <a16:colId xmlns:a16="http://schemas.microsoft.com/office/drawing/2014/main" val="2851350511"/>
                    </a:ext>
                  </a:extLst>
                </a:gridCol>
                <a:gridCol w="1000605">
                  <a:extLst>
                    <a:ext uri="{9D8B030D-6E8A-4147-A177-3AD203B41FA5}">
                      <a16:colId xmlns:a16="http://schemas.microsoft.com/office/drawing/2014/main" val="2830136739"/>
                    </a:ext>
                  </a:extLst>
                </a:gridCol>
              </a:tblGrid>
              <a:tr h="323850">
                <a:tc>
                  <a:txBody>
                    <a:bodyPr/>
                    <a:lstStyle/>
                    <a:p>
                      <a:pPr marL="0" indent="0" algn="ctr">
                        <a:lnSpc>
                          <a:spcPct val="107000"/>
                        </a:lnSpc>
                        <a:tabLst/>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Délai de prise en charge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Juridictions déployées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Fiches alertes traitées depuis 2013</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Fiches alertes traitées dans l'année en cours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Sentinelles formées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Psychologues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787384"/>
                  </a:ext>
                </a:extLst>
              </a:tr>
              <a:tr h="200660">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45 minutes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3366</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708</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2729</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1213</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149015"/>
                  </a:ext>
                </a:extLst>
              </a:tr>
            </a:tbl>
          </a:graphicData>
        </a:graphic>
      </p:graphicFrame>
      <p:graphicFrame>
        <p:nvGraphicFramePr>
          <p:cNvPr id="4" name="Tableau 3">
            <a:extLst>
              <a:ext uri="{FF2B5EF4-FFF2-40B4-BE49-F238E27FC236}">
                <a16:creationId xmlns:a16="http://schemas.microsoft.com/office/drawing/2014/main" id="{03544C0A-AE1E-4B50-B9B0-90307E01493A}"/>
              </a:ext>
            </a:extLst>
          </p:cNvPr>
          <p:cNvGraphicFramePr>
            <a:graphicFrameLocks noGrp="1"/>
          </p:cNvGraphicFramePr>
          <p:nvPr/>
        </p:nvGraphicFramePr>
        <p:xfrm>
          <a:off x="2644525" y="2707334"/>
          <a:ext cx="6479538" cy="697992"/>
        </p:xfrm>
        <a:graphic>
          <a:graphicData uri="http://schemas.openxmlformats.org/drawingml/2006/table">
            <a:tbl>
              <a:tblPr firstRow="1" firstCol="1" bandRow="1"/>
              <a:tblGrid>
                <a:gridCol w="1439121">
                  <a:extLst>
                    <a:ext uri="{9D8B030D-6E8A-4147-A177-3AD203B41FA5}">
                      <a16:colId xmlns:a16="http://schemas.microsoft.com/office/drawing/2014/main" val="2279299226"/>
                    </a:ext>
                  </a:extLst>
                </a:gridCol>
                <a:gridCol w="900324">
                  <a:extLst>
                    <a:ext uri="{9D8B030D-6E8A-4147-A177-3AD203B41FA5}">
                      <a16:colId xmlns:a16="http://schemas.microsoft.com/office/drawing/2014/main" val="1655673746"/>
                    </a:ext>
                  </a:extLst>
                </a:gridCol>
                <a:gridCol w="900324">
                  <a:extLst>
                    <a:ext uri="{9D8B030D-6E8A-4147-A177-3AD203B41FA5}">
                      <a16:colId xmlns:a16="http://schemas.microsoft.com/office/drawing/2014/main" val="1901443654"/>
                    </a:ext>
                  </a:extLst>
                </a:gridCol>
                <a:gridCol w="1439121">
                  <a:extLst>
                    <a:ext uri="{9D8B030D-6E8A-4147-A177-3AD203B41FA5}">
                      <a16:colId xmlns:a16="http://schemas.microsoft.com/office/drawing/2014/main" val="1808145859"/>
                    </a:ext>
                  </a:extLst>
                </a:gridCol>
                <a:gridCol w="900324">
                  <a:extLst>
                    <a:ext uri="{9D8B030D-6E8A-4147-A177-3AD203B41FA5}">
                      <a16:colId xmlns:a16="http://schemas.microsoft.com/office/drawing/2014/main" val="472060609"/>
                    </a:ext>
                  </a:extLst>
                </a:gridCol>
                <a:gridCol w="900324">
                  <a:extLst>
                    <a:ext uri="{9D8B030D-6E8A-4147-A177-3AD203B41FA5}">
                      <a16:colId xmlns:a16="http://schemas.microsoft.com/office/drawing/2014/main" val="1847184138"/>
                    </a:ext>
                  </a:extLst>
                </a:gridCol>
              </a:tblGrid>
              <a:tr h="323850">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Fiches alerte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Prises en charge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819289"/>
                  </a:ext>
                </a:extLst>
              </a:tr>
              <a:tr h="179705">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708</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425</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283</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482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280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202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837158"/>
                  </a:ext>
                </a:extLst>
              </a:tr>
              <a:tr h="179705">
                <a:tc>
                  <a:txBody>
                    <a:bodyPr/>
                    <a:lstStyle/>
                    <a:p>
                      <a:pPr marL="457200" algn="ctr">
                        <a:lnSpc>
                          <a:spcPct val="107000"/>
                        </a:lnSpc>
                      </a:pPr>
                      <a:r>
                        <a:rPr lang="fr-FR"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60 %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40 %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58,1 %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41,9 %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704169"/>
                  </a:ext>
                </a:extLst>
              </a:tr>
            </a:tbl>
          </a:graphicData>
        </a:graphic>
      </p:graphicFrame>
      <p:graphicFrame>
        <p:nvGraphicFramePr>
          <p:cNvPr id="5" name="Tableau 4">
            <a:extLst>
              <a:ext uri="{FF2B5EF4-FFF2-40B4-BE49-F238E27FC236}">
                <a16:creationId xmlns:a16="http://schemas.microsoft.com/office/drawing/2014/main" id="{F388ADFF-E4B5-4518-86AC-632FE100F581}"/>
              </a:ext>
            </a:extLst>
          </p:cNvPr>
          <p:cNvGraphicFramePr>
            <a:graphicFrameLocks noGrp="1"/>
          </p:cNvGraphicFramePr>
          <p:nvPr/>
        </p:nvGraphicFramePr>
        <p:xfrm>
          <a:off x="2648968" y="3684258"/>
          <a:ext cx="6475095" cy="756920"/>
        </p:xfrm>
        <a:graphic>
          <a:graphicData uri="http://schemas.openxmlformats.org/drawingml/2006/table">
            <a:tbl>
              <a:tblPr firstRow="1" firstCol="1" bandRow="1"/>
              <a:tblGrid>
                <a:gridCol w="1260475">
                  <a:extLst>
                    <a:ext uri="{9D8B030D-6E8A-4147-A177-3AD203B41FA5}">
                      <a16:colId xmlns:a16="http://schemas.microsoft.com/office/drawing/2014/main" val="3394531337"/>
                    </a:ext>
                  </a:extLst>
                </a:gridCol>
                <a:gridCol w="726440">
                  <a:extLst>
                    <a:ext uri="{9D8B030D-6E8A-4147-A177-3AD203B41FA5}">
                      <a16:colId xmlns:a16="http://schemas.microsoft.com/office/drawing/2014/main" val="2885761830"/>
                    </a:ext>
                  </a:extLst>
                </a:gridCol>
                <a:gridCol w="713740">
                  <a:extLst>
                    <a:ext uri="{9D8B030D-6E8A-4147-A177-3AD203B41FA5}">
                      <a16:colId xmlns:a16="http://schemas.microsoft.com/office/drawing/2014/main" val="3724267584"/>
                    </a:ext>
                  </a:extLst>
                </a:gridCol>
                <a:gridCol w="1094309">
                  <a:extLst>
                    <a:ext uri="{9D8B030D-6E8A-4147-A177-3AD203B41FA5}">
                      <a16:colId xmlns:a16="http://schemas.microsoft.com/office/drawing/2014/main" val="3008609175"/>
                    </a:ext>
                  </a:extLst>
                </a:gridCol>
                <a:gridCol w="885621">
                  <a:extLst>
                    <a:ext uri="{9D8B030D-6E8A-4147-A177-3AD203B41FA5}">
                      <a16:colId xmlns:a16="http://schemas.microsoft.com/office/drawing/2014/main" val="3194714170"/>
                    </a:ext>
                  </a:extLst>
                </a:gridCol>
                <a:gridCol w="897255">
                  <a:extLst>
                    <a:ext uri="{9D8B030D-6E8A-4147-A177-3AD203B41FA5}">
                      <a16:colId xmlns:a16="http://schemas.microsoft.com/office/drawing/2014/main" val="2309613724"/>
                    </a:ext>
                  </a:extLst>
                </a:gridCol>
                <a:gridCol w="897255">
                  <a:extLst>
                    <a:ext uri="{9D8B030D-6E8A-4147-A177-3AD203B41FA5}">
                      <a16:colId xmlns:a16="http://schemas.microsoft.com/office/drawing/2014/main" val="840463875"/>
                    </a:ext>
                  </a:extLst>
                </a:gridCol>
              </a:tblGrid>
              <a:tr h="323850">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Appels n° vert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Non communiqué</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Prises en charge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628961"/>
                  </a:ext>
                </a:extLst>
              </a:tr>
              <a:tr h="179705">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1552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809</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587</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156</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625</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344</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281</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2998209"/>
                  </a:ext>
                </a:extLst>
              </a:tr>
              <a:tr h="179705">
                <a:tc>
                  <a:txBody>
                    <a:bodyPr/>
                    <a:lstStyle/>
                    <a:p>
                      <a:pPr marL="45720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52,13 %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37,82 %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10,05 %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55 %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45 %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944503"/>
                  </a:ext>
                </a:extLst>
              </a:tr>
            </a:tbl>
          </a:graphicData>
        </a:graphic>
      </p:graphicFrame>
      <p:graphicFrame>
        <p:nvGraphicFramePr>
          <p:cNvPr id="6" name="Tableau 5">
            <a:extLst>
              <a:ext uri="{FF2B5EF4-FFF2-40B4-BE49-F238E27FC236}">
                <a16:creationId xmlns:a16="http://schemas.microsoft.com/office/drawing/2014/main" id="{0D1BBAF4-744E-4F94-A9ED-502A0550C29D}"/>
              </a:ext>
            </a:extLst>
          </p:cNvPr>
          <p:cNvGraphicFramePr>
            <a:graphicFrameLocks noGrp="1"/>
          </p:cNvGraphicFramePr>
          <p:nvPr/>
        </p:nvGraphicFramePr>
        <p:xfrm>
          <a:off x="2644525" y="5237692"/>
          <a:ext cx="6661149" cy="1148334"/>
        </p:xfrm>
        <a:graphic>
          <a:graphicData uri="http://schemas.openxmlformats.org/drawingml/2006/table">
            <a:tbl>
              <a:tblPr firstRow="1" firstCol="1" bandRow="1"/>
              <a:tblGrid>
                <a:gridCol w="1438686">
                  <a:extLst>
                    <a:ext uri="{9D8B030D-6E8A-4147-A177-3AD203B41FA5}">
                      <a16:colId xmlns:a16="http://schemas.microsoft.com/office/drawing/2014/main" val="18164384"/>
                    </a:ext>
                  </a:extLst>
                </a:gridCol>
                <a:gridCol w="713076">
                  <a:extLst>
                    <a:ext uri="{9D8B030D-6E8A-4147-A177-3AD203B41FA5}">
                      <a16:colId xmlns:a16="http://schemas.microsoft.com/office/drawing/2014/main" val="432735471"/>
                    </a:ext>
                  </a:extLst>
                </a:gridCol>
                <a:gridCol w="690113">
                  <a:extLst>
                    <a:ext uri="{9D8B030D-6E8A-4147-A177-3AD203B41FA5}">
                      <a16:colId xmlns:a16="http://schemas.microsoft.com/office/drawing/2014/main" val="2659942144"/>
                    </a:ext>
                  </a:extLst>
                </a:gridCol>
                <a:gridCol w="1298238">
                  <a:extLst>
                    <a:ext uri="{9D8B030D-6E8A-4147-A177-3AD203B41FA5}">
                      <a16:colId xmlns:a16="http://schemas.microsoft.com/office/drawing/2014/main" val="4161815325"/>
                    </a:ext>
                  </a:extLst>
                </a:gridCol>
                <a:gridCol w="703090">
                  <a:extLst>
                    <a:ext uri="{9D8B030D-6E8A-4147-A177-3AD203B41FA5}">
                      <a16:colId xmlns:a16="http://schemas.microsoft.com/office/drawing/2014/main" val="750241445"/>
                    </a:ext>
                  </a:extLst>
                </a:gridCol>
                <a:gridCol w="655608">
                  <a:extLst>
                    <a:ext uri="{9D8B030D-6E8A-4147-A177-3AD203B41FA5}">
                      <a16:colId xmlns:a16="http://schemas.microsoft.com/office/drawing/2014/main" val="2355850388"/>
                    </a:ext>
                  </a:extLst>
                </a:gridCol>
                <a:gridCol w="1162338">
                  <a:extLst>
                    <a:ext uri="{9D8B030D-6E8A-4147-A177-3AD203B41FA5}">
                      <a16:colId xmlns:a16="http://schemas.microsoft.com/office/drawing/2014/main" val="3741055983"/>
                    </a:ext>
                  </a:extLst>
                </a:gridCol>
              </a:tblGrid>
              <a:tr h="323850">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Total des prises en charge au 31 décembre 2019</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Total des prises en charge au 31 décembre 2020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2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Augmentation entre le 31.12.2019 et le 31.12.2020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81418932"/>
                  </a:ext>
                </a:extLst>
              </a:tr>
              <a:tr h="179705">
                <a:tc>
                  <a:txBody>
                    <a:bodyPr/>
                    <a:lstStyle/>
                    <a:p>
                      <a:pPr marL="0" indent="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673</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434</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239</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1107</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624</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483</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434</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49107867"/>
                  </a:ext>
                </a:extLst>
              </a:tr>
              <a:tr h="179705">
                <a:tc>
                  <a:txBody>
                    <a:bodyPr/>
                    <a:lstStyle/>
                    <a:p>
                      <a:pPr marL="457200" algn="ctr">
                        <a:lnSpc>
                          <a:spcPct val="107000"/>
                        </a:lnSpc>
                      </a:pPr>
                      <a:r>
                        <a:rPr lang="fr-FR"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indent="0" algn="ctr">
                        <a:lnSpc>
                          <a:spcPct val="107000"/>
                        </a:lnSpc>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64,49 %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35,51 %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56,37 %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43,63 %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64,49 </a:t>
                      </a: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15999571"/>
                  </a:ext>
                </a:extLst>
              </a:tr>
            </a:tbl>
          </a:graphicData>
        </a:graphic>
      </p:graphicFrame>
    </p:spTree>
    <p:extLst>
      <p:ext uri="{BB962C8B-B14F-4D97-AF65-F5344CB8AC3E}">
        <p14:creationId xmlns:p14="http://schemas.microsoft.com/office/powerpoint/2010/main" val="2749154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2FE1BD7A-F4CE-4C43-8F9A-10BC0CFB872E}"/>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3B5F47F5-9679-478E-8B2A-68A33C543AA8}"/>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FD626605-0017-4C63-BC45-C929B0D847F3}"/>
              </a:ext>
            </a:extLst>
          </p:cNvPr>
          <p:cNvPicPr>
            <a:picLocks noChangeAspect="1" noChangeArrowheads="1"/>
          </p:cNvPicPr>
          <p:nvPr/>
        </p:nvPicPr>
        <p:blipFill>
          <a:blip r:embed="rId3"/>
          <a:srcRect/>
          <a:stretch>
            <a:fillRect/>
          </a:stretch>
        </p:blipFill>
        <p:spPr bwMode="auto">
          <a:xfrm>
            <a:off x="10754729" y="-417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B883C3DD-F574-4E94-8BE1-F102C5BF91C5}"/>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8" name="ZoneTexte 7">
            <a:extLst>
              <a:ext uri="{FF2B5EF4-FFF2-40B4-BE49-F238E27FC236}">
                <a16:creationId xmlns:a16="http://schemas.microsoft.com/office/drawing/2014/main" id="{8EBB0209-0632-49F5-A16D-5B7F1A01CE88}"/>
              </a:ext>
            </a:extLst>
          </p:cNvPr>
          <p:cNvSpPr txBox="1"/>
          <p:nvPr/>
        </p:nvSpPr>
        <p:spPr>
          <a:xfrm>
            <a:off x="-196251" y="1192446"/>
            <a:ext cx="12143836" cy="5516318"/>
          </a:xfrm>
          <a:prstGeom prst="rect">
            <a:avLst/>
          </a:prstGeom>
          <a:noFill/>
        </p:spPr>
        <p:txBody>
          <a:bodyPr wrap="square">
            <a:spAutoFit/>
          </a:bodyPr>
          <a:lstStyle/>
          <a:p>
            <a:pPr marL="457200" algn="just">
              <a:lnSpc>
                <a:spcPct val="107000"/>
              </a:lnSpc>
              <a:spcAft>
                <a:spcPts val="800"/>
              </a:spcAft>
            </a:pPr>
            <a:r>
              <a:rPr lang="fr-FR" sz="1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Les activités de l'entreprise des entrepreneurs pris en charge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fr-FR" sz="1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Gastronomie/</a:t>
            </a:r>
            <a:r>
              <a:rPr lang="fr-FR" sz="18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Hotellerie</a:t>
            </a:r>
            <a:r>
              <a:rPr lang="fr-FR" sz="1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/Artistique/Thérapeute/Sous-traitance/Restauration/Location /Location/Salon de coiffure/Magasin prêt à porter/Produits touristiques/Coiffure/ Evènementiel/Consulting/Centre de rééducation/Fleuriste/ Restauration monuments funéraires/Esthétique/Service et accompagnement à domicile/Ecole atelier arts/ Cordonnerie à la cloche/Ebénisterie /Logiciel/Artisan/Agence immobilière/Vente de parfums/Pâtisserie-Chocolatier/Créateur de vêtements/Café-brasserie/Commerçant/ Vente de produits sur les marchés/Agent commercial dans vins et spiritueux/Cafétéria école ingénieur/Distribution alimentaire/Camping/ Bowling/Artisan/Promo gastronomiques/ Autoentrepreneur médiation et conseil/Maçonnerie/ Entreprise de transport/Salon de manucure/Edition de presse/Agencement cuisine/Conseil en entreprise/Commerçant/Café-restaurant/Auto-école/Couture/Conseil informatique/ Bijouterie/Pédicure-podologue/Formatrice et consultant en entreprise/Prêt a porter/Maison d'édition et pub/Import-Export informatique et Restauration/Formation en communication/Montage de gaines de ventilation/ Autoentrepreneur conseil en aéronautique et logiciels/Menuiserie/ Consulting/SPA et hébergement/Réparation téléphones/Entretien espaces verts/Start up/Transformation de matières organiques et énergie verte/Chambres d'hôte/Crèche/ Joaillerie/ Coursier/Couturière/Plombier/ Médecin/AMP/Sécurité/ Bâtiment/Evènementiel/Négoce en vin et spiritueux/ Exploitation viticole/Taxi/Tourisme/Brocanteur/ Serrurerie-métallurgie/Aide médicale/Entreprise de rénovation/Commerciale/ Scénographie et graphisme informatisé/Animation en milieu scolaire/Service à la personne/Audiovisuel/Bien-être/Architecte d'intérieur/Ramonage/Visuel design/Informatique/Gestion d'hébergement/Libérale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73631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C63C8134-0A2E-40F2-96C6-6DDEA81E074F}"/>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sp>
        <p:nvSpPr>
          <p:cNvPr id="21508" name="Text Box 3">
            <a:extLst>
              <a:ext uri="{FF2B5EF4-FFF2-40B4-BE49-F238E27FC236}">
                <a16:creationId xmlns:a16="http://schemas.microsoft.com/office/drawing/2014/main" id="{4F448894-21EC-4D01-B5BF-4A8051B02C9E}"/>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25426197-A23E-4FAA-8220-D00A790CB84F}"/>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6CEFFFC-4052-4632-9B05-EE35876AC5BA}"/>
              </a:ext>
            </a:extLst>
          </p:cNvPr>
          <p:cNvSpPr txBox="1">
            <a:spLocks noChangeArrowheads="1"/>
          </p:cNvSpPr>
          <p:nvPr/>
        </p:nvSpPr>
        <p:spPr bwMode="auto">
          <a:xfrm>
            <a:off x="4593923" y="1192446"/>
            <a:ext cx="2285520"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5BF0C52A-70E5-4ED5-A238-E6B850537E1D}"/>
              </a:ext>
            </a:extLst>
          </p:cNvPr>
          <p:cNvSpPr txBox="1">
            <a:spLocks noChangeArrowheads="1"/>
          </p:cNvSpPr>
          <p:nvPr/>
        </p:nvSpPr>
        <p:spPr bwMode="auto">
          <a:xfrm>
            <a:off x="1919562" y="943583"/>
            <a:ext cx="8230464" cy="5251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lnSpc>
                <a:spcPct val="200000"/>
              </a:lnSpc>
              <a:spcAft>
                <a:spcPts val="1633"/>
              </a:spcAft>
              <a:buClrTx/>
              <a:defRPr/>
            </a:pPr>
            <a:r>
              <a:rPr lang="fr-FR" altLang="fr-FR" sz="3992" b="1" dirty="0">
                <a:solidFill>
                  <a:srgbClr val="0070C0"/>
                </a:solidFill>
              </a:rPr>
              <a:t> </a:t>
            </a:r>
            <a:r>
              <a:rPr lang="fr-FR" altLang="fr-FR" sz="2800" b="1" dirty="0">
                <a:solidFill>
                  <a:srgbClr val="0070C0"/>
                </a:solidFill>
              </a:rPr>
              <a:t>QUELQUES MOTS SUR LE PROCESSUS SUICIDAIRE</a:t>
            </a:r>
          </a:p>
          <a:p>
            <a:pPr algn="ctr">
              <a:lnSpc>
                <a:spcPct val="200000"/>
              </a:lnSpc>
              <a:spcAft>
                <a:spcPts val="1633"/>
              </a:spcAft>
              <a:buClrTx/>
              <a:defRPr/>
            </a:pPr>
            <a:r>
              <a:rPr lang="fr-FR" altLang="fr-FR" sz="2800" b="1" dirty="0">
                <a:solidFill>
                  <a:srgbClr val="0070C0"/>
                </a:solidFill>
              </a:rPr>
              <a:t>ET</a:t>
            </a:r>
          </a:p>
          <a:p>
            <a:pPr algn="ctr">
              <a:lnSpc>
                <a:spcPct val="200000"/>
              </a:lnSpc>
              <a:spcAft>
                <a:spcPts val="1633"/>
              </a:spcAft>
              <a:buClrTx/>
              <a:defRPr/>
            </a:pPr>
            <a:r>
              <a:rPr lang="fr-FR" altLang="fr-FR" sz="2800" b="1" dirty="0">
                <a:solidFill>
                  <a:srgbClr val="0070C0"/>
                </a:solidFill>
              </a:rPr>
              <a:t>LA FORMATION APESA</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67CE4254-9909-4A5F-BD52-0EEEF3FD3AC1}"/>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39939" name="Picture 3">
            <a:extLst>
              <a:ext uri="{FF2B5EF4-FFF2-40B4-BE49-F238E27FC236}">
                <a16:creationId xmlns:a16="http://schemas.microsoft.com/office/drawing/2014/main" id="{D347BE17-1ADC-4C56-BE73-C89A1A501D11}"/>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0" name="Rectangle 4">
            <a:extLst>
              <a:ext uri="{FF2B5EF4-FFF2-40B4-BE49-F238E27FC236}">
                <a16:creationId xmlns:a16="http://schemas.microsoft.com/office/drawing/2014/main" id="{421CF1EE-52E2-407A-AE68-F0881BA19B37}"/>
              </a:ext>
            </a:extLst>
          </p:cNvPr>
          <p:cNvSpPr>
            <a:spLocks noChangeArrowheads="1"/>
          </p:cNvSpPr>
          <p:nvPr/>
        </p:nvSpPr>
        <p:spPr bwMode="auto">
          <a:xfrm>
            <a:off x="1523521" y="4082856"/>
            <a:ext cx="9144960" cy="385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58459" rIns="81646" bIns="40823" anchor="ctr">
            <a:spAutoFit/>
          </a:bodyP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996">
                <a:solidFill>
                  <a:srgbClr val="0070C0"/>
                </a:solidFill>
              </a:rPr>
              <a:t> </a:t>
            </a:r>
            <a:endParaRPr lang="fr-FR" altLang="fr-FR" sz="3266" b="1">
              <a:solidFill>
                <a:srgbClr val="FF9900"/>
              </a:solidFill>
            </a:endParaRPr>
          </a:p>
        </p:txBody>
      </p:sp>
      <p:pic>
        <p:nvPicPr>
          <p:cNvPr id="39941" name="Picture 1">
            <a:extLst>
              <a:ext uri="{FF2B5EF4-FFF2-40B4-BE49-F238E27FC236}">
                <a16:creationId xmlns:a16="http://schemas.microsoft.com/office/drawing/2014/main" id="{BA51C402-8CE0-448D-806D-B9D4A9E9E307}"/>
              </a:ext>
            </a:extLst>
          </p:cNvPr>
          <p:cNvPicPr>
            <a:picLocks noChangeAspect="1" noChangeArrowheads="1"/>
          </p:cNvPicPr>
          <p:nvPr/>
        </p:nvPicPr>
        <p:blipFill>
          <a:blip r:embed="rId4"/>
          <a:srcRect/>
          <a:stretch>
            <a:fillRect/>
          </a:stretch>
        </p:blipFill>
        <p:spPr bwMode="auto">
          <a:xfrm>
            <a:off x="1752505" y="915937"/>
            <a:ext cx="7815700" cy="52752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7382633"/>
      </p:ext>
    </p:extLst>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a:extLst>
              <a:ext uri="{FF2B5EF4-FFF2-40B4-BE49-F238E27FC236}">
                <a16:creationId xmlns:a16="http://schemas.microsoft.com/office/drawing/2014/main" id="{C1DBEC15-F5C9-4377-A311-C6A79C3FE112}"/>
              </a:ext>
            </a:extLst>
          </p:cNvPr>
          <p:cNvSpPr txBox="1">
            <a:spLocks noChangeArrowheads="1"/>
          </p:cNvSpPr>
          <p:nvPr/>
        </p:nvSpPr>
        <p:spPr bwMode="auto">
          <a:xfrm>
            <a:off x="1988690" y="1555364"/>
            <a:ext cx="5292555" cy="3624861"/>
          </a:xfrm>
          <a:prstGeom prst="rect">
            <a:avLst/>
          </a:prstGeom>
          <a:noFill/>
          <a:ln>
            <a:noFill/>
          </a:ln>
          <a:effectLst/>
        </p:spPr>
        <p:txBody>
          <a:bodyPr lIns="0" tIns="3601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eaLnBrk="1">
              <a:buClrTx/>
              <a:buFontTx/>
              <a:buNone/>
              <a:defRPr/>
            </a:pPr>
            <a:r>
              <a:rPr lang="fr-FR" altLang="fr-FR" sz="4101" b="1" dirty="0">
                <a:solidFill>
                  <a:srgbClr val="FF9900"/>
                </a:solidFill>
              </a:rPr>
              <a:t>A</a:t>
            </a:r>
            <a:r>
              <a:rPr lang="fr-FR" altLang="fr-FR" sz="4101" b="1" dirty="0">
                <a:solidFill>
                  <a:srgbClr val="0070C0"/>
                </a:solidFill>
              </a:rPr>
              <a:t>ide</a:t>
            </a:r>
          </a:p>
          <a:p>
            <a:pPr eaLnBrk="1">
              <a:buClrTx/>
              <a:buFontTx/>
              <a:buNone/>
              <a:defRPr/>
            </a:pPr>
            <a:r>
              <a:rPr lang="fr-FR" altLang="fr-FR" sz="4101" b="1" dirty="0">
                <a:solidFill>
                  <a:srgbClr val="FF9900"/>
                </a:solidFill>
              </a:rPr>
              <a:t>P</a:t>
            </a:r>
            <a:r>
              <a:rPr lang="fr-FR" altLang="fr-FR" sz="4101" b="1" dirty="0">
                <a:solidFill>
                  <a:srgbClr val="0070C0"/>
                </a:solidFill>
              </a:rPr>
              <a:t>sychologique aux</a:t>
            </a:r>
          </a:p>
          <a:p>
            <a:pPr eaLnBrk="1">
              <a:buClrTx/>
              <a:buFontTx/>
              <a:buNone/>
              <a:defRPr/>
            </a:pPr>
            <a:r>
              <a:rPr lang="fr-FR" altLang="fr-FR" sz="4101" b="1" dirty="0">
                <a:solidFill>
                  <a:srgbClr val="FF9900"/>
                </a:solidFill>
              </a:rPr>
              <a:t>E</a:t>
            </a:r>
            <a:r>
              <a:rPr lang="fr-FR" altLang="fr-FR" sz="4101" b="1" dirty="0">
                <a:solidFill>
                  <a:srgbClr val="0070C0"/>
                </a:solidFill>
              </a:rPr>
              <a:t>ntrepreneurs en</a:t>
            </a:r>
          </a:p>
          <a:p>
            <a:pPr eaLnBrk="1">
              <a:buClrTx/>
              <a:buFontTx/>
              <a:buNone/>
              <a:defRPr/>
            </a:pPr>
            <a:r>
              <a:rPr lang="fr-FR" altLang="fr-FR" sz="4101" b="1" dirty="0">
                <a:solidFill>
                  <a:srgbClr val="FF9900"/>
                </a:solidFill>
              </a:rPr>
              <a:t>S</a:t>
            </a:r>
            <a:r>
              <a:rPr lang="fr-FR" altLang="fr-FR" sz="4101" b="1" dirty="0">
                <a:solidFill>
                  <a:srgbClr val="0070C0"/>
                </a:solidFill>
              </a:rPr>
              <a:t>ouffrance</a:t>
            </a:r>
          </a:p>
          <a:p>
            <a:pPr eaLnBrk="1">
              <a:buClrTx/>
              <a:buFontTx/>
              <a:buNone/>
              <a:defRPr/>
            </a:pPr>
            <a:r>
              <a:rPr lang="fr-FR" altLang="fr-FR" sz="4101" b="1" dirty="0">
                <a:solidFill>
                  <a:srgbClr val="FF9900"/>
                </a:solidFill>
              </a:rPr>
              <a:t>A</a:t>
            </a:r>
            <a:r>
              <a:rPr lang="fr-FR" altLang="fr-FR" sz="4101" b="1" dirty="0">
                <a:solidFill>
                  <a:srgbClr val="0070C0"/>
                </a:solidFill>
              </a:rPr>
              <a:t>iguë</a:t>
            </a:r>
          </a:p>
        </p:txBody>
      </p:sp>
      <p:pic>
        <p:nvPicPr>
          <p:cNvPr id="18436" name="Image 3">
            <a:extLst>
              <a:ext uri="{FF2B5EF4-FFF2-40B4-BE49-F238E27FC236}">
                <a16:creationId xmlns:a16="http://schemas.microsoft.com/office/drawing/2014/main" id="{2DBD5F1C-88BA-4CB0-9CDD-59F2A8D90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432" y="1179485"/>
            <a:ext cx="3169772" cy="464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36B836BB-591B-4ED2-AB7C-F04722B8FF87}"/>
              </a:ext>
            </a:extLst>
          </p:cNvPr>
          <p:cNvSpPr>
            <a:spLocks noChangeArrowheads="1"/>
          </p:cNvSpPr>
          <p:nvPr/>
        </p:nvSpPr>
        <p:spPr bwMode="auto">
          <a:xfrm>
            <a:off x="1719381" y="1216546"/>
            <a:ext cx="7578076" cy="775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58459" rIns="81646" bIns="40823" anchor="ctr">
            <a:spAutoFit/>
          </a:bodyP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spcAft>
                <a:spcPct val="0"/>
              </a:spcAft>
              <a:buClrTx/>
              <a:buFontTx/>
              <a:buNone/>
              <a:defRPr/>
            </a:pPr>
            <a:r>
              <a:rPr lang="fr-FR" altLang="fr-FR" sz="2359" b="1" dirty="0">
                <a:solidFill>
                  <a:srgbClr val="FF9900"/>
                </a:solidFill>
              </a:rPr>
              <a:t>Beaucoup d’idées sur le suicide, souvent fausses, autant de freins à la prévention de proximité</a:t>
            </a:r>
          </a:p>
        </p:txBody>
      </p:sp>
      <p:sp>
        <p:nvSpPr>
          <p:cNvPr id="35843" name="Text Box 1">
            <a:extLst>
              <a:ext uri="{FF2B5EF4-FFF2-40B4-BE49-F238E27FC236}">
                <a16:creationId xmlns:a16="http://schemas.microsoft.com/office/drawing/2014/main" id="{3AF042C3-B0A8-456C-945A-C14AA545351E}"/>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35844" name="Picture 3">
            <a:extLst>
              <a:ext uri="{FF2B5EF4-FFF2-40B4-BE49-F238E27FC236}">
                <a16:creationId xmlns:a16="http://schemas.microsoft.com/office/drawing/2014/main" id="{5F799AA3-064F-47AE-8CA0-EDBE9021C573}"/>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Rectangle 4">
            <a:extLst>
              <a:ext uri="{FF2B5EF4-FFF2-40B4-BE49-F238E27FC236}">
                <a16:creationId xmlns:a16="http://schemas.microsoft.com/office/drawing/2014/main" id="{78FDD14E-F0B6-4296-A74D-FAD73F0047C2}"/>
              </a:ext>
            </a:extLst>
          </p:cNvPr>
          <p:cNvSpPr>
            <a:spLocks noChangeArrowheads="1"/>
          </p:cNvSpPr>
          <p:nvPr/>
        </p:nvSpPr>
        <p:spPr bwMode="auto">
          <a:xfrm>
            <a:off x="2111102" y="2135354"/>
            <a:ext cx="7578076" cy="3303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58459" rIns="81646" bIns="40823" anchor="ctr">
            <a:spAutoFit/>
          </a:bodyP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marL="311079" indent="-311079" algn="just">
              <a:spcAft>
                <a:spcPts val="907"/>
              </a:spcAft>
              <a:buClrTx/>
              <a:buFont typeface="Wingdings" panose="05000000000000000000" pitchFamily="2" charset="2"/>
              <a:buChar char="ü"/>
              <a:defRPr/>
            </a:pPr>
            <a:r>
              <a:rPr lang="fr-FR" altLang="fr-FR" sz="1996" b="1" dirty="0">
                <a:solidFill>
                  <a:srgbClr val="0070C0"/>
                </a:solidFill>
              </a:rPr>
              <a:t>Plus une personne parle de suicide, moins elle est susceptible de passer à l’acte</a:t>
            </a:r>
          </a:p>
          <a:p>
            <a:pPr marL="311079" indent="-311079" algn="just">
              <a:spcAft>
                <a:spcPts val="907"/>
              </a:spcAft>
              <a:buClrTx/>
              <a:buFont typeface="Wingdings" panose="05000000000000000000" pitchFamily="2" charset="2"/>
              <a:buChar char="ü"/>
              <a:defRPr/>
            </a:pPr>
            <a:r>
              <a:rPr lang="fr-FR" altLang="fr-FR" sz="1996" b="1" dirty="0">
                <a:solidFill>
                  <a:srgbClr val="0070C0"/>
                </a:solidFill>
              </a:rPr>
              <a:t>Certaines tentatives de suicide sont des appels au secours, d’autres sont de véritables suicides</a:t>
            </a:r>
          </a:p>
          <a:p>
            <a:pPr marL="311079" indent="-311079" algn="just">
              <a:spcAft>
                <a:spcPts val="907"/>
              </a:spcAft>
              <a:buClrTx/>
              <a:buFont typeface="Wingdings" panose="05000000000000000000" pitchFamily="2" charset="2"/>
              <a:buChar char="ü"/>
              <a:defRPr/>
            </a:pPr>
            <a:r>
              <a:rPr lang="fr-FR" altLang="fr-FR" sz="1996" b="1" dirty="0">
                <a:solidFill>
                  <a:srgbClr val="0070C0"/>
                </a:solidFill>
              </a:rPr>
              <a:t>Le calme qui suit une crise suicidaire signifie que la crise est passée</a:t>
            </a:r>
          </a:p>
          <a:p>
            <a:pPr marL="311079" indent="-311079" algn="just">
              <a:spcAft>
                <a:spcPct val="0"/>
              </a:spcAft>
              <a:buClrTx/>
              <a:buFont typeface="Wingdings" panose="05000000000000000000" pitchFamily="2" charset="2"/>
              <a:buChar char="ü"/>
              <a:defRPr/>
            </a:pPr>
            <a:r>
              <a:rPr lang="fr-FR" altLang="fr-FR" sz="1996" b="1" dirty="0">
                <a:solidFill>
                  <a:srgbClr val="0070C0"/>
                </a:solidFill>
              </a:rPr>
              <a:t>Quelqu’un qui veut se suicider ne prévient jamais avant de passer à l’acte</a:t>
            </a:r>
          </a:p>
          <a:p>
            <a:pPr marL="311079" indent="-311079" algn="just">
              <a:spcAft>
                <a:spcPct val="0"/>
              </a:spcAft>
              <a:buClrTx/>
              <a:buFont typeface="Wingdings" panose="05000000000000000000" pitchFamily="2" charset="2"/>
              <a:buChar char="ü"/>
              <a:defRPr/>
            </a:pPr>
            <a:endParaRPr lang="fr-FR" altLang="fr-FR" sz="1996" b="1" dirty="0">
              <a:solidFill>
                <a:srgbClr val="0070C0"/>
              </a:solidFill>
            </a:endParaRPr>
          </a:p>
          <a:p>
            <a:pPr marL="311079" indent="-311079" algn="just">
              <a:spcAft>
                <a:spcPct val="0"/>
              </a:spcAft>
              <a:buClrTx/>
              <a:buFont typeface="Wingdings" panose="05000000000000000000" pitchFamily="2" charset="2"/>
              <a:buChar char="ü"/>
              <a:defRPr/>
            </a:pPr>
            <a:r>
              <a:rPr lang="fr-FR" altLang="fr-FR" sz="1996" b="1" dirty="0">
                <a:solidFill>
                  <a:srgbClr val="0070C0"/>
                </a:solidFill>
              </a:rPr>
              <a:t>La souffrance relève de l’intimité</a:t>
            </a:r>
          </a:p>
        </p:txBody>
      </p:sp>
    </p:spTree>
    <p:extLst>
      <p:ext uri="{BB962C8B-B14F-4D97-AF65-F5344CB8AC3E}">
        <p14:creationId xmlns:p14="http://schemas.microsoft.com/office/powerpoint/2010/main" val="1716007335"/>
      </p:ext>
    </p:extLst>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971CA819-43EF-44D5-A834-B611903ECE12}"/>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41987" name="Picture 3">
            <a:extLst>
              <a:ext uri="{FF2B5EF4-FFF2-40B4-BE49-F238E27FC236}">
                <a16:creationId xmlns:a16="http://schemas.microsoft.com/office/drawing/2014/main" id="{A2B4D2DB-2AD9-40EF-9216-B2AF71BC7EB6}"/>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4" name="Rectangle 4">
            <a:extLst>
              <a:ext uri="{FF2B5EF4-FFF2-40B4-BE49-F238E27FC236}">
                <a16:creationId xmlns:a16="http://schemas.microsoft.com/office/drawing/2014/main" id="{D1E64D81-2276-4BBE-8B98-A2F2951469A2}"/>
              </a:ext>
            </a:extLst>
          </p:cNvPr>
          <p:cNvSpPr>
            <a:spLocks noChangeArrowheads="1"/>
          </p:cNvSpPr>
          <p:nvPr/>
        </p:nvSpPr>
        <p:spPr bwMode="auto">
          <a:xfrm>
            <a:off x="1523519" y="1394047"/>
            <a:ext cx="8818048" cy="40994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58459" rIns="81646" bIns="40823" anchor="ctr">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defRPr/>
            </a:pPr>
            <a:r>
              <a:rPr lang="fr-FR" altLang="fr-FR" sz="1996" b="1" dirty="0">
                <a:solidFill>
                  <a:srgbClr val="0070C0"/>
                </a:solidFill>
              </a:rPr>
              <a:t>Un processus suicidaire: </a:t>
            </a:r>
          </a:p>
          <a:p>
            <a:pPr eaLnBrk="1">
              <a:spcAft>
                <a:spcPct val="0"/>
              </a:spcAft>
              <a:buClrTx/>
              <a:buFontTx/>
              <a:buNone/>
              <a:defRPr/>
            </a:pPr>
            <a:endParaRPr lang="fr-FR" altLang="fr-FR" sz="1996" b="1" dirty="0">
              <a:solidFill>
                <a:srgbClr val="0070C0"/>
              </a:solidFill>
            </a:endParaRPr>
          </a:p>
          <a:p>
            <a:pPr marL="328361" indent="-328361">
              <a:spcAft>
                <a:spcPct val="0"/>
              </a:spcAft>
              <a:buClrTx/>
              <a:buFont typeface="Wingdings" panose="05000000000000000000" pitchFamily="2" charset="2"/>
              <a:buChar char="Ø"/>
              <a:defRPr/>
            </a:pPr>
            <a:r>
              <a:rPr lang="fr-FR" altLang="fr-FR" sz="1996" b="1" dirty="0">
                <a:solidFill>
                  <a:srgbClr val="0070C0"/>
                </a:solidFill>
              </a:rPr>
              <a:t>qui isole, qui enferme,</a:t>
            </a:r>
          </a:p>
          <a:p>
            <a:pPr marL="328361" indent="-328361">
              <a:spcAft>
                <a:spcPct val="0"/>
              </a:spcAft>
              <a:buClrTx/>
              <a:buFont typeface="Wingdings" panose="05000000000000000000" pitchFamily="2" charset="2"/>
              <a:buChar char="Ø"/>
              <a:defRPr/>
            </a:pPr>
            <a:r>
              <a:rPr lang="fr-FR" altLang="fr-FR" sz="1996" b="1" dirty="0">
                <a:solidFill>
                  <a:srgbClr val="0070C0"/>
                </a:solidFill>
              </a:rPr>
              <a:t>qui réduit l'accès à ses pensées et réduit la capacité de chacun de prendre des décisions pour lui-même</a:t>
            </a:r>
          </a:p>
          <a:p>
            <a:pPr marL="328361" indent="-328361">
              <a:spcAft>
                <a:spcPct val="0"/>
              </a:spcAft>
              <a:buClrTx/>
              <a:buFont typeface="Wingdings" panose="05000000000000000000" pitchFamily="2" charset="2"/>
              <a:buChar char="Ø"/>
              <a:defRPr/>
            </a:pPr>
            <a:r>
              <a:rPr lang="fr-FR" altLang="fr-FR" sz="1996" b="1" dirty="0">
                <a:solidFill>
                  <a:srgbClr val="0070C0"/>
                </a:solidFill>
              </a:rPr>
              <a:t>qui contraint à trouver une solution extrême</a:t>
            </a:r>
          </a:p>
          <a:p>
            <a:pPr marL="328361" indent="-328361">
              <a:spcAft>
                <a:spcPct val="0"/>
              </a:spcAft>
              <a:buClrTx/>
              <a:buFont typeface="Wingdings" panose="05000000000000000000" pitchFamily="2" charset="2"/>
              <a:buChar char="Ø"/>
              <a:defRPr/>
            </a:pPr>
            <a:r>
              <a:rPr lang="fr-FR" altLang="fr-FR" sz="1996" b="1" dirty="0">
                <a:solidFill>
                  <a:srgbClr val="0070C0"/>
                </a:solidFill>
              </a:rPr>
              <a:t>qui peut soulager quand il apparaît comme la solution ultime pour réduire la souffrance</a:t>
            </a:r>
          </a:p>
          <a:p>
            <a:pPr eaLnBrk="1">
              <a:spcAft>
                <a:spcPct val="0"/>
              </a:spcAft>
              <a:buClrTx/>
              <a:buFont typeface="Wingdings" panose="05000000000000000000" pitchFamily="2" charset="2"/>
              <a:buChar char="Ø"/>
              <a:defRPr/>
            </a:pPr>
            <a:endParaRPr lang="fr-FR" altLang="fr-FR" sz="1996" b="1" dirty="0">
              <a:solidFill>
                <a:srgbClr val="0070C0"/>
              </a:solidFill>
            </a:endParaRPr>
          </a:p>
          <a:p>
            <a:pPr eaLnBrk="1">
              <a:spcAft>
                <a:spcPct val="0"/>
              </a:spcAft>
              <a:buClrTx/>
              <a:defRPr/>
            </a:pPr>
            <a:r>
              <a:rPr lang="fr-FR" altLang="fr-FR" sz="1996" b="1" dirty="0">
                <a:solidFill>
                  <a:srgbClr val="0070C0"/>
                </a:solidFill>
              </a:rPr>
              <a:t>Or, on peut agir:</a:t>
            </a:r>
          </a:p>
          <a:p>
            <a:pPr eaLnBrk="1">
              <a:spcAft>
                <a:spcPct val="0"/>
              </a:spcAft>
              <a:buClrTx/>
              <a:defRPr/>
            </a:pPr>
            <a:endParaRPr lang="fr-FR" altLang="fr-FR" sz="1996" b="1" dirty="0">
              <a:solidFill>
                <a:srgbClr val="0070C0"/>
              </a:solidFill>
            </a:endParaRPr>
          </a:p>
          <a:p>
            <a:pPr marL="311079" indent="-311079">
              <a:spcAft>
                <a:spcPct val="0"/>
              </a:spcAft>
              <a:buClrTx/>
              <a:buFont typeface="Wingdings" panose="05000000000000000000" pitchFamily="2" charset="2"/>
              <a:buChar char="Ø"/>
              <a:defRPr/>
            </a:pPr>
            <a:r>
              <a:rPr lang="fr-FR" altLang="fr-FR" sz="1996" b="1" dirty="0">
                <a:solidFill>
                  <a:srgbClr val="0070C0"/>
                </a:solidFill>
              </a:rPr>
              <a:t>Dans la proximité</a:t>
            </a:r>
          </a:p>
          <a:p>
            <a:pPr marL="311079" indent="-311079">
              <a:spcAft>
                <a:spcPct val="0"/>
              </a:spcAft>
              <a:buClrTx/>
              <a:buFont typeface="Wingdings" panose="05000000000000000000" pitchFamily="2" charset="2"/>
              <a:buChar char="Ø"/>
              <a:defRPr/>
            </a:pPr>
            <a:r>
              <a:rPr lang="fr-FR" altLang="fr-FR" sz="1996" b="1" dirty="0">
                <a:solidFill>
                  <a:srgbClr val="0070C0"/>
                </a:solidFill>
              </a:rPr>
              <a:t>Dans la simplicité</a:t>
            </a:r>
          </a:p>
          <a:p>
            <a:pPr marL="311079" indent="-311079">
              <a:spcAft>
                <a:spcPct val="0"/>
              </a:spcAft>
              <a:buClrTx/>
              <a:buFont typeface="Wingdings" panose="05000000000000000000" pitchFamily="2" charset="2"/>
              <a:buChar char="Ø"/>
              <a:defRPr/>
            </a:pPr>
            <a:r>
              <a:rPr lang="fr-FR" altLang="fr-FR" sz="1996" b="1" dirty="0">
                <a:solidFill>
                  <a:srgbClr val="0070C0"/>
                </a:solidFill>
              </a:rPr>
              <a:t>Sans risque d’aggraver la situation</a:t>
            </a:r>
          </a:p>
        </p:txBody>
      </p:sp>
    </p:spTree>
    <p:extLst>
      <p:ext uri="{BB962C8B-B14F-4D97-AF65-F5344CB8AC3E}">
        <p14:creationId xmlns:p14="http://schemas.microsoft.com/office/powerpoint/2010/main" val="276205204"/>
      </p:ext>
    </p:extLst>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4C404E49-1F13-43B1-8938-9F79E999530A}"/>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C9799861-363D-4E86-ACEE-009080060DEA}"/>
              </a:ext>
            </a:extLst>
          </p:cNvPr>
          <p:cNvSpPr txBox="1">
            <a:spLocks noChangeArrowheads="1"/>
          </p:cNvSpPr>
          <p:nvPr/>
        </p:nvSpPr>
        <p:spPr bwMode="auto">
          <a:xfrm>
            <a:off x="1919562" y="1035470"/>
            <a:ext cx="8230464" cy="238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spcAft>
                <a:spcPts val="1633"/>
              </a:spcAft>
              <a:buClrTx/>
              <a:defRPr/>
            </a:pPr>
            <a:r>
              <a:rPr lang="fr-FR" altLang="fr-FR" sz="2903" b="1" dirty="0">
                <a:solidFill>
                  <a:srgbClr val="0070C0"/>
                </a:solidFill>
              </a:rPr>
              <a:t>LES VALEURS D’APESA:</a:t>
            </a:r>
          </a:p>
          <a:p>
            <a:pPr>
              <a:spcAft>
                <a:spcPts val="1633"/>
              </a:spcAft>
              <a:buClrTx/>
              <a:defRPr/>
            </a:pPr>
            <a:endParaRPr lang="fr-FR" altLang="fr-FR" sz="2903" b="1" dirty="0">
              <a:solidFill>
                <a:srgbClr val="0070C0"/>
              </a:solidFill>
            </a:endParaRPr>
          </a:p>
          <a:p>
            <a:pPr marL="414772" indent="-414772">
              <a:spcAft>
                <a:spcPts val="1633"/>
              </a:spcAft>
              <a:buClrTx/>
              <a:buFont typeface="Wingdings" panose="05000000000000000000" pitchFamily="2" charset="2"/>
              <a:buChar char="ü"/>
              <a:defRPr/>
            </a:pPr>
            <a:r>
              <a:rPr lang="fr-FR" altLang="fr-FR" sz="2903" b="1" dirty="0">
                <a:solidFill>
                  <a:srgbClr val="0070C0"/>
                </a:solidFill>
              </a:rPr>
              <a:t>Rapidité</a:t>
            </a:r>
          </a:p>
          <a:p>
            <a:pPr marL="414772" indent="-414772">
              <a:spcAft>
                <a:spcPts val="1633"/>
              </a:spcAft>
              <a:buClrTx/>
              <a:buFont typeface="Wingdings" panose="05000000000000000000" pitchFamily="2" charset="2"/>
              <a:buChar char="ü"/>
              <a:defRPr/>
            </a:pPr>
            <a:r>
              <a:rPr lang="fr-FR" altLang="fr-FR" sz="2903" b="1" dirty="0">
                <a:solidFill>
                  <a:srgbClr val="0070C0"/>
                </a:solidFill>
              </a:rPr>
              <a:t>Gratuité pour l’entrepreneur en souffrance</a:t>
            </a:r>
          </a:p>
          <a:p>
            <a:pPr marL="414772" indent="-414772">
              <a:spcAft>
                <a:spcPts val="1633"/>
              </a:spcAft>
              <a:buClrTx/>
              <a:buFont typeface="Wingdings" panose="05000000000000000000" pitchFamily="2" charset="2"/>
              <a:buChar char="ü"/>
              <a:defRPr/>
            </a:pPr>
            <a:r>
              <a:rPr lang="fr-FR" altLang="fr-FR" sz="2903" b="1" dirty="0">
                <a:solidFill>
                  <a:srgbClr val="0070C0"/>
                </a:solidFill>
              </a:rPr>
              <a:t>Confidentialité</a:t>
            </a:r>
          </a:p>
          <a:p>
            <a:pPr marL="414772" indent="-414772">
              <a:spcAft>
                <a:spcPts val="1633"/>
              </a:spcAft>
              <a:buClrTx/>
              <a:buFont typeface="Wingdings" panose="05000000000000000000" pitchFamily="2" charset="2"/>
              <a:buChar char="ü"/>
              <a:defRPr/>
            </a:pPr>
            <a:r>
              <a:rPr lang="fr-FR" altLang="fr-FR" sz="2903" b="1" dirty="0">
                <a:solidFill>
                  <a:srgbClr val="0070C0"/>
                </a:solidFill>
              </a:rPr>
              <a:t>Proximité</a:t>
            </a:r>
          </a:p>
          <a:p>
            <a:pPr>
              <a:spcAft>
                <a:spcPts val="1633"/>
              </a:spcAft>
              <a:buClrTx/>
              <a:defRPr/>
            </a:pPr>
            <a:endParaRPr lang="fr-FR" altLang="fr-FR" sz="2903" b="1" dirty="0">
              <a:solidFill>
                <a:srgbClr val="0070C0"/>
              </a:solidFill>
            </a:endParaRPr>
          </a:p>
          <a:p>
            <a:pPr>
              <a:spcAft>
                <a:spcPts val="1633"/>
              </a:spcAft>
              <a:buClrTx/>
              <a:defRPr/>
            </a:pPr>
            <a:endParaRPr lang="fr-FR" altLang="fr-FR" sz="2903" b="1" dirty="0">
              <a:solidFill>
                <a:srgbClr val="0070C0"/>
              </a:solidFill>
            </a:endParaRPr>
          </a:p>
          <a:p>
            <a:pPr>
              <a:spcAft>
                <a:spcPts val="1633"/>
              </a:spcAft>
              <a:buClrTx/>
              <a:defRPr/>
            </a:pPr>
            <a:r>
              <a:rPr lang="fr-FR" altLang="fr-FR" sz="1996" b="1" dirty="0">
                <a:solidFill>
                  <a:srgbClr val="0070C0"/>
                </a:solidFill>
              </a:rPr>
              <a:t> </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4C404E49-1F13-43B1-8938-9F79E999530A}"/>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C9799861-363D-4E86-ACEE-009080060DEA}"/>
              </a:ext>
            </a:extLst>
          </p:cNvPr>
          <p:cNvSpPr txBox="1">
            <a:spLocks noChangeArrowheads="1"/>
          </p:cNvSpPr>
          <p:nvPr/>
        </p:nvSpPr>
        <p:spPr bwMode="auto">
          <a:xfrm>
            <a:off x="1782746" y="914400"/>
            <a:ext cx="8626508" cy="3488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spcAft>
                <a:spcPts val="1633"/>
              </a:spcAft>
              <a:buClrTx/>
              <a:defRPr/>
            </a:pPr>
            <a:r>
              <a:rPr lang="fr-FR" altLang="fr-FR" sz="2903" b="1" dirty="0">
                <a:solidFill>
                  <a:srgbClr val="0070C0"/>
                </a:solidFill>
              </a:rPr>
              <a:t>APESA France apporte:</a:t>
            </a:r>
          </a:p>
          <a:p>
            <a:pPr>
              <a:spcAft>
                <a:spcPts val="1633"/>
              </a:spcAft>
              <a:buClrTx/>
              <a:defRPr/>
            </a:pPr>
            <a:endParaRPr lang="fr-FR" altLang="fr-FR" sz="2903" b="1" dirty="0">
              <a:solidFill>
                <a:srgbClr val="0070C0"/>
              </a:solidFill>
            </a:endParaRPr>
          </a:p>
          <a:p>
            <a:pPr marL="457200" indent="-457200">
              <a:spcAft>
                <a:spcPts val="1633"/>
              </a:spcAft>
              <a:buClrTx/>
              <a:buFontTx/>
              <a:buChar char="-"/>
              <a:defRPr/>
            </a:pPr>
            <a:r>
              <a:rPr lang="fr-FR" altLang="fr-FR" sz="2903" b="1" dirty="0">
                <a:solidFill>
                  <a:srgbClr val="0070C0"/>
                </a:solidFill>
              </a:rPr>
              <a:t>La formation des sentinelles</a:t>
            </a:r>
          </a:p>
          <a:p>
            <a:pPr marL="457200" indent="-457200">
              <a:spcAft>
                <a:spcPts val="1633"/>
              </a:spcAft>
              <a:buClrTx/>
              <a:buFontTx/>
              <a:buChar char="-"/>
              <a:defRPr/>
            </a:pPr>
            <a:r>
              <a:rPr lang="fr-FR" altLang="fr-FR" sz="2903" b="1" dirty="0">
                <a:solidFill>
                  <a:srgbClr val="0070C0"/>
                </a:solidFill>
              </a:rPr>
              <a:t>La structuration du réseau et la formation des psychologues</a:t>
            </a:r>
          </a:p>
          <a:p>
            <a:pPr marL="457200" indent="-457200">
              <a:spcAft>
                <a:spcPts val="1633"/>
              </a:spcAft>
              <a:buClrTx/>
              <a:buFontTx/>
              <a:buChar char="-"/>
              <a:defRPr/>
            </a:pPr>
            <a:r>
              <a:rPr lang="fr-FR" altLang="fr-FR" sz="2903" b="1" dirty="0">
                <a:solidFill>
                  <a:srgbClr val="0070C0"/>
                </a:solidFill>
              </a:rPr>
              <a:t>Les outils de déclenchement des alertes et de suivi des prises en charge</a:t>
            </a:r>
          </a:p>
          <a:p>
            <a:pPr marL="457200" indent="-457200">
              <a:spcAft>
                <a:spcPts val="1633"/>
              </a:spcAft>
              <a:buClrTx/>
              <a:buFontTx/>
              <a:buChar char="-"/>
              <a:defRPr/>
            </a:pPr>
            <a:r>
              <a:rPr lang="fr-FR" altLang="fr-FR" sz="2903" b="1" dirty="0">
                <a:solidFill>
                  <a:srgbClr val="0070C0"/>
                </a:solidFill>
              </a:rPr>
              <a:t>Les outils de communication</a:t>
            </a:r>
          </a:p>
          <a:p>
            <a:pPr>
              <a:spcAft>
                <a:spcPts val="1633"/>
              </a:spcAft>
              <a:buClrTx/>
              <a:defRPr/>
            </a:pPr>
            <a:endParaRPr lang="fr-FR" altLang="fr-FR" sz="2903" b="1" dirty="0">
              <a:solidFill>
                <a:srgbClr val="0070C0"/>
              </a:solidFill>
            </a:endParaRPr>
          </a:p>
        </p:txBody>
      </p:sp>
    </p:spTree>
    <p:extLst>
      <p:ext uri="{BB962C8B-B14F-4D97-AF65-F5344CB8AC3E}">
        <p14:creationId xmlns:p14="http://schemas.microsoft.com/office/powerpoint/2010/main" val="4251440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4C404E49-1F13-43B1-8938-9F79E999530A}"/>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C9799861-363D-4E86-ACEE-009080060DEA}"/>
              </a:ext>
            </a:extLst>
          </p:cNvPr>
          <p:cNvSpPr txBox="1">
            <a:spLocks noChangeArrowheads="1"/>
          </p:cNvSpPr>
          <p:nvPr/>
        </p:nvSpPr>
        <p:spPr bwMode="auto">
          <a:xfrm>
            <a:off x="1919562" y="1035470"/>
            <a:ext cx="8230464" cy="238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spcAft>
                <a:spcPts val="1633"/>
              </a:spcAft>
              <a:buClrTx/>
              <a:defRPr/>
            </a:pPr>
            <a:endParaRPr lang="fr-FR" altLang="fr-FR" sz="2903" b="1" dirty="0">
              <a:solidFill>
                <a:srgbClr val="0070C0"/>
              </a:solidFill>
            </a:endParaRPr>
          </a:p>
          <a:p>
            <a:pPr>
              <a:spcAft>
                <a:spcPts val="1633"/>
              </a:spcAft>
              <a:buClrTx/>
              <a:defRPr/>
            </a:pPr>
            <a:endParaRPr lang="fr-FR" altLang="fr-FR" sz="2903" b="1" dirty="0">
              <a:solidFill>
                <a:srgbClr val="0070C0"/>
              </a:solidFill>
            </a:endParaRPr>
          </a:p>
          <a:p>
            <a:pPr algn="ctr">
              <a:spcAft>
                <a:spcPts val="1633"/>
              </a:spcAft>
              <a:buClrTx/>
              <a:defRPr/>
            </a:pPr>
            <a:r>
              <a:rPr lang="fr-FR" altLang="fr-FR" sz="2903" b="1" dirty="0">
                <a:solidFill>
                  <a:srgbClr val="0070C0"/>
                </a:solidFill>
              </a:rPr>
              <a:t>LES COÛTS AU SEIN D’APESA:</a:t>
            </a:r>
          </a:p>
          <a:p>
            <a:pPr algn="ctr">
              <a:spcAft>
                <a:spcPts val="1633"/>
              </a:spcAft>
              <a:buClrTx/>
              <a:defRPr/>
            </a:pPr>
            <a:r>
              <a:rPr lang="fr-FR" altLang="fr-FR" sz="2903" b="1" dirty="0">
                <a:solidFill>
                  <a:srgbClr val="0070C0"/>
                </a:solidFill>
              </a:rPr>
              <a:t> </a:t>
            </a:r>
          </a:p>
          <a:p>
            <a:pPr>
              <a:spcAft>
                <a:spcPts val="1633"/>
              </a:spcAft>
              <a:buClrTx/>
              <a:defRPr/>
            </a:pPr>
            <a:endParaRPr lang="fr-FR" altLang="fr-FR" sz="2903" b="1" dirty="0">
              <a:solidFill>
                <a:srgbClr val="0070C0"/>
              </a:solidFill>
            </a:endParaRPr>
          </a:p>
          <a:p>
            <a:pPr>
              <a:spcAft>
                <a:spcPts val="1633"/>
              </a:spcAft>
              <a:buClrTx/>
              <a:defRPr/>
            </a:pPr>
            <a:endParaRPr lang="fr-FR" altLang="fr-FR" sz="2903" b="1" dirty="0">
              <a:solidFill>
                <a:srgbClr val="0070C0"/>
              </a:solidFill>
            </a:endParaRPr>
          </a:p>
          <a:p>
            <a:pPr>
              <a:spcAft>
                <a:spcPts val="1633"/>
              </a:spcAft>
              <a:buClrTx/>
              <a:defRPr/>
            </a:pPr>
            <a:r>
              <a:rPr lang="fr-FR" altLang="fr-FR" sz="1996" b="1" dirty="0">
                <a:solidFill>
                  <a:srgbClr val="0070C0"/>
                </a:solidFill>
              </a:rPr>
              <a:t> </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extLst>
      <p:ext uri="{BB962C8B-B14F-4D97-AF65-F5344CB8AC3E}">
        <p14:creationId xmlns:p14="http://schemas.microsoft.com/office/powerpoint/2010/main" val="5775416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4C404E49-1F13-43B1-8938-9F79E999530A}"/>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C9799861-363D-4E86-ACEE-009080060DEA}"/>
              </a:ext>
            </a:extLst>
          </p:cNvPr>
          <p:cNvSpPr txBox="1">
            <a:spLocks noChangeArrowheads="1"/>
          </p:cNvSpPr>
          <p:nvPr/>
        </p:nvSpPr>
        <p:spPr bwMode="auto">
          <a:xfrm>
            <a:off x="1919562" y="1035470"/>
            <a:ext cx="8230464" cy="238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endParaRPr lang="fr-FR" altLang="fr-FR" sz="2903" b="1" dirty="0">
              <a:solidFill>
                <a:srgbClr val="0070C0"/>
              </a:solidFill>
            </a:endParaRPr>
          </a:p>
          <a:p>
            <a:pPr algn="ctr">
              <a:spcAft>
                <a:spcPts val="1633"/>
              </a:spcAft>
              <a:buClrTx/>
              <a:defRPr/>
            </a:pPr>
            <a:r>
              <a:rPr lang="fr-FR" altLang="fr-FR" sz="2903" b="1" dirty="0">
                <a:solidFill>
                  <a:srgbClr val="0070C0"/>
                </a:solidFill>
              </a:rPr>
              <a:t>Les coûts</a:t>
            </a:r>
          </a:p>
          <a:p>
            <a:pPr marL="457200" indent="-457200">
              <a:spcAft>
                <a:spcPts val="1633"/>
              </a:spcAft>
              <a:buClrTx/>
              <a:buFontTx/>
              <a:buChar char="-"/>
              <a:defRPr/>
            </a:pPr>
            <a:r>
              <a:rPr lang="fr-FR" altLang="fr-FR" sz="2903" b="1" dirty="0">
                <a:solidFill>
                  <a:srgbClr val="0070C0"/>
                </a:solidFill>
              </a:rPr>
              <a:t>Gratuit pour le chef d’entreprise</a:t>
            </a:r>
          </a:p>
          <a:p>
            <a:pPr marL="457200" indent="-457200">
              <a:spcAft>
                <a:spcPts val="1633"/>
              </a:spcAft>
              <a:buClrTx/>
              <a:buFontTx/>
              <a:buChar char="-"/>
              <a:defRPr/>
            </a:pPr>
            <a:r>
              <a:rPr lang="fr-FR" altLang="fr-FR" sz="2903" b="1" dirty="0">
                <a:solidFill>
                  <a:srgbClr val="0070C0"/>
                </a:solidFill>
              </a:rPr>
              <a:t>100 € pour l’intervention de RMA</a:t>
            </a:r>
          </a:p>
          <a:p>
            <a:pPr marL="457200" indent="-457200">
              <a:spcAft>
                <a:spcPts val="1633"/>
              </a:spcAft>
              <a:buClrTx/>
              <a:buFontTx/>
              <a:buChar char="-"/>
              <a:defRPr/>
            </a:pPr>
            <a:r>
              <a:rPr lang="fr-FR" altLang="fr-FR" sz="2903" b="1" dirty="0">
                <a:solidFill>
                  <a:srgbClr val="0070C0"/>
                </a:solidFill>
              </a:rPr>
              <a:t>250 € pour 5 consultations </a:t>
            </a:r>
          </a:p>
          <a:p>
            <a:pPr marL="457200" indent="-457200">
              <a:spcAft>
                <a:spcPts val="1633"/>
              </a:spcAft>
              <a:buClrTx/>
              <a:buFontTx/>
              <a:buChar char="-"/>
              <a:defRPr/>
            </a:pPr>
            <a:r>
              <a:rPr lang="fr-FR" altLang="fr-FR" sz="2903" b="1" dirty="0">
                <a:solidFill>
                  <a:srgbClr val="0070C0"/>
                </a:solidFill>
              </a:rPr>
              <a:t>Cotisation annuelle de 150 € </a:t>
            </a:r>
          </a:p>
          <a:p>
            <a:pPr marL="457200" indent="-457200">
              <a:spcAft>
                <a:spcPts val="1633"/>
              </a:spcAft>
              <a:buClrTx/>
              <a:buFontTx/>
              <a:buChar char="-"/>
              <a:defRPr/>
            </a:pPr>
            <a:r>
              <a:rPr lang="fr-FR" altLang="fr-FR" sz="2903" b="1" dirty="0">
                <a:solidFill>
                  <a:srgbClr val="0070C0"/>
                </a:solidFill>
              </a:rPr>
              <a:t>Gratuité de la 1</a:t>
            </a:r>
            <a:r>
              <a:rPr lang="fr-FR" altLang="fr-FR" sz="2903" b="1" baseline="30000" dirty="0">
                <a:solidFill>
                  <a:srgbClr val="0070C0"/>
                </a:solidFill>
              </a:rPr>
              <a:t>ère</a:t>
            </a:r>
            <a:r>
              <a:rPr lang="fr-FR" altLang="fr-FR" sz="2903" b="1" dirty="0">
                <a:solidFill>
                  <a:srgbClr val="0070C0"/>
                </a:solidFill>
              </a:rPr>
              <a:t> journée de formation</a:t>
            </a:r>
          </a:p>
          <a:p>
            <a:pPr marL="457200" indent="-457200">
              <a:spcAft>
                <a:spcPts val="1633"/>
              </a:spcAft>
              <a:buClrTx/>
              <a:buFontTx/>
              <a:buChar char="-"/>
              <a:defRPr/>
            </a:pPr>
            <a:r>
              <a:rPr lang="fr-FR" altLang="fr-FR" sz="2903" b="1" dirty="0">
                <a:solidFill>
                  <a:srgbClr val="0070C0"/>
                </a:solidFill>
              </a:rPr>
              <a:t>Formations : 450 € la ½ journée</a:t>
            </a:r>
          </a:p>
          <a:p>
            <a:pPr>
              <a:spcAft>
                <a:spcPts val="1633"/>
              </a:spcAft>
              <a:buClrTx/>
              <a:defRPr/>
            </a:pPr>
            <a:endParaRPr lang="fr-FR" altLang="fr-FR" sz="2903" b="1" dirty="0">
              <a:solidFill>
                <a:srgbClr val="0070C0"/>
              </a:solidFill>
            </a:endParaRPr>
          </a:p>
          <a:p>
            <a:pPr algn="ctr">
              <a:spcAft>
                <a:spcPts val="1633"/>
              </a:spcAft>
              <a:buClrTx/>
              <a:defRPr/>
            </a:pPr>
            <a:endParaRPr lang="fr-FR" altLang="fr-FR" sz="2903" b="1" dirty="0">
              <a:solidFill>
                <a:srgbClr val="0070C0"/>
              </a:solidFill>
            </a:endParaRPr>
          </a:p>
          <a:p>
            <a:pPr algn="ctr">
              <a:spcAft>
                <a:spcPts val="1633"/>
              </a:spcAft>
              <a:buClrTx/>
              <a:defRPr/>
            </a:pPr>
            <a:endParaRPr lang="fr-FR" altLang="fr-FR" sz="2903" b="1" dirty="0">
              <a:solidFill>
                <a:srgbClr val="0070C0"/>
              </a:solidFill>
            </a:endParaRPr>
          </a:p>
          <a:p>
            <a:pPr algn="ctr">
              <a:spcAft>
                <a:spcPts val="1633"/>
              </a:spcAft>
              <a:buClrTx/>
              <a:defRPr/>
            </a:pPr>
            <a:r>
              <a:rPr lang="fr-FR" altLang="fr-FR" sz="2903" b="1" dirty="0">
                <a:solidFill>
                  <a:srgbClr val="0070C0"/>
                </a:solidFill>
              </a:rPr>
              <a:t> </a:t>
            </a:r>
          </a:p>
          <a:p>
            <a:pPr>
              <a:spcAft>
                <a:spcPts val="1633"/>
              </a:spcAft>
              <a:buClrTx/>
              <a:defRPr/>
            </a:pPr>
            <a:endParaRPr lang="fr-FR" altLang="fr-FR" sz="2903" b="1" dirty="0">
              <a:solidFill>
                <a:srgbClr val="0070C0"/>
              </a:solidFill>
            </a:endParaRPr>
          </a:p>
          <a:p>
            <a:pPr>
              <a:spcAft>
                <a:spcPts val="1633"/>
              </a:spcAft>
              <a:buClrTx/>
              <a:defRPr/>
            </a:pPr>
            <a:endParaRPr lang="fr-FR" altLang="fr-FR" sz="2903" b="1" dirty="0">
              <a:solidFill>
                <a:srgbClr val="0070C0"/>
              </a:solidFill>
            </a:endParaRPr>
          </a:p>
        </p:txBody>
      </p:sp>
    </p:spTree>
    <p:extLst>
      <p:ext uri="{BB962C8B-B14F-4D97-AF65-F5344CB8AC3E}">
        <p14:creationId xmlns:p14="http://schemas.microsoft.com/office/powerpoint/2010/main" val="11932827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4C404E49-1F13-43B1-8938-9F79E999530A}"/>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C9799861-363D-4E86-ACEE-009080060DEA}"/>
              </a:ext>
            </a:extLst>
          </p:cNvPr>
          <p:cNvSpPr txBox="1">
            <a:spLocks noChangeArrowheads="1"/>
          </p:cNvSpPr>
          <p:nvPr/>
        </p:nvSpPr>
        <p:spPr bwMode="auto">
          <a:xfrm>
            <a:off x="1782746" y="914400"/>
            <a:ext cx="8626508" cy="3488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spcAft>
                <a:spcPts val="1633"/>
              </a:spcAft>
              <a:buClrTx/>
              <a:defRPr/>
            </a:pPr>
            <a:r>
              <a:rPr lang="fr-FR" altLang="fr-FR" sz="2903" b="1" dirty="0">
                <a:solidFill>
                  <a:srgbClr val="0070C0"/>
                </a:solidFill>
              </a:rPr>
              <a:t>Qui doit supporter ce coût?</a:t>
            </a:r>
          </a:p>
          <a:p>
            <a:pPr>
              <a:spcAft>
                <a:spcPts val="1633"/>
              </a:spcAft>
              <a:buClrTx/>
              <a:defRPr/>
            </a:pPr>
            <a:endParaRPr lang="fr-FR" altLang="fr-FR" sz="2903" b="1" dirty="0">
              <a:solidFill>
                <a:srgbClr val="0070C0"/>
              </a:solidFill>
            </a:endParaRPr>
          </a:p>
          <a:p>
            <a:pPr marL="457200" indent="-457200">
              <a:spcAft>
                <a:spcPts val="1633"/>
              </a:spcAft>
              <a:buClrTx/>
              <a:buFontTx/>
              <a:buChar char="-"/>
              <a:defRPr/>
            </a:pPr>
            <a:r>
              <a:rPr lang="fr-FR" altLang="fr-FR" sz="2903" b="1" dirty="0">
                <a:solidFill>
                  <a:srgbClr val="0070C0"/>
                </a:solidFill>
              </a:rPr>
              <a:t>Pas les entrepreneurs ruinés</a:t>
            </a:r>
          </a:p>
          <a:p>
            <a:pPr marL="457200" indent="-457200">
              <a:spcAft>
                <a:spcPts val="1633"/>
              </a:spcAft>
              <a:buClrTx/>
              <a:buFontTx/>
              <a:buChar char="-"/>
              <a:defRPr/>
            </a:pPr>
            <a:r>
              <a:rPr lang="fr-FR" altLang="fr-FR" sz="2903" b="1" dirty="0">
                <a:solidFill>
                  <a:srgbClr val="0070C0"/>
                </a:solidFill>
              </a:rPr>
              <a:t>Pas les praticiens des procédures collectives  </a:t>
            </a:r>
          </a:p>
          <a:p>
            <a:pPr marL="457200" indent="-457200">
              <a:spcAft>
                <a:spcPts val="1633"/>
              </a:spcAft>
              <a:buClrTx/>
              <a:buFontTx/>
              <a:buChar char="-"/>
              <a:defRPr/>
            </a:pPr>
            <a:r>
              <a:rPr lang="fr-FR" altLang="fr-FR" sz="2903" b="1" dirty="0">
                <a:solidFill>
                  <a:srgbClr val="0070C0"/>
                </a:solidFill>
              </a:rPr>
              <a:t>Le monde économique et les organisations professionnelles  </a:t>
            </a:r>
          </a:p>
          <a:p>
            <a:pPr marL="457200" indent="-457200">
              <a:spcAft>
                <a:spcPts val="1633"/>
              </a:spcAft>
              <a:buClrTx/>
              <a:buFontTx/>
              <a:buChar char="-"/>
              <a:defRPr/>
            </a:pPr>
            <a:r>
              <a:rPr lang="fr-FR" altLang="fr-FR" sz="2903" b="1" dirty="0">
                <a:solidFill>
                  <a:srgbClr val="0070C0"/>
                </a:solidFill>
              </a:rPr>
              <a:t>Les associations de médecine du travail</a:t>
            </a:r>
          </a:p>
          <a:p>
            <a:pPr>
              <a:spcAft>
                <a:spcPts val="1633"/>
              </a:spcAft>
              <a:buClrTx/>
              <a:defRPr/>
            </a:pPr>
            <a:endParaRPr lang="fr-FR" altLang="fr-FR" sz="2903" b="1" dirty="0">
              <a:solidFill>
                <a:srgbClr val="0070C0"/>
              </a:solidFill>
            </a:endParaRPr>
          </a:p>
        </p:txBody>
      </p:sp>
    </p:spTree>
    <p:extLst>
      <p:ext uri="{BB962C8B-B14F-4D97-AF65-F5344CB8AC3E}">
        <p14:creationId xmlns:p14="http://schemas.microsoft.com/office/powerpoint/2010/main" val="795972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3185A981-470E-472B-821C-6E3639579300}"/>
              </a:ext>
            </a:extLst>
          </p:cNvPr>
          <p:cNvSpPr txBox="1"/>
          <p:nvPr/>
        </p:nvSpPr>
        <p:spPr>
          <a:xfrm>
            <a:off x="3803027" y="348587"/>
            <a:ext cx="4775795" cy="392415"/>
          </a:xfrm>
          <a:prstGeom prst="rect">
            <a:avLst/>
          </a:prstGeom>
          <a:noFill/>
        </p:spPr>
        <p:txBody>
          <a:bodyPr wrap="none">
            <a:spAutoFit/>
          </a:bodyPr>
          <a:lstStyle/>
          <a:p>
            <a:pPr defTabSz="685867">
              <a:defRPr/>
            </a:pPr>
            <a:r>
              <a:rPr lang="fr-FR" sz="1950" b="1" dirty="0">
                <a:solidFill>
                  <a:srgbClr val="1982C1"/>
                </a:solidFill>
                <a:latin typeface="Calibri" panose="020F0502020204030204"/>
              </a:rPr>
              <a:t>Le champ d’intervention du dispositif APESA</a:t>
            </a:r>
          </a:p>
        </p:txBody>
      </p:sp>
      <p:pic>
        <p:nvPicPr>
          <p:cNvPr id="50179" name="Image 23">
            <a:extLst>
              <a:ext uri="{FF2B5EF4-FFF2-40B4-BE49-F238E27FC236}">
                <a16:creationId xmlns:a16="http://schemas.microsoft.com/office/drawing/2014/main" id="{DD5B9D87-0C20-49A7-B05D-7747EE065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7718" y="106267"/>
            <a:ext cx="964901" cy="87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èche : pentagone 3">
            <a:extLst>
              <a:ext uri="{FF2B5EF4-FFF2-40B4-BE49-F238E27FC236}">
                <a16:creationId xmlns:a16="http://schemas.microsoft.com/office/drawing/2014/main" id="{13A7DC59-950A-45E8-BE97-835617BFF4F6}"/>
              </a:ext>
            </a:extLst>
          </p:cNvPr>
          <p:cNvSpPr/>
          <p:nvPr/>
        </p:nvSpPr>
        <p:spPr bwMode="auto">
          <a:xfrm>
            <a:off x="233083" y="2021722"/>
            <a:ext cx="1355169" cy="572822"/>
          </a:xfrm>
          <a:prstGeom prst="homePlat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rgbClr val="1982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67">
              <a:defRPr/>
            </a:pPr>
            <a:r>
              <a:rPr lang="fr-FR" sz="1000" b="1" dirty="0">
                <a:solidFill>
                  <a:srgbClr val="F7A444"/>
                </a:solidFill>
              </a:rPr>
              <a:t>Souffrance psychologique du chef d’entreprise</a:t>
            </a:r>
          </a:p>
        </p:txBody>
      </p:sp>
      <p:sp>
        <p:nvSpPr>
          <p:cNvPr id="5" name="Flèche : pentagone 4">
            <a:extLst>
              <a:ext uri="{FF2B5EF4-FFF2-40B4-BE49-F238E27FC236}">
                <a16:creationId xmlns:a16="http://schemas.microsoft.com/office/drawing/2014/main" id="{26A93840-9B68-4A45-8249-17F91F76B770}"/>
              </a:ext>
            </a:extLst>
          </p:cNvPr>
          <p:cNvSpPr/>
          <p:nvPr/>
        </p:nvSpPr>
        <p:spPr bwMode="auto">
          <a:xfrm>
            <a:off x="1624327" y="2016986"/>
            <a:ext cx="1355952" cy="574157"/>
          </a:xfrm>
          <a:prstGeom prst="homePlat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rgbClr val="1982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67">
              <a:defRPr/>
            </a:pPr>
            <a:r>
              <a:rPr lang="fr-FR" sz="1000" b="1" dirty="0">
                <a:solidFill>
                  <a:srgbClr val="F7A444"/>
                </a:solidFill>
              </a:rPr>
              <a:t>Difficultés économiques de l’entreprise</a:t>
            </a:r>
          </a:p>
        </p:txBody>
      </p:sp>
      <p:sp>
        <p:nvSpPr>
          <p:cNvPr id="6" name="Flèche : pentagone 5">
            <a:extLst>
              <a:ext uri="{FF2B5EF4-FFF2-40B4-BE49-F238E27FC236}">
                <a16:creationId xmlns:a16="http://schemas.microsoft.com/office/drawing/2014/main" id="{F1316EB2-AFF8-46F2-8A58-BF05CDB87AA2}"/>
              </a:ext>
            </a:extLst>
          </p:cNvPr>
          <p:cNvSpPr/>
          <p:nvPr/>
        </p:nvSpPr>
        <p:spPr bwMode="auto">
          <a:xfrm>
            <a:off x="3015624" y="2026745"/>
            <a:ext cx="1355952" cy="574157"/>
          </a:xfrm>
          <a:prstGeom prst="homePlat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solidFill>
              <a:srgbClr val="1982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67">
              <a:defRPr/>
            </a:pPr>
            <a:r>
              <a:rPr lang="fr-FR" sz="1000" b="1" dirty="0">
                <a:solidFill>
                  <a:srgbClr val="F7A444"/>
                </a:solidFill>
              </a:rPr>
              <a:t>Dispositif de prévention des</a:t>
            </a:r>
          </a:p>
          <a:p>
            <a:pPr algn="ctr" defTabSz="685867">
              <a:defRPr/>
            </a:pPr>
            <a:r>
              <a:rPr lang="fr-FR" sz="1000" b="1" dirty="0">
                <a:solidFill>
                  <a:srgbClr val="F7A444"/>
                </a:solidFill>
              </a:rPr>
              <a:t>tribunaux </a:t>
            </a:r>
            <a:r>
              <a:rPr lang="fr-FR" sz="1000" b="1">
                <a:solidFill>
                  <a:srgbClr val="F7A444"/>
                </a:solidFill>
              </a:rPr>
              <a:t>et des CIP</a:t>
            </a:r>
            <a:endParaRPr lang="fr-FR" sz="1000" b="1" dirty="0">
              <a:solidFill>
                <a:srgbClr val="F7A444"/>
              </a:solidFill>
            </a:endParaRPr>
          </a:p>
        </p:txBody>
      </p:sp>
      <p:sp>
        <p:nvSpPr>
          <p:cNvPr id="7" name="Flèche : pentagone 6">
            <a:extLst>
              <a:ext uri="{FF2B5EF4-FFF2-40B4-BE49-F238E27FC236}">
                <a16:creationId xmlns:a16="http://schemas.microsoft.com/office/drawing/2014/main" id="{42633CAE-C88D-404E-81FF-F20EBA80BCDC}"/>
              </a:ext>
            </a:extLst>
          </p:cNvPr>
          <p:cNvSpPr/>
          <p:nvPr/>
        </p:nvSpPr>
        <p:spPr bwMode="auto">
          <a:xfrm>
            <a:off x="5613731" y="2006345"/>
            <a:ext cx="1355952" cy="574157"/>
          </a:xfrm>
          <a:prstGeom prst="homePlat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rgbClr val="F7A4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67">
              <a:defRPr/>
            </a:pPr>
            <a:r>
              <a:rPr lang="fr-FR" sz="1000" b="1" dirty="0">
                <a:solidFill>
                  <a:srgbClr val="F7A444"/>
                </a:solidFill>
              </a:rPr>
              <a:t>Procédure de conciliation</a:t>
            </a:r>
          </a:p>
        </p:txBody>
      </p:sp>
      <p:sp>
        <p:nvSpPr>
          <p:cNvPr id="8" name="Rectangle 7">
            <a:extLst>
              <a:ext uri="{FF2B5EF4-FFF2-40B4-BE49-F238E27FC236}">
                <a16:creationId xmlns:a16="http://schemas.microsoft.com/office/drawing/2014/main" id="{085B4B4A-84BA-49B8-A493-D226F8F97F55}"/>
              </a:ext>
            </a:extLst>
          </p:cNvPr>
          <p:cNvSpPr/>
          <p:nvPr/>
        </p:nvSpPr>
        <p:spPr bwMode="auto">
          <a:xfrm>
            <a:off x="4411999" y="2019800"/>
            <a:ext cx="1137957" cy="57474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7A4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67">
              <a:defRPr/>
            </a:pPr>
            <a:r>
              <a:rPr lang="fr-FR" sz="1000" b="1" dirty="0">
                <a:solidFill>
                  <a:srgbClr val="F7A444"/>
                </a:solidFill>
              </a:rPr>
              <a:t>Mandat hoc</a:t>
            </a:r>
          </a:p>
        </p:txBody>
      </p:sp>
      <p:sp>
        <p:nvSpPr>
          <p:cNvPr id="9" name="Flèche : pentagone 8">
            <a:extLst>
              <a:ext uri="{FF2B5EF4-FFF2-40B4-BE49-F238E27FC236}">
                <a16:creationId xmlns:a16="http://schemas.microsoft.com/office/drawing/2014/main" id="{8D613849-6395-4C90-BAB0-CFD9269B2A49}"/>
              </a:ext>
            </a:extLst>
          </p:cNvPr>
          <p:cNvSpPr/>
          <p:nvPr/>
        </p:nvSpPr>
        <p:spPr bwMode="auto">
          <a:xfrm>
            <a:off x="9290605" y="2014034"/>
            <a:ext cx="1706936" cy="574744"/>
          </a:xfrm>
          <a:prstGeom prst="homePlat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rgbClr val="1982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67">
              <a:defRPr/>
            </a:pPr>
            <a:r>
              <a:rPr lang="fr-FR" sz="1000" b="1" dirty="0">
                <a:solidFill>
                  <a:srgbClr val="F7A444"/>
                </a:solidFill>
              </a:rPr>
              <a:t>Procédures de liquidation judiciaire ou conversion en liquidation judiciaire</a:t>
            </a:r>
          </a:p>
        </p:txBody>
      </p:sp>
      <p:sp>
        <p:nvSpPr>
          <p:cNvPr id="10" name="Rectangle 9">
            <a:extLst>
              <a:ext uri="{FF2B5EF4-FFF2-40B4-BE49-F238E27FC236}">
                <a16:creationId xmlns:a16="http://schemas.microsoft.com/office/drawing/2014/main" id="{40E54004-9AD4-46CB-8D34-9177519B2046}"/>
              </a:ext>
            </a:extLst>
          </p:cNvPr>
          <p:cNvSpPr/>
          <p:nvPr/>
        </p:nvSpPr>
        <p:spPr bwMode="auto">
          <a:xfrm>
            <a:off x="6970480" y="2023644"/>
            <a:ext cx="1136034" cy="57474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rgbClr val="1982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67">
              <a:defRPr/>
            </a:pPr>
            <a:r>
              <a:rPr lang="fr-FR" sz="1000" b="1" dirty="0">
                <a:solidFill>
                  <a:srgbClr val="F7A444"/>
                </a:solidFill>
              </a:rPr>
              <a:t>Procédure de sauvegarde</a:t>
            </a:r>
          </a:p>
        </p:txBody>
      </p:sp>
      <p:sp>
        <p:nvSpPr>
          <p:cNvPr id="11" name="Rectangle 10">
            <a:extLst>
              <a:ext uri="{FF2B5EF4-FFF2-40B4-BE49-F238E27FC236}">
                <a16:creationId xmlns:a16="http://schemas.microsoft.com/office/drawing/2014/main" id="{C4882D28-65E5-4025-9302-266F57373542}"/>
              </a:ext>
            </a:extLst>
          </p:cNvPr>
          <p:cNvSpPr/>
          <p:nvPr/>
        </p:nvSpPr>
        <p:spPr bwMode="auto">
          <a:xfrm>
            <a:off x="8127578" y="2021648"/>
            <a:ext cx="1137155" cy="574157"/>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rgbClr val="1982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67">
              <a:defRPr/>
            </a:pPr>
            <a:r>
              <a:rPr lang="fr-FR" sz="1000" b="1" dirty="0">
                <a:solidFill>
                  <a:srgbClr val="F7A444"/>
                </a:solidFill>
              </a:rPr>
              <a:t>Procédure de redressement judiciaire</a:t>
            </a:r>
          </a:p>
        </p:txBody>
      </p:sp>
      <p:sp>
        <p:nvSpPr>
          <p:cNvPr id="12" name="Flèche : pentagone 11">
            <a:extLst>
              <a:ext uri="{FF2B5EF4-FFF2-40B4-BE49-F238E27FC236}">
                <a16:creationId xmlns:a16="http://schemas.microsoft.com/office/drawing/2014/main" id="{8062C4CA-112E-427F-A3AB-8F9195A3AF5F}"/>
              </a:ext>
            </a:extLst>
          </p:cNvPr>
          <p:cNvSpPr/>
          <p:nvPr/>
        </p:nvSpPr>
        <p:spPr bwMode="auto">
          <a:xfrm>
            <a:off x="11027177" y="2018462"/>
            <a:ext cx="1137155" cy="574157"/>
          </a:xfrm>
          <a:prstGeom prst="homePlat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rgbClr val="F7A4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67">
              <a:defRPr/>
            </a:pPr>
            <a:r>
              <a:rPr lang="fr-FR" sz="1000" b="1" dirty="0">
                <a:solidFill>
                  <a:srgbClr val="F7A444"/>
                </a:solidFill>
              </a:rPr>
              <a:t>Le rebond</a:t>
            </a:r>
          </a:p>
        </p:txBody>
      </p:sp>
      <p:sp>
        <p:nvSpPr>
          <p:cNvPr id="14" name="Accolade ouvrante 13">
            <a:extLst>
              <a:ext uri="{FF2B5EF4-FFF2-40B4-BE49-F238E27FC236}">
                <a16:creationId xmlns:a16="http://schemas.microsoft.com/office/drawing/2014/main" id="{F715048A-399E-4A2A-970B-F72CF70F1259}"/>
              </a:ext>
            </a:extLst>
          </p:cNvPr>
          <p:cNvSpPr/>
          <p:nvPr/>
        </p:nvSpPr>
        <p:spPr bwMode="auto">
          <a:xfrm rot="16200000">
            <a:off x="8840805" y="1927533"/>
            <a:ext cx="86500" cy="3877128"/>
          </a:xfrm>
          <a:prstGeom prst="leftBrace">
            <a:avLst/>
          </a:prstGeom>
          <a:ln>
            <a:solidFill>
              <a:srgbClr val="1982C1"/>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67">
              <a:defRPr/>
            </a:pPr>
            <a:endParaRPr lang="fr-FR" sz="1350">
              <a:solidFill>
                <a:prstClr val="black"/>
              </a:solidFill>
            </a:endParaRPr>
          </a:p>
        </p:txBody>
      </p:sp>
      <p:sp>
        <p:nvSpPr>
          <p:cNvPr id="15" name="Accolade ouvrante 14">
            <a:extLst>
              <a:ext uri="{FF2B5EF4-FFF2-40B4-BE49-F238E27FC236}">
                <a16:creationId xmlns:a16="http://schemas.microsoft.com/office/drawing/2014/main" id="{7436BAF2-CAAB-4CA3-999F-34D0963DB3F4}"/>
              </a:ext>
            </a:extLst>
          </p:cNvPr>
          <p:cNvSpPr/>
          <p:nvPr/>
        </p:nvSpPr>
        <p:spPr bwMode="auto">
          <a:xfrm rot="16200000">
            <a:off x="5524006" y="2693539"/>
            <a:ext cx="46133" cy="2304746"/>
          </a:xfrm>
          <a:prstGeom prst="leftBrace">
            <a:avLst/>
          </a:prstGeom>
          <a:ln>
            <a:solidFill>
              <a:srgbClr val="1982C1"/>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67">
              <a:defRPr/>
            </a:pPr>
            <a:endParaRPr lang="fr-FR" sz="1350">
              <a:solidFill>
                <a:prstClr val="black"/>
              </a:solidFill>
            </a:endParaRPr>
          </a:p>
        </p:txBody>
      </p:sp>
      <p:sp>
        <p:nvSpPr>
          <p:cNvPr id="19" name="ZoneTexte 18">
            <a:extLst>
              <a:ext uri="{FF2B5EF4-FFF2-40B4-BE49-F238E27FC236}">
                <a16:creationId xmlns:a16="http://schemas.microsoft.com/office/drawing/2014/main" id="{91FD84EC-24A8-48F4-8F90-2A4D7CA6A822}"/>
              </a:ext>
            </a:extLst>
          </p:cNvPr>
          <p:cNvSpPr txBox="1"/>
          <p:nvPr/>
        </p:nvSpPr>
        <p:spPr bwMode="auto">
          <a:xfrm>
            <a:off x="6568735" y="4943503"/>
            <a:ext cx="1885453" cy="707886"/>
          </a:xfrm>
          <a:prstGeom prst="rect">
            <a:avLst/>
          </a:prstGeom>
          <a:noFill/>
        </p:spPr>
        <p:txBody>
          <a:bodyPr wrap="none">
            <a:spAutoFit/>
          </a:bodyPr>
          <a:lstStyle/>
          <a:p>
            <a:pPr defTabSz="685867">
              <a:defRPr/>
            </a:pPr>
            <a:r>
              <a:rPr lang="fr-FR" sz="1000" b="1" dirty="0">
                <a:solidFill>
                  <a:srgbClr val="F7A444"/>
                </a:solidFill>
                <a:latin typeface="Calibri" panose="020F0502020204030204"/>
              </a:rPr>
              <a:t>Les procureurs de la République</a:t>
            </a:r>
          </a:p>
          <a:p>
            <a:pPr defTabSz="685867">
              <a:defRPr/>
            </a:pPr>
            <a:r>
              <a:rPr lang="fr-FR" sz="1000" b="1" dirty="0">
                <a:solidFill>
                  <a:srgbClr val="F7A444"/>
                </a:solidFill>
                <a:latin typeface="Calibri" panose="020F0502020204030204"/>
              </a:rPr>
              <a:t>Les administrateurs judiciaires</a:t>
            </a:r>
          </a:p>
          <a:p>
            <a:pPr defTabSz="685867">
              <a:defRPr/>
            </a:pPr>
            <a:r>
              <a:rPr lang="fr-FR" sz="1000" b="1" dirty="0">
                <a:solidFill>
                  <a:srgbClr val="F7A444"/>
                </a:solidFill>
                <a:latin typeface="Calibri" panose="020F0502020204030204"/>
              </a:rPr>
              <a:t>Les mandataires judiciaires</a:t>
            </a:r>
          </a:p>
          <a:p>
            <a:pPr defTabSz="685867">
              <a:defRPr/>
            </a:pPr>
            <a:r>
              <a:rPr lang="fr-FR" sz="1000" b="1" dirty="0">
                <a:solidFill>
                  <a:srgbClr val="F7A444"/>
                </a:solidFill>
                <a:latin typeface="Calibri" panose="020F0502020204030204"/>
              </a:rPr>
              <a:t>Les greffiers, les collaborateurs</a:t>
            </a:r>
          </a:p>
        </p:txBody>
      </p:sp>
      <p:sp>
        <p:nvSpPr>
          <p:cNvPr id="21" name="ZoneTexte 20">
            <a:extLst>
              <a:ext uri="{FF2B5EF4-FFF2-40B4-BE49-F238E27FC236}">
                <a16:creationId xmlns:a16="http://schemas.microsoft.com/office/drawing/2014/main" id="{F13BB5D0-D625-45F0-B742-0B4A98E65B2E}"/>
              </a:ext>
            </a:extLst>
          </p:cNvPr>
          <p:cNvSpPr txBox="1"/>
          <p:nvPr/>
        </p:nvSpPr>
        <p:spPr bwMode="auto">
          <a:xfrm>
            <a:off x="154271" y="4243813"/>
            <a:ext cx="1341967" cy="861774"/>
          </a:xfrm>
          <a:prstGeom prst="rect">
            <a:avLst/>
          </a:prstGeom>
          <a:noFill/>
        </p:spPr>
        <p:txBody>
          <a:bodyPr wrap="square">
            <a:spAutoFit/>
          </a:bodyPr>
          <a:lstStyle/>
          <a:p>
            <a:pPr defTabSz="685867">
              <a:defRPr/>
            </a:pPr>
            <a:r>
              <a:rPr lang="fr-FR" sz="1000" b="1" dirty="0">
                <a:solidFill>
                  <a:srgbClr val="F7A444"/>
                </a:solidFill>
                <a:latin typeface="Calibri" panose="020F0502020204030204"/>
              </a:rPr>
              <a:t>Le conjoint</a:t>
            </a:r>
          </a:p>
          <a:p>
            <a:pPr defTabSz="685867">
              <a:defRPr/>
            </a:pPr>
            <a:r>
              <a:rPr lang="fr-FR" sz="1000" b="1" dirty="0">
                <a:solidFill>
                  <a:srgbClr val="F7A444"/>
                </a:solidFill>
                <a:latin typeface="Calibri" panose="020F0502020204030204"/>
              </a:rPr>
              <a:t>Les relations amicales ou professionnelles, les clubs de chefs d’entreprise</a:t>
            </a:r>
          </a:p>
        </p:txBody>
      </p:sp>
      <p:sp>
        <p:nvSpPr>
          <p:cNvPr id="25" name="ZoneTexte 24">
            <a:extLst>
              <a:ext uri="{FF2B5EF4-FFF2-40B4-BE49-F238E27FC236}">
                <a16:creationId xmlns:a16="http://schemas.microsoft.com/office/drawing/2014/main" id="{6963BBFA-D5C9-476E-AAA7-E3094FB699D0}"/>
              </a:ext>
            </a:extLst>
          </p:cNvPr>
          <p:cNvSpPr txBox="1"/>
          <p:nvPr/>
        </p:nvSpPr>
        <p:spPr bwMode="auto">
          <a:xfrm>
            <a:off x="4671499" y="3899735"/>
            <a:ext cx="1617751" cy="261610"/>
          </a:xfrm>
          <a:prstGeom prst="rect">
            <a:avLst/>
          </a:prstGeom>
          <a:noFill/>
        </p:spPr>
        <p:txBody>
          <a:bodyPr wrap="none">
            <a:spAutoFit/>
          </a:bodyPr>
          <a:lstStyle/>
          <a:p>
            <a:pPr defTabSz="685867">
              <a:defRPr/>
            </a:pPr>
            <a:r>
              <a:rPr lang="fr-FR" sz="1100" b="1" dirty="0">
                <a:solidFill>
                  <a:srgbClr val="1982C1"/>
                </a:solidFill>
                <a:latin typeface="Calibri" panose="020F0502020204030204"/>
              </a:rPr>
              <a:t>Les procédures amiables</a:t>
            </a:r>
          </a:p>
        </p:txBody>
      </p:sp>
      <p:sp>
        <p:nvSpPr>
          <p:cNvPr id="26" name="ZoneTexte 25">
            <a:extLst>
              <a:ext uri="{FF2B5EF4-FFF2-40B4-BE49-F238E27FC236}">
                <a16:creationId xmlns:a16="http://schemas.microsoft.com/office/drawing/2014/main" id="{EB83AA5D-ACCC-4FEE-9E2B-FB898DEDD094}"/>
              </a:ext>
            </a:extLst>
          </p:cNvPr>
          <p:cNvSpPr txBox="1"/>
          <p:nvPr/>
        </p:nvSpPr>
        <p:spPr bwMode="auto">
          <a:xfrm>
            <a:off x="8023860" y="3892046"/>
            <a:ext cx="1705916" cy="261610"/>
          </a:xfrm>
          <a:prstGeom prst="rect">
            <a:avLst/>
          </a:prstGeom>
          <a:noFill/>
        </p:spPr>
        <p:txBody>
          <a:bodyPr wrap="none">
            <a:spAutoFit/>
          </a:bodyPr>
          <a:lstStyle/>
          <a:p>
            <a:pPr defTabSz="685867">
              <a:defRPr/>
            </a:pPr>
            <a:r>
              <a:rPr lang="fr-FR" sz="1100" b="1" dirty="0">
                <a:solidFill>
                  <a:srgbClr val="1982C1"/>
                </a:solidFill>
                <a:latin typeface="Calibri" panose="020F0502020204030204"/>
              </a:rPr>
              <a:t>Les procédures collectives</a:t>
            </a:r>
          </a:p>
        </p:txBody>
      </p:sp>
      <p:sp>
        <p:nvSpPr>
          <p:cNvPr id="30" name="Rectangle 29">
            <a:extLst>
              <a:ext uri="{FF2B5EF4-FFF2-40B4-BE49-F238E27FC236}">
                <a16:creationId xmlns:a16="http://schemas.microsoft.com/office/drawing/2014/main" id="{2573DCEE-A8B1-46B5-A319-03D11E4D5887}"/>
              </a:ext>
            </a:extLst>
          </p:cNvPr>
          <p:cNvSpPr/>
          <p:nvPr/>
        </p:nvSpPr>
        <p:spPr bwMode="auto">
          <a:xfrm>
            <a:off x="2949187" y="4238046"/>
            <a:ext cx="1847258" cy="400110"/>
          </a:xfrm>
          <a:prstGeom prst="rect">
            <a:avLst/>
          </a:prstGeom>
        </p:spPr>
        <p:txBody>
          <a:bodyPr>
            <a:spAutoFit/>
          </a:bodyPr>
          <a:lstStyle/>
          <a:p>
            <a:pPr defTabSz="685867">
              <a:defRPr/>
            </a:pPr>
            <a:r>
              <a:rPr lang="fr-FR" sz="1000" b="1" dirty="0">
                <a:solidFill>
                  <a:srgbClr val="F7A444"/>
                </a:solidFill>
                <a:latin typeface="Calibri" panose="020F0502020204030204"/>
              </a:rPr>
              <a:t>Les juges de la prévention</a:t>
            </a:r>
          </a:p>
          <a:p>
            <a:pPr defTabSz="685867">
              <a:defRPr/>
            </a:pPr>
            <a:r>
              <a:rPr lang="fr-FR" sz="1000" b="1" dirty="0">
                <a:solidFill>
                  <a:srgbClr val="F7A444"/>
                </a:solidFill>
                <a:latin typeface="Calibri" panose="020F0502020204030204"/>
              </a:rPr>
              <a:t>Les membres des CIP</a:t>
            </a:r>
          </a:p>
        </p:txBody>
      </p:sp>
      <p:sp>
        <p:nvSpPr>
          <p:cNvPr id="31" name="ZoneTexte 30">
            <a:extLst>
              <a:ext uri="{FF2B5EF4-FFF2-40B4-BE49-F238E27FC236}">
                <a16:creationId xmlns:a16="http://schemas.microsoft.com/office/drawing/2014/main" id="{19FF7568-38B8-4705-8C2F-7A34848555AC}"/>
              </a:ext>
            </a:extLst>
          </p:cNvPr>
          <p:cNvSpPr txBox="1"/>
          <p:nvPr/>
        </p:nvSpPr>
        <p:spPr bwMode="auto">
          <a:xfrm>
            <a:off x="144660" y="2738711"/>
            <a:ext cx="1549313" cy="900246"/>
          </a:xfrm>
          <a:prstGeom prst="rect">
            <a:avLst/>
          </a:prstGeom>
          <a:noFill/>
        </p:spPr>
        <p:txBody>
          <a:bodyPr>
            <a:spAutoFit/>
          </a:bodyPr>
          <a:lstStyle/>
          <a:p>
            <a:pPr algn="ctr" defTabSz="685867">
              <a:defRPr/>
            </a:pPr>
            <a:r>
              <a:rPr lang="fr-FR" sz="1050" b="1" dirty="0">
                <a:solidFill>
                  <a:srgbClr val="1982C1"/>
                </a:solidFill>
                <a:latin typeface="Calibri" panose="020F0502020204030204"/>
              </a:rPr>
              <a:t>La souffrance psychologique d’un chef d’entreprise peut avoir des effets négatifs sur le plan économique</a:t>
            </a:r>
          </a:p>
        </p:txBody>
      </p:sp>
      <p:sp>
        <p:nvSpPr>
          <p:cNvPr id="27" name="Rectangle 26">
            <a:extLst>
              <a:ext uri="{FF2B5EF4-FFF2-40B4-BE49-F238E27FC236}">
                <a16:creationId xmlns:a16="http://schemas.microsoft.com/office/drawing/2014/main" id="{AEC11B0C-A7FA-4689-B07D-2A3F4217D1D3}"/>
              </a:ext>
            </a:extLst>
          </p:cNvPr>
          <p:cNvSpPr/>
          <p:nvPr/>
        </p:nvSpPr>
        <p:spPr bwMode="auto">
          <a:xfrm>
            <a:off x="1478684" y="4245734"/>
            <a:ext cx="1849179" cy="707886"/>
          </a:xfrm>
          <a:prstGeom prst="rect">
            <a:avLst/>
          </a:prstGeom>
        </p:spPr>
        <p:txBody>
          <a:bodyPr>
            <a:spAutoFit/>
          </a:bodyPr>
          <a:lstStyle/>
          <a:p>
            <a:pPr defTabSz="685867">
              <a:defRPr/>
            </a:pPr>
            <a:r>
              <a:rPr lang="fr-FR" sz="1000" b="1" dirty="0">
                <a:solidFill>
                  <a:srgbClr val="F7A444"/>
                </a:solidFill>
                <a:latin typeface="Calibri" panose="020F0502020204030204"/>
              </a:rPr>
              <a:t>L’environnement</a:t>
            </a:r>
          </a:p>
          <a:p>
            <a:pPr defTabSz="685867">
              <a:defRPr/>
            </a:pPr>
            <a:r>
              <a:rPr lang="fr-FR" sz="1000" b="1" dirty="0">
                <a:solidFill>
                  <a:srgbClr val="F7A444"/>
                </a:solidFill>
                <a:latin typeface="Calibri" panose="020F0502020204030204"/>
              </a:rPr>
              <a:t>économique, les CCI,</a:t>
            </a:r>
          </a:p>
          <a:p>
            <a:pPr defTabSz="685867">
              <a:defRPr/>
            </a:pPr>
            <a:r>
              <a:rPr lang="fr-FR" sz="1000" b="1" dirty="0">
                <a:solidFill>
                  <a:srgbClr val="F7A444"/>
                </a:solidFill>
                <a:latin typeface="Calibri" panose="020F0502020204030204"/>
              </a:rPr>
              <a:t>CM, les créanciers et les banquiers</a:t>
            </a:r>
          </a:p>
        </p:txBody>
      </p:sp>
      <p:sp>
        <p:nvSpPr>
          <p:cNvPr id="28" name="ZoneTexte 27">
            <a:extLst>
              <a:ext uri="{FF2B5EF4-FFF2-40B4-BE49-F238E27FC236}">
                <a16:creationId xmlns:a16="http://schemas.microsoft.com/office/drawing/2014/main" id="{C42A17E1-4475-4527-A0C6-2B9CB281FD52}"/>
              </a:ext>
            </a:extLst>
          </p:cNvPr>
          <p:cNvSpPr txBox="1"/>
          <p:nvPr/>
        </p:nvSpPr>
        <p:spPr bwMode="auto">
          <a:xfrm>
            <a:off x="11026374" y="4224592"/>
            <a:ext cx="1047612" cy="400110"/>
          </a:xfrm>
          <a:prstGeom prst="rect">
            <a:avLst/>
          </a:prstGeom>
          <a:noFill/>
        </p:spPr>
        <p:txBody>
          <a:bodyPr>
            <a:spAutoFit/>
          </a:bodyPr>
          <a:lstStyle/>
          <a:p>
            <a:pPr defTabSz="685867">
              <a:defRPr/>
            </a:pPr>
            <a:r>
              <a:rPr lang="fr-FR" sz="1000" b="1" dirty="0">
                <a:solidFill>
                  <a:srgbClr val="F7A444"/>
                </a:solidFill>
                <a:latin typeface="Calibri" panose="020F0502020204030204"/>
              </a:rPr>
              <a:t>Les acteurs du rebond </a:t>
            </a:r>
          </a:p>
        </p:txBody>
      </p:sp>
      <p:sp>
        <p:nvSpPr>
          <p:cNvPr id="29" name="Accolade ouvrante 28">
            <a:extLst>
              <a:ext uri="{FF2B5EF4-FFF2-40B4-BE49-F238E27FC236}">
                <a16:creationId xmlns:a16="http://schemas.microsoft.com/office/drawing/2014/main" id="{6A1FDF79-2F91-46E9-B097-3174E308FB1A}"/>
              </a:ext>
            </a:extLst>
          </p:cNvPr>
          <p:cNvSpPr/>
          <p:nvPr/>
        </p:nvSpPr>
        <p:spPr bwMode="auto">
          <a:xfrm rot="16200000">
            <a:off x="2159153" y="1842954"/>
            <a:ext cx="44210" cy="4015527"/>
          </a:xfrm>
          <a:prstGeom prst="leftBrace">
            <a:avLst/>
          </a:prstGeom>
          <a:ln>
            <a:solidFill>
              <a:srgbClr val="1982C1"/>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67">
              <a:defRPr/>
            </a:pPr>
            <a:endParaRPr lang="fr-FR" sz="1350">
              <a:solidFill>
                <a:prstClr val="black"/>
              </a:solidFill>
            </a:endParaRPr>
          </a:p>
        </p:txBody>
      </p:sp>
      <p:sp>
        <p:nvSpPr>
          <p:cNvPr id="32" name="ZoneTexte 31">
            <a:extLst>
              <a:ext uri="{FF2B5EF4-FFF2-40B4-BE49-F238E27FC236}">
                <a16:creationId xmlns:a16="http://schemas.microsoft.com/office/drawing/2014/main" id="{F45E95F3-69DF-4B27-B476-196FE643307C}"/>
              </a:ext>
            </a:extLst>
          </p:cNvPr>
          <p:cNvSpPr txBox="1"/>
          <p:nvPr/>
        </p:nvSpPr>
        <p:spPr bwMode="auto">
          <a:xfrm>
            <a:off x="432994" y="3917035"/>
            <a:ext cx="3511905" cy="261610"/>
          </a:xfrm>
          <a:prstGeom prst="rect">
            <a:avLst/>
          </a:prstGeom>
          <a:noFill/>
        </p:spPr>
        <p:txBody>
          <a:bodyPr>
            <a:spAutoFit/>
          </a:bodyPr>
          <a:lstStyle/>
          <a:p>
            <a:pPr algn="ctr" defTabSz="685867">
              <a:defRPr/>
            </a:pPr>
            <a:r>
              <a:rPr lang="fr-FR" sz="1100" b="1" dirty="0">
                <a:solidFill>
                  <a:srgbClr val="1982C1"/>
                </a:solidFill>
                <a:latin typeface="Calibri" panose="020F0502020204030204"/>
              </a:rPr>
              <a:t>Intervention avant toute procédure</a:t>
            </a:r>
          </a:p>
        </p:txBody>
      </p:sp>
      <p:sp>
        <p:nvSpPr>
          <p:cNvPr id="13" name="ZoneTexte 12">
            <a:extLst>
              <a:ext uri="{FF2B5EF4-FFF2-40B4-BE49-F238E27FC236}">
                <a16:creationId xmlns:a16="http://schemas.microsoft.com/office/drawing/2014/main" id="{5289F351-2F61-4152-825F-26DA7E90F0EE}"/>
              </a:ext>
            </a:extLst>
          </p:cNvPr>
          <p:cNvSpPr txBox="1"/>
          <p:nvPr/>
        </p:nvSpPr>
        <p:spPr bwMode="auto">
          <a:xfrm>
            <a:off x="-71649" y="2666373"/>
            <a:ext cx="353943" cy="802464"/>
          </a:xfrm>
          <a:prstGeom prst="rect">
            <a:avLst/>
          </a:prstGeom>
          <a:noFill/>
        </p:spPr>
        <p:txBody>
          <a:bodyPr vert="vert270" wrap="none">
            <a:spAutoFit/>
          </a:bodyPr>
          <a:lstStyle/>
          <a:p>
            <a:pPr defTabSz="685867">
              <a:defRPr/>
            </a:pPr>
            <a:r>
              <a:rPr lang="fr-FR" sz="1100" b="1" dirty="0">
                <a:solidFill>
                  <a:srgbClr val="1982C1"/>
                </a:solidFill>
                <a:latin typeface="Calibri" panose="020F0502020204030204"/>
              </a:rPr>
              <a:t>Chronologie</a:t>
            </a:r>
          </a:p>
        </p:txBody>
      </p:sp>
      <p:sp>
        <p:nvSpPr>
          <p:cNvPr id="33" name="ZoneTexte 32">
            <a:extLst>
              <a:ext uri="{FF2B5EF4-FFF2-40B4-BE49-F238E27FC236}">
                <a16:creationId xmlns:a16="http://schemas.microsoft.com/office/drawing/2014/main" id="{00CDEBE5-E8E3-4BCB-BC21-E4FF9439E7E6}"/>
              </a:ext>
            </a:extLst>
          </p:cNvPr>
          <p:cNvSpPr txBox="1"/>
          <p:nvPr/>
        </p:nvSpPr>
        <p:spPr bwMode="auto">
          <a:xfrm>
            <a:off x="-91774" y="4876477"/>
            <a:ext cx="353943" cy="819754"/>
          </a:xfrm>
          <a:prstGeom prst="rect">
            <a:avLst/>
          </a:prstGeom>
          <a:noFill/>
        </p:spPr>
        <p:txBody>
          <a:bodyPr vert="vert270">
            <a:spAutoFit/>
          </a:bodyPr>
          <a:lstStyle/>
          <a:p>
            <a:pPr defTabSz="685867">
              <a:defRPr/>
            </a:pPr>
            <a:r>
              <a:rPr lang="fr-FR" sz="1100" b="1" dirty="0">
                <a:solidFill>
                  <a:srgbClr val="F7A444"/>
                </a:solidFill>
                <a:latin typeface="Calibri" panose="020F0502020204030204"/>
              </a:rPr>
              <a:t>Sentinelles</a:t>
            </a:r>
          </a:p>
        </p:txBody>
      </p:sp>
      <p:sp>
        <p:nvSpPr>
          <p:cNvPr id="3" name="Rectangle 2">
            <a:extLst>
              <a:ext uri="{FF2B5EF4-FFF2-40B4-BE49-F238E27FC236}">
                <a16:creationId xmlns:a16="http://schemas.microsoft.com/office/drawing/2014/main" id="{84C148F5-42EE-4264-8C0B-57811C570DA2}"/>
              </a:ext>
            </a:extLst>
          </p:cNvPr>
          <p:cNvSpPr/>
          <p:nvPr/>
        </p:nvSpPr>
        <p:spPr bwMode="auto">
          <a:xfrm>
            <a:off x="2495543" y="5781592"/>
            <a:ext cx="5774363" cy="246221"/>
          </a:xfrm>
          <a:prstGeom prst="rect">
            <a:avLst/>
          </a:prstGeom>
        </p:spPr>
        <p:txBody>
          <a:bodyPr>
            <a:spAutoFit/>
          </a:bodyPr>
          <a:lstStyle/>
          <a:p>
            <a:pPr defTabSz="685867">
              <a:defRPr/>
            </a:pPr>
            <a:r>
              <a:rPr lang="fr-FR" sz="1000" b="1" dirty="0">
                <a:solidFill>
                  <a:srgbClr val="F7A444"/>
                </a:solidFill>
                <a:latin typeface="Calibri" panose="020F0502020204030204"/>
              </a:rPr>
              <a:t>Les experts-comptables, les avocats, les conseils, les organisations et syndicats professionnels</a:t>
            </a:r>
          </a:p>
        </p:txBody>
      </p:sp>
      <p:sp>
        <p:nvSpPr>
          <p:cNvPr id="35" name="Accolade ouvrante 34">
            <a:extLst>
              <a:ext uri="{FF2B5EF4-FFF2-40B4-BE49-F238E27FC236}">
                <a16:creationId xmlns:a16="http://schemas.microsoft.com/office/drawing/2014/main" id="{384E645F-7A2B-402A-9ECB-B6CD8A1FE398}"/>
              </a:ext>
            </a:extLst>
          </p:cNvPr>
          <p:cNvSpPr/>
          <p:nvPr/>
        </p:nvSpPr>
        <p:spPr bwMode="auto">
          <a:xfrm rot="16200000">
            <a:off x="5328901" y="1919842"/>
            <a:ext cx="103800" cy="7585098"/>
          </a:xfrm>
          <a:prstGeom prst="leftBrace">
            <a:avLst/>
          </a:prstGeom>
          <a:ln>
            <a:solidFill>
              <a:srgbClr val="F7A444"/>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67">
              <a:defRPr/>
            </a:pPr>
            <a:endParaRPr lang="fr-FR" sz="1350">
              <a:solidFill>
                <a:prstClr val="black"/>
              </a:solidFill>
            </a:endParaRPr>
          </a:p>
        </p:txBody>
      </p:sp>
      <p:sp>
        <p:nvSpPr>
          <p:cNvPr id="36" name="Accolade ouvrante 35">
            <a:extLst>
              <a:ext uri="{FF2B5EF4-FFF2-40B4-BE49-F238E27FC236}">
                <a16:creationId xmlns:a16="http://schemas.microsoft.com/office/drawing/2014/main" id="{67B38845-C621-48C5-BCBB-C0B9CDC68DB1}"/>
              </a:ext>
            </a:extLst>
          </p:cNvPr>
          <p:cNvSpPr/>
          <p:nvPr/>
        </p:nvSpPr>
        <p:spPr bwMode="auto">
          <a:xfrm rot="16200000">
            <a:off x="7699003" y="2977065"/>
            <a:ext cx="84578" cy="6335652"/>
          </a:xfrm>
          <a:prstGeom prst="leftBrace">
            <a:avLst/>
          </a:prstGeom>
          <a:ln>
            <a:solidFill>
              <a:srgbClr val="F7A444"/>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67">
              <a:defRPr/>
            </a:pPr>
            <a:endParaRPr lang="fr-FR" sz="1350">
              <a:solidFill>
                <a:prstClr val="black"/>
              </a:solidFill>
            </a:endParaRPr>
          </a:p>
        </p:txBody>
      </p:sp>
      <p:sp>
        <p:nvSpPr>
          <p:cNvPr id="17" name="Rectangle 16">
            <a:extLst>
              <a:ext uri="{FF2B5EF4-FFF2-40B4-BE49-F238E27FC236}">
                <a16:creationId xmlns:a16="http://schemas.microsoft.com/office/drawing/2014/main" id="{5B7C13C8-98CF-47A4-AB61-621230CE48F7}"/>
              </a:ext>
            </a:extLst>
          </p:cNvPr>
          <p:cNvSpPr/>
          <p:nvPr/>
        </p:nvSpPr>
        <p:spPr bwMode="auto">
          <a:xfrm>
            <a:off x="6916659" y="6187180"/>
            <a:ext cx="1531188" cy="246221"/>
          </a:xfrm>
          <a:prstGeom prst="rect">
            <a:avLst/>
          </a:prstGeom>
        </p:spPr>
        <p:txBody>
          <a:bodyPr wrap="none">
            <a:spAutoFit/>
          </a:bodyPr>
          <a:lstStyle/>
          <a:p>
            <a:pPr defTabSz="685867">
              <a:defRPr/>
            </a:pPr>
            <a:r>
              <a:rPr lang="fr-FR" sz="1000" b="1" dirty="0">
                <a:solidFill>
                  <a:srgbClr val="F7A444"/>
                </a:solidFill>
                <a:latin typeface="Calibri" panose="020F0502020204030204"/>
              </a:rPr>
              <a:t>Les ordres professionnels</a:t>
            </a:r>
          </a:p>
        </p:txBody>
      </p:sp>
      <p:sp>
        <p:nvSpPr>
          <p:cNvPr id="37" name="Accolade ouvrante 36">
            <a:extLst>
              <a:ext uri="{FF2B5EF4-FFF2-40B4-BE49-F238E27FC236}">
                <a16:creationId xmlns:a16="http://schemas.microsoft.com/office/drawing/2014/main" id="{0A130679-77B8-426F-A51C-96DBB5E8FBD9}"/>
              </a:ext>
            </a:extLst>
          </p:cNvPr>
          <p:cNvSpPr/>
          <p:nvPr/>
        </p:nvSpPr>
        <p:spPr bwMode="auto">
          <a:xfrm rot="16200000">
            <a:off x="7578864" y="1628626"/>
            <a:ext cx="49977" cy="6575932"/>
          </a:xfrm>
          <a:prstGeom prst="leftBrace">
            <a:avLst/>
          </a:prstGeom>
          <a:ln>
            <a:solidFill>
              <a:srgbClr val="F7A444"/>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67">
              <a:defRPr/>
            </a:pPr>
            <a:endParaRPr lang="fr-FR" sz="1350">
              <a:solidFill>
                <a:prstClr val="black"/>
              </a:solidFill>
            </a:endParaRPr>
          </a:p>
        </p:txBody>
      </p:sp>
      <p:sp>
        <p:nvSpPr>
          <p:cNvPr id="18" name="Rectangle 17">
            <a:extLst>
              <a:ext uri="{FF2B5EF4-FFF2-40B4-BE49-F238E27FC236}">
                <a16:creationId xmlns:a16="http://schemas.microsoft.com/office/drawing/2014/main" id="{FE34A0E2-4DBF-4567-B544-2C2F7B7911A9}"/>
              </a:ext>
            </a:extLst>
          </p:cNvPr>
          <p:cNvSpPr/>
          <p:nvPr/>
        </p:nvSpPr>
        <p:spPr bwMode="auto">
          <a:xfrm>
            <a:off x="8010405" y="4261113"/>
            <a:ext cx="1964515" cy="553998"/>
          </a:xfrm>
          <a:prstGeom prst="rect">
            <a:avLst/>
          </a:prstGeom>
        </p:spPr>
        <p:txBody>
          <a:bodyPr>
            <a:spAutoFit/>
          </a:bodyPr>
          <a:lstStyle/>
          <a:p>
            <a:pPr defTabSz="685867">
              <a:defRPr/>
            </a:pPr>
            <a:r>
              <a:rPr lang="fr-FR" sz="1000" b="1" dirty="0">
                <a:solidFill>
                  <a:srgbClr val="F7A444"/>
                </a:solidFill>
                <a:latin typeface="Calibri" panose="020F0502020204030204"/>
              </a:rPr>
              <a:t>Les juges</a:t>
            </a:r>
          </a:p>
          <a:p>
            <a:pPr defTabSz="685867">
              <a:defRPr/>
            </a:pPr>
            <a:r>
              <a:rPr lang="fr-FR" sz="1000" b="1" dirty="0">
                <a:solidFill>
                  <a:srgbClr val="F7A444"/>
                </a:solidFill>
                <a:latin typeface="Calibri" panose="020F0502020204030204"/>
              </a:rPr>
              <a:t>Les juges commissaires</a:t>
            </a:r>
          </a:p>
          <a:p>
            <a:pPr defTabSz="685867">
              <a:defRPr/>
            </a:pPr>
            <a:r>
              <a:rPr lang="fr-FR" sz="1000" b="1" dirty="0">
                <a:solidFill>
                  <a:srgbClr val="F7A444"/>
                </a:solidFill>
                <a:latin typeface="Calibri" panose="020F0502020204030204"/>
              </a:rPr>
              <a:t>Les commissaires priseurs</a:t>
            </a:r>
          </a:p>
        </p:txBody>
      </p:sp>
      <p:sp>
        <p:nvSpPr>
          <p:cNvPr id="38" name="Accolade ouvrante 37">
            <a:extLst>
              <a:ext uri="{FF2B5EF4-FFF2-40B4-BE49-F238E27FC236}">
                <a16:creationId xmlns:a16="http://schemas.microsoft.com/office/drawing/2014/main" id="{E86C49FA-D865-4C6F-874B-6B31262825FC}"/>
              </a:ext>
            </a:extLst>
          </p:cNvPr>
          <p:cNvSpPr/>
          <p:nvPr/>
        </p:nvSpPr>
        <p:spPr bwMode="auto">
          <a:xfrm rot="16200000">
            <a:off x="8860989" y="2241815"/>
            <a:ext cx="46133" cy="4015528"/>
          </a:xfrm>
          <a:prstGeom prst="leftBrace">
            <a:avLst/>
          </a:prstGeom>
          <a:ln>
            <a:solidFill>
              <a:srgbClr val="F7A444"/>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67">
              <a:defRPr/>
            </a:pPr>
            <a:endParaRPr lang="fr-FR" sz="1350">
              <a:solidFill>
                <a:prstClr val="black"/>
              </a:solidFill>
            </a:endParaRPr>
          </a:p>
        </p:txBody>
      </p:sp>
      <p:sp>
        <p:nvSpPr>
          <p:cNvPr id="39" name="Rectangle 38">
            <a:extLst>
              <a:ext uri="{FF2B5EF4-FFF2-40B4-BE49-F238E27FC236}">
                <a16:creationId xmlns:a16="http://schemas.microsoft.com/office/drawing/2014/main" id="{64DCAC31-06B1-4DE5-86B5-044410230A31}"/>
              </a:ext>
            </a:extLst>
          </p:cNvPr>
          <p:cNvSpPr/>
          <p:nvPr/>
        </p:nvSpPr>
        <p:spPr bwMode="auto">
          <a:xfrm>
            <a:off x="4904088" y="4245735"/>
            <a:ext cx="1593523" cy="400110"/>
          </a:xfrm>
          <a:prstGeom prst="rect">
            <a:avLst/>
          </a:prstGeom>
        </p:spPr>
        <p:txBody>
          <a:bodyPr>
            <a:spAutoFit/>
          </a:bodyPr>
          <a:lstStyle/>
          <a:p>
            <a:pPr defTabSz="685867">
              <a:defRPr/>
            </a:pPr>
            <a:r>
              <a:rPr lang="fr-FR" sz="1000" b="1" dirty="0">
                <a:solidFill>
                  <a:srgbClr val="F7A444"/>
                </a:solidFill>
                <a:latin typeface="Calibri" panose="020F0502020204030204"/>
              </a:rPr>
              <a:t>Le président du tribunal ou son délégué</a:t>
            </a:r>
          </a:p>
        </p:txBody>
      </p:sp>
      <p:sp>
        <p:nvSpPr>
          <p:cNvPr id="40" name="Accolade ouvrante 39">
            <a:extLst>
              <a:ext uri="{FF2B5EF4-FFF2-40B4-BE49-F238E27FC236}">
                <a16:creationId xmlns:a16="http://schemas.microsoft.com/office/drawing/2014/main" id="{5D2303DE-E33B-4176-906B-5C3D773E3438}"/>
              </a:ext>
            </a:extLst>
          </p:cNvPr>
          <p:cNvSpPr/>
          <p:nvPr/>
        </p:nvSpPr>
        <p:spPr bwMode="auto">
          <a:xfrm rot="16200000">
            <a:off x="5523045" y="3017434"/>
            <a:ext cx="46133" cy="2460448"/>
          </a:xfrm>
          <a:prstGeom prst="leftBrace">
            <a:avLst/>
          </a:prstGeom>
          <a:ln>
            <a:solidFill>
              <a:srgbClr val="F7A444"/>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67">
              <a:defRPr/>
            </a:pPr>
            <a:endParaRPr lang="fr-FR" sz="1350">
              <a:solidFill>
                <a:prstClr val="black"/>
              </a:solidFill>
            </a:endParaRPr>
          </a:p>
        </p:txBody>
      </p:sp>
      <p:sp>
        <p:nvSpPr>
          <p:cNvPr id="41" name="ZoneTexte 40">
            <a:extLst>
              <a:ext uri="{FF2B5EF4-FFF2-40B4-BE49-F238E27FC236}">
                <a16:creationId xmlns:a16="http://schemas.microsoft.com/office/drawing/2014/main" id="{6963BBFA-D5C9-476E-AAA7-E3094FB699D0}"/>
              </a:ext>
            </a:extLst>
          </p:cNvPr>
          <p:cNvSpPr txBox="1"/>
          <p:nvPr/>
        </p:nvSpPr>
        <p:spPr>
          <a:xfrm>
            <a:off x="2818476" y="3071256"/>
            <a:ext cx="6574008" cy="253916"/>
          </a:xfrm>
          <a:prstGeom prst="rect">
            <a:avLst/>
          </a:prstGeom>
          <a:noFill/>
        </p:spPr>
        <p:txBody>
          <a:bodyPr>
            <a:spAutoFit/>
          </a:bodyPr>
          <a:lstStyle/>
          <a:p>
            <a:pPr defTabSz="685867">
              <a:defRPr/>
            </a:pPr>
            <a:r>
              <a:rPr lang="fr-FR" sz="1050" b="1" dirty="0">
                <a:solidFill>
                  <a:srgbClr val="1982C1"/>
                </a:solidFill>
                <a:latin typeface="Calibri" panose="020F0502020204030204"/>
              </a:rPr>
              <a:t>Les difficultés économiques sont souvent la cause d’une grande souffrance pour le chef d’entreprise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8E669139-3F3B-41E6-A437-441FF39548C7}"/>
              </a:ext>
            </a:extLst>
          </p:cNvPr>
          <p:cNvSpPr txBox="1">
            <a:spLocks noChangeArrowheads="1"/>
          </p:cNvSpPr>
          <p:nvPr/>
        </p:nvSpPr>
        <p:spPr bwMode="auto">
          <a:xfrm>
            <a:off x="1523521" y="-116732"/>
            <a:ext cx="9144960" cy="430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31800" indent="-320675">
              <a:lnSpc>
                <a:spcPct val="93000"/>
              </a:lnSpc>
              <a:spcAft>
                <a:spcPts val="1413"/>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9pPr>
          </a:lstStyle>
          <a:p>
            <a:pPr algn="ctr" eaLnBrk="1">
              <a:buClrTx/>
              <a:buSzPct val="45000"/>
              <a:buFontTx/>
              <a:buNone/>
            </a:pPr>
            <a:endParaRPr lang="fr-FR" altLang="fr-FR" sz="2540" b="1" dirty="0">
              <a:solidFill>
                <a:srgbClr val="FF9900"/>
              </a:solidFill>
            </a:endParaRPr>
          </a:p>
          <a:p>
            <a:pPr algn="ctr" eaLnBrk="1">
              <a:buClrTx/>
              <a:buSzPct val="45000"/>
              <a:buFontTx/>
              <a:buNone/>
            </a:pPr>
            <a:endParaRPr lang="fr-FR" altLang="fr-FR" sz="2540" b="1" dirty="0">
              <a:solidFill>
                <a:srgbClr val="FF9900"/>
              </a:solidFill>
            </a:endParaRPr>
          </a:p>
          <a:p>
            <a:pPr algn="ctr" eaLnBrk="1">
              <a:buClrTx/>
              <a:buSzPct val="45000"/>
              <a:buFontTx/>
              <a:buNone/>
            </a:pPr>
            <a:endParaRPr lang="fr-FR" altLang="fr-FR" sz="2540" b="1" dirty="0">
              <a:solidFill>
                <a:srgbClr val="FF9900"/>
              </a:solidFill>
            </a:endParaRPr>
          </a:p>
          <a:p>
            <a:pPr algn="ctr" eaLnBrk="1">
              <a:buClrTx/>
              <a:buSzPct val="45000"/>
              <a:buFontTx/>
              <a:buNone/>
            </a:pPr>
            <a:endParaRPr lang="fr-FR" altLang="fr-FR" sz="2540" b="1" dirty="0">
              <a:solidFill>
                <a:srgbClr val="FF9900"/>
              </a:solidFill>
            </a:endParaRPr>
          </a:p>
          <a:p>
            <a:pPr algn="ctr" eaLnBrk="1">
              <a:buClrTx/>
              <a:buSzPct val="45000"/>
              <a:buFontTx/>
              <a:buNone/>
            </a:pPr>
            <a:r>
              <a:rPr lang="fr-FR" altLang="fr-FR" sz="2540" b="1" dirty="0">
                <a:solidFill>
                  <a:srgbClr val="0070C0"/>
                </a:solidFill>
              </a:rPr>
              <a:t>La structuration juridique d’Apesa</a:t>
            </a:r>
          </a:p>
          <a:p>
            <a:pPr eaLnBrk="1">
              <a:buClrTx/>
              <a:buSzPct val="45000"/>
            </a:pPr>
            <a:r>
              <a:rPr lang="fr-FR" altLang="fr-FR" sz="2540" b="1" dirty="0">
                <a:solidFill>
                  <a:srgbClr val="0070C0"/>
                </a:solidFill>
              </a:rPr>
              <a:t> </a:t>
            </a:r>
          </a:p>
        </p:txBody>
      </p:sp>
      <p:sp>
        <p:nvSpPr>
          <p:cNvPr id="60419" name="Text Box 2">
            <a:extLst>
              <a:ext uri="{FF2B5EF4-FFF2-40B4-BE49-F238E27FC236}">
                <a16:creationId xmlns:a16="http://schemas.microsoft.com/office/drawing/2014/main" id="{538335A2-FE31-4C22-A239-C22B84179E55}"/>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60420" name="Picture 3">
            <a:extLst>
              <a:ext uri="{FF2B5EF4-FFF2-40B4-BE49-F238E27FC236}">
                <a16:creationId xmlns:a16="http://schemas.microsoft.com/office/drawing/2014/main" id="{05B4F3ED-CC49-4EFB-91CE-281B3C500040}"/>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8647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9407792E-5590-479E-973C-F910F071BC1E}"/>
              </a:ext>
            </a:extLst>
          </p:cNvPr>
          <p:cNvSpPr txBox="1">
            <a:spLocks noChangeArrowheads="1"/>
          </p:cNvSpPr>
          <p:nvPr/>
        </p:nvSpPr>
        <p:spPr bwMode="auto">
          <a:xfrm>
            <a:off x="1523521" y="-11520"/>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3" name="Picture 7">
            <a:extLst>
              <a:ext uri="{FF2B5EF4-FFF2-40B4-BE49-F238E27FC236}">
                <a16:creationId xmlns:a16="http://schemas.microsoft.com/office/drawing/2014/main" id="{9BDF587C-8EDE-4C4E-AC38-C56BEB9D7095}"/>
              </a:ext>
            </a:extLst>
          </p:cNvPr>
          <p:cNvPicPr>
            <a:picLocks noChangeAspect="1" noChangeArrowheads="1"/>
          </p:cNvPicPr>
          <p:nvPr/>
        </p:nvPicPr>
        <p:blipFill>
          <a:blip r:embed="rId2"/>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0900" name="Rectangle 3">
            <a:extLst>
              <a:ext uri="{FF2B5EF4-FFF2-40B4-BE49-F238E27FC236}">
                <a16:creationId xmlns:a16="http://schemas.microsoft.com/office/drawing/2014/main" id="{DDECB48E-1EB8-4AE8-A320-E94706B66EB4}"/>
              </a:ext>
            </a:extLst>
          </p:cNvPr>
          <p:cNvSpPr>
            <a:spLocks noChangeArrowheads="1"/>
          </p:cNvSpPr>
          <p:nvPr/>
        </p:nvSpPr>
        <p:spPr bwMode="auto">
          <a:xfrm>
            <a:off x="3995775" y="805045"/>
            <a:ext cx="4168770" cy="59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buSzPct val="45000"/>
            </a:pPr>
            <a:endParaRPr lang="fr-FR" altLang="fr-FR" sz="1633" b="1">
              <a:solidFill>
                <a:srgbClr val="FF9900"/>
              </a:solidFill>
            </a:endParaRPr>
          </a:p>
          <a:p>
            <a:pPr algn="ctr" eaLnBrk="1">
              <a:buSzPct val="45000"/>
            </a:pPr>
            <a:r>
              <a:rPr lang="fr-FR" altLang="fr-FR" sz="1633" b="1">
                <a:solidFill>
                  <a:srgbClr val="FF9900"/>
                </a:solidFill>
              </a:rPr>
              <a:t>Protocole de déploiement du dispositif APESA</a:t>
            </a:r>
          </a:p>
        </p:txBody>
      </p:sp>
      <p:grpSp>
        <p:nvGrpSpPr>
          <p:cNvPr id="80901" name="Groupe 4">
            <a:extLst>
              <a:ext uri="{FF2B5EF4-FFF2-40B4-BE49-F238E27FC236}">
                <a16:creationId xmlns:a16="http://schemas.microsoft.com/office/drawing/2014/main" id="{0115D264-C5AC-4B18-8018-B80A091D85AF}"/>
              </a:ext>
            </a:extLst>
          </p:cNvPr>
          <p:cNvGrpSpPr>
            <a:grpSpLocks/>
          </p:cNvGrpSpPr>
          <p:nvPr/>
        </p:nvGrpSpPr>
        <p:grpSpPr bwMode="auto">
          <a:xfrm>
            <a:off x="2859981" y="1824673"/>
            <a:ext cx="6472039" cy="4232575"/>
            <a:chOff x="863848" y="1979613"/>
            <a:chExt cx="7135564" cy="4665849"/>
          </a:xfrm>
        </p:grpSpPr>
        <p:sp>
          <p:nvSpPr>
            <p:cNvPr id="80902" name="ZoneTexte 4">
              <a:extLst>
                <a:ext uri="{FF2B5EF4-FFF2-40B4-BE49-F238E27FC236}">
                  <a16:creationId xmlns:a16="http://schemas.microsoft.com/office/drawing/2014/main" id="{01E28DD3-A214-46F2-A9A9-4301B9F1933B}"/>
                </a:ext>
              </a:extLst>
            </p:cNvPr>
            <p:cNvSpPr txBox="1">
              <a:spLocks noChangeArrowheads="1"/>
            </p:cNvSpPr>
            <p:nvPr/>
          </p:nvSpPr>
          <p:spPr bwMode="auto">
            <a:xfrm>
              <a:off x="2250826" y="2870541"/>
              <a:ext cx="1672404" cy="37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33" b="1">
                  <a:solidFill>
                    <a:srgbClr val="0070C0"/>
                  </a:solidFill>
                </a:rPr>
                <a:t>AG constitutive</a:t>
              </a:r>
            </a:p>
          </p:txBody>
        </p:sp>
        <p:sp>
          <p:nvSpPr>
            <p:cNvPr id="80903" name="Flèche : droite 5">
              <a:extLst>
                <a:ext uri="{FF2B5EF4-FFF2-40B4-BE49-F238E27FC236}">
                  <a16:creationId xmlns:a16="http://schemas.microsoft.com/office/drawing/2014/main" id="{270E66C4-1E74-4155-9F61-A7425F0810A9}"/>
                </a:ext>
              </a:extLst>
            </p:cNvPr>
            <p:cNvSpPr>
              <a:spLocks noChangeArrowheads="1"/>
            </p:cNvSpPr>
            <p:nvPr/>
          </p:nvSpPr>
          <p:spPr bwMode="auto">
            <a:xfrm>
              <a:off x="4058345" y="2951851"/>
              <a:ext cx="792150" cy="216050"/>
            </a:xfrm>
            <a:prstGeom prst="rightArrow">
              <a:avLst>
                <a:gd name="adj1" fmla="val 50000"/>
                <a:gd name="adj2" fmla="val 49990"/>
              </a:avLst>
            </a:prstGeom>
            <a:solidFill>
              <a:srgbClr val="F8AD4D"/>
            </a:solidFill>
            <a:ln w="9525" algn="ctr">
              <a:solidFill>
                <a:srgbClr val="F8AD4D"/>
              </a:solidFill>
              <a:round/>
              <a:headEnd/>
              <a:tailEnd/>
            </a:ln>
          </p:spPr>
          <p:txBody>
            <a:bodyPr/>
            <a:lstStyle/>
            <a:p>
              <a:pPr>
                <a:buClr>
                  <a:srgbClr val="000000"/>
                </a:buClr>
                <a:buSzPct val="100000"/>
                <a:buFont typeface="Times New Roman" panose="02020603050405020304" pitchFamily="18" charset="0"/>
                <a:buNone/>
              </a:pPr>
              <a:endParaRPr lang="fr-FR" altLang="fr-FR" sz="1633" b="1">
                <a:solidFill>
                  <a:srgbClr val="FFFFFF"/>
                </a:solidFill>
              </a:endParaRPr>
            </a:p>
          </p:txBody>
        </p:sp>
        <p:sp>
          <p:nvSpPr>
            <p:cNvPr id="80904" name="ZoneTexte 6">
              <a:extLst>
                <a:ext uri="{FF2B5EF4-FFF2-40B4-BE49-F238E27FC236}">
                  <a16:creationId xmlns:a16="http://schemas.microsoft.com/office/drawing/2014/main" id="{7B0DFFAD-B334-46BA-A092-E4F36ABE95D9}"/>
                </a:ext>
              </a:extLst>
            </p:cNvPr>
            <p:cNvSpPr txBox="1">
              <a:spLocks noChangeArrowheads="1"/>
            </p:cNvSpPr>
            <p:nvPr/>
          </p:nvSpPr>
          <p:spPr bwMode="auto">
            <a:xfrm>
              <a:off x="4998455" y="2848760"/>
              <a:ext cx="2034427" cy="37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33" b="1">
                  <a:solidFill>
                    <a:srgbClr val="0070C0"/>
                  </a:solidFill>
                </a:rPr>
                <a:t>Réunion fondatrice</a:t>
              </a:r>
            </a:p>
          </p:txBody>
        </p:sp>
        <p:sp>
          <p:nvSpPr>
            <p:cNvPr id="80905" name="ZoneTexte 9">
              <a:extLst>
                <a:ext uri="{FF2B5EF4-FFF2-40B4-BE49-F238E27FC236}">
                  <a16:creationId xmlns:a16="http://schemas.microsoft.com/office/drawing/2014/main" id="{F87A4AB7-A7F0-4150-8839-BFA5D20A7741}"/>
                </a:ext>
              </a:extLst>
            </p:cNvPr>
            <p:cNvSpPr txBox="1">
              <a:spLocks noChangeArrowheads="1"/>
            </p:cNvSpPr>
            <p:nvPr/>
          </p:nvSpPr>
          <p:spPr bwMode="auto">
            <a:xfrm>
              <a:off x="863848" y="3672017"/>
              <a:ext cx="5670069" cy="37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33" b="1">
                  <a:solidFill>
                    <a:srgbClr val="0070C0"/>
                  </a:solidFill>
                </a:rPr>
                <a:t>Création d’une association APESA locale de financements</a:t>
              </a:r>
            </a:p>
          </p:txBody>
        </p:sp>
        <p:sp>
          <p:nvSpPr>
            <p:cNvPr id="80906" name="ZoneTexte 10">
              <a:extLst>
                <a:ext uri="{FF2B5EF4-FFF2-40B4-BE49-F238E27FC236}">
                  <a16:creationId xmlns:a16="http://schemas.microsoft.com/office/drawing/2014/main" id="{4EF8E465-85F9-4CA5-B584-606725490E4C}"/>
                </a:ext>
              </a:extLst>
            </p:cNvPr>
            <p:cNvSpPr txBox="1">
              <a:spLocks noChangeArrowheads="1"/>
            </p:cNvSpPr>
            <p:nvPr/>
          </p:nvSpPr>
          <p:spPr bwMode="auto">
            <a:xfrm>
              <a:off x="1367904" y="5328399"/>
              <a:ext cx="1510091" cy="37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33" b="1">
                  <a:solidFill>
                    <a:srgbClr val="0070C0"/>
                  </a:solidFill>
                </a:rPr>
                <a:t>APESA France</a:t>
              </a:r>
            </a:p>
          </p:txBody>
        </p:sp>
        <p:pic>
          <p:nvPicPr>
            <p:cNvPr id="80907" name="Image 11">
              <a:extLst>
                <a:ext uri="{FF2B5EF4-FFF2-40B4-BE49-F238E27FC236}">
                  <a16:creationId xmlns:a16="http://schemas.microsoft.com/office/drawing/2014/main" id="{6368B075-8294-4C6B-BE0F-73B19D12D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931" y="1979613"/>
              <a:ext cx="727348" cy="90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Image 12">
              <a:extLst>
                <a:ext uri="{FF2B5EF4-FFF2-40B4-BE49-F238E27FC236}">
                  <a16:creationId xmlns:a16="http://schemas.microsoft.com/office/drawing/2014/main" id="{C766452D-261F-44E2-B912-7355E9337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1786" y="2050488"/>
              <a:ext cx="1514594" cy="75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Flèche : courbe vers la gauche 13">
              <a:extLst>
                <a:ext uri="{FF2B5EF4-FFF2-40B4-BE49-F238E27FC236}">
                  <a16:creationId xmlns:a16="http://schemas.microsoft.com/office/drawing/2014/main" id="{926B1215-52D9-46D4-B28F-2B318ED0A67A}"/>
                </a:ext>
              </a:extLst>
            </p:cNvPr>
            <p:cNvSpPr>
              <a:spLocks noChangeArrowheads="1"/>
            </p:cNvSpPr>
            <p:nvPr/>
          </p:nvSpPr>
          <p:spPr bwMode="auto">
            <a:xfrm>
              <a:off x="7372832" y="2989370"/>
              <a:ext cx="626580" cy="1042730"/>
            </a:xfrm>
            <a:prstGeom prst="curvedLeftArrow">
              <a:avLst>
                <a:gd name="adj1" fmla="val 25009"/>
                <a:gd name="adj2" fmla="val 50002"/>
                <a:gd name="adj3" fmla="val 25000"/>
              </a:avLst>
            </a:prstGeom>
            <a:solidFill>
              <a:srgbClr val="F8AD4D"/>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buClr>
                  <a:srgbClr val="000000"/>
                </a:buClr>
                <a:buSzPct val="100000"/>
                <a:buFont typeface="Times New Roman" panose="02020603050405020304" pitchFamily="18" charset="0"/>
                <a:buNone/>
              </a:pPr>
              <a:endParaRPr lang="fr-FR" altLang="fr-FR" sz="1633" b="1">
                <a:solidFill>
                  <a:srgbClr val="FFFFFF"/>
                </a:solidFill>
              </a:endParaRPr>
            </a:p>
          </p:txBody>
        </p:sp>
        <p:sp>
          <p:nvSpPr>
            <p:cNvPr id="80910" name="ZoneTexte 20">
              <a:extLst>
                <a:ext uri="{FF2B5EF4-FFF2-40B4-BE49-F238E27FC236}">
                  <a16:creationId xmlns:a16="http://schemas.microsoft.com/office/drawing/2014/main" id="{FB5130DE-31AD-4C10-B3B7-19DFBF739DE3}"/>
                </a:ext>
              </a:extLst>
            </p:cNvPr>
            <p:cNvSpPr txBox="1">
              <a:spLocks noChangeArrowheads="1"/>
            </p:cNvSpPr>
            <p:nvPr/>
          </p:nvSpPr>
          <p:spPr bwMode="auto">
            <a:xfrm>
              <a:off x="2730973" y="4124289"/>
              <a:ext cx="2110141" cy="37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fr-FR" altLang="fr-FR" sz="1633" b="1">
                  <a:solidFill>
                    <a:srgbClr val="0070C0"/>
                  </a:solidFill>
                </a:rPr>
                <a:t>Convention tribunal</a:t>
              </a:r>
            </a:p>
          </p:txBody>
        </p:sp>
        <p:sp>
          <p:nvSpPr>
            <p:cNvPr id="80911" name="ZoneTexte 21">
              <a:extLst>
                <a:ext uri="{FF2B5EF4-FFF2-40B4-BE49-F238E27FC236}">
                  <a16:creationId xmlns:a16="http://schemas.microsoft.com/office/drawing/2014/main" id="{226ED3B0-9E6D-4EBC-96EB-5757F8623206}"/>
                </a:ext>
              </a:extLst>
            </p:cNvPr>
            <p:cNvSpPr txBox="1">
              <a:spLocks noChangeArrowheads="1"/>
            </p:cNvSpPr>
            <p:nvPr/>
          </p:nvSpPr>
          <p:spPr bwMode="auto">
            <a:xfrm>
              <a:off x="2715393" y="4523912"/>
              <a:ext cx="2658442" cy="37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fr-FR" altLang="fr-FR" sz="1633" b="1">
                  <a:solidFill>
                    <a:srgbClr val="0070C0"/>
                  </a:solidFill>
                </a:rPr>
                <a:t>Convention APESA France</a:t>
              </a:r>
            </a:p>
          </p:txBody>
        </p:sp>
        <p:sp>
          <p:nvSpPr>
            <p:cNvPr id="80912" name="ZoneTexte 22">
              <a:extLst>
                <a:ext uri="{FF2B5EF4-FFF2-40B4-BE49-F238E27FC236}">
                  <a16:creationId xmlns:a16="http://schemas.microsoft.com/office/drawing/2014/main" id="{756A5F03-B605-4D66-B28B-A1E044E17F82}"/>
                </a:ext>
              </a:extLst>
            </p:cNvPr>
            <p:cNvSpPr txBox="1">
              <a:spLocks noChangeArrowheads="1"/>
            </p:cNvSpPr>
            <p:nvPr/>
          </p:nvSpPr>
          <p:spPr bwMode="auto">
            <a:xfrm>
              <a:off x="2730973" y="4927909"/>
              <a:ext cx="2636385" cy="37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fr-FR" altLang="fr-FR" sz="1633" b="1">
                  <a:solidFill>
                    <a:srgbClr val="0070C0"/>
                  </a:solidFill>
                </a:rPr>
                <a:t>Convention psychologues</a:t>
              </a:r>
            </a:p>
          </p:txBody>
        </p:sp>
        <p:sp>
          <p:nvSpPr>
            <p:cNvPr id="80913" name="ZoneTexte 23">
              <a:extLst>
                <a:ext uri="{FF2B5EF4-FFF2-40B4-BE49-F238E27FC236}">
                  <a16:creationId xmlns:a16="http://schemas.microsoft.com/office/drawing/2014/main" id="{97AED08F-4089-4377-8C94-B42F783A10D0}"/>
                </a:ext>
              </a:extLst>
            </p:cNvPr>
            <p:cNvSpPr txBox="1">
              <a:spLocks noChangeArrowheads="1"/>
            </p:cNvSpPr>
            <p:nvPr/>
          </p:nvSpPr>
          <p:spPr bwMode="auto">
            <a:xfrm>
              <a:off x="2730973" y="5849770"/>
              <a:ext cx="1823830" cy="37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fr-FR" altLang="fr-FR" sz="1633" b="1">
                  <a:solidFill>
                    <a:srgbClr val="0070C0"/>
                  </a:solidFill>
                </a:rPr>
                <a:t>Convention RMA</a:t>
              </a:r>
            </a:p>
          </p:txBody>
        </p:sp>
        <p:sp>
          <p:nvSpPr>
            <p:cNvPr id="80914" name="ZoneTexte 24">
              <a:extLst>
                <a:ext uri="{FF2B5EF4-FFF2-40B4-BE49-F238E27FC236}">
                  <a16:creationId xmlns:a16="http://schemas.microsoft.com/office/drawing/2014/main" id="{AEA6D30A-6E38-4556-AE89-3E2B842993D5}"/>
                </a:ext>
              </a:extLst>
            </p:cNvPr>
            <p:cNvSpPr txBox="1">
              <a:spLocks noChangeArrowheads="1"/>
            </p:cNvSpPr>
            <p:nvPr/>
          </p:nvSpPr>
          <p:spPr bwMode="auto">
            <a:xfrm>
              <a:off x="2715393" y="6266667"/>
              <a:ext cx="2636385" cy="37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fr-FR" altLang="fr-FR" sz="1633" b="1">
                  <a:solidFill>
                    <a:srgbClr val="0070C0"/>
                  </a:solidFill>
                </a:rPr>
                <a:t>Convention psychologues</a:t>
              </a:r>
            </a:p>
          </p:txBody>
        </p:sp>
        <p:sp>
          <p:nvSpPr>
            <p:cNvPr id="80915" name="Flèche : courbe vers la droite 3">
              <a:extLst>
                <a:ext uri="{FF2B5EF4-FFF2-40B4-BE49-F238E27FC236}">
                  <a16:creationId xmlns:a16="http://schemas.microsoft.com/office/drawing/2014/main" id="{484E7930-14BD-4A59-8237-5583FBD50A08}"/>
                </a:ext>
              </a:extLst>
            </p:cNvPr>
            <p:cNvSpPr>
              <a:spLocks noChangeArrowheads="1"/>
            </p:cNvSpPr>
            <p:nvPr/>
          </p:nvSpPr>
          <p:spPr bwMode="auto">
            <a:xfrm rot="-824333">
              <a:off x="2504958" y="4088045"/>
              <a:ext cx="207564" cy="312662"/>
            </a:xfrm>
            <a:prstGeom prst="curvedRightArrow">
              <a:avLst>
                <a:gd name="adj1" fmla="val 24994"/>
                <a:gd name="adj2" fmla="val 50002"/>
                <a:gd name="adj3" fmla="val 25000"/>
              </a:avLst>
            </a:prstGeom>
            <a:solidFill>
              <a:srgbClr val="F8AD4D"/>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buClr>
                  <a:srgbClr val="000000"/>
                </a:buClr>
                <a:buSzPct val="100000"/>
                <a:buFont typeface="Times New Roman" panose="02020603050405020304" pitchFamily="18" charset="0"/>
                <a:buNone/>
              </a:pPr>
              <a:endParaRPr lang="fr-FR" altLang="fr-FR" sz="1633" b="1">
                <a:solidFill>
                  <a:srgbClr val="FFFFFF"/>
                </a:solidFill>
              </a:endParaRPr>
            </a:p>
          </p:txBody>
        </p:sp>
        <p:sp>
          <p:nvSpPr>
            <p:cNvPr id="80916" name="Flèche : courbe vers la droite 24">
              <a:extLst>
                <a:ext uri="{FF2B5EF4-FFF2-40B4-BE49-F238E27FC236}">
                  <a16:creationId xmlns:a16="http://schemas.microsoft.com/office/drawing/2014/main" id="{0C176477-D781-430C-AE26-B02733E665A7}"/>
                </a:ext>
              </a:extLst>
            </p:cNvPr>
            <p:cNvSpPr>
              <a:spLocks noChangeArrowheads="1"/>
            </p:cNvSpPr>
            <p:nvPr/>
          </p:nvSpPr>
          <p:spPr bwMode="auto">
            <a:xfrm rot="-824333">
              <a:off x="2504958" y="4470744"/>
              <a:ext cx="207564" cy="312662"/>
            </a:xfrm>
            <a:prstGeom prst="curvedRightArrow">
              <a:avLst>
                <a:gd name="adj1" fmla="val 24994"/>
                <a:gd name="adj2" fmla="val 50002"/>
                <a:gd name="adj3" fmla="val 25000"/>
              </a:avLst>
            </a:prstGeom>
            <a:solidFill>
              <a:srgbClr val="F8AD4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p>
              <a:pPr>
                <a:buClr>
                  <a:srgbClr val="000000"/>
                </a:buClr>
                <a:buSzPct val="100000"/>
                <a:buFont typeface="Times New Roman" panose="02020603050405020304" pitchFamily="18" charset="0"/>
                <a:buNone/>
              </a:pPr>
              <a:endParaRPr lang="fr-FR" altLang="fr-FR" sz="1633" b="1">
                <a:solidFill>
                  <a:srgbClr val="FFFFFF"/>
                </a:solidFill>
              </a:endParaRPr>
            </a:p>
          </p:txBody>
        </p:sp>
        <p:sp>
          <p:nvSpPr>
            <p:cNvPr id="80917" name="Flèche : courbe vers la droite 25">
              <a:extLst>
                <a:ext uri="{FF2B5EF4-FFF2-40B4-BE49-F238E27FC236}">
                  <a16:creationId xmlns:a16="http://schemas.microsoft.com/office/drawing/2014/main" id="{96A0D88D-2FC8-40D5-9087-1A3399B6AEEF}"/>
                </a:ext>
              </a:extLst>
            </p:cNvPr>
            <p:cNvSpPr>
              <a:spLocks noChangeArrowheads="1"/>
            </p:cNvSpPr>
            <p:nvPr/>
          </p:nvSpPr>
          <p:spPr bwMode="auto">
            <a:xfrm rot="-824333">
              <a:off x="2521105" y="4886455"/>
              <a:ext cx="207564" cy="312662"/>
            </a:xfrm>
            <a:prstGeom prst="curvedRightArrow">
              <a:avLst>
                <a:gd name="adj1" fmla="val 24994"/>
                <a:gd name="adj2" fmla="val 50002"/>
                <a:gd name="adj3" fmla="val 25000"/>
              </a:avLst>
            </a:prstGeom>
            <a:solidFill>
              <a:srgbClr val="F8AD4D"/>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buClr>
                  <a:srgbClr val="000000"/>
                </a:buClr>
                <a:buSzPct val="100000"/>
                <a:buFont typeface="Times New Roman" panose="02020603050405020304" pitchFamily="18" charset="0"/>
                <a:buNone/>
              </a:pPr>
              <a:endParaRPr lang="fr-FR" altLang="fr-FR" sz="1633" b="1">
                <a:solidFill>
                  <a:srgbClr val="FFFFFF"/>
                </a:solidFill>
              </a:endParaRPr>
            </a:p>
          </p:txBody>
        </p:sp>
        <p:sp>
          <p:nvSpPr>
            <p:cNvPr id="80918" name="Flèche : courbe vers la droite 26">
              <a:extLst>
                <a:ext uri="{FF2B5EF4-FFF2-40B4-BE49-F238E27FC236}">
                  <a16:creationId xmlns:a16="http://schemas.microsoft.com/office/drawing/2014/main" id="{FEF53210-7A4F-4ACA-8115-CB53490CC6F6}"/>
                </a:ext>
              </a:extLst>
            </p:cNvPr>
            <p:cNvSpPr>
              <a:spLocks noChangeArrowheads="1"/>
            </p:cNvSpPr>
            <p:nvPr/>
          </p:nvSpPr>
          <p:spPr bwMode="auto">
            <a:xfrm rot="-824333">
              <a:off x="2532816" y="5825666"/>
              <a:ext cx="207564" cy="312662"/>
            </a:xfrm>
            <a:prstGeom prst="curvedRightArrow">
              <a:avLst>
                <a:gd name="adj1" fmla="val 24994"/>
                <a:gd name="adj2" fmla="val 50002"/>
                <a:gd name="adj3" fmla="val 25000"/>
              </a:avLst>
            </a:prstGeom>
            <a:solidFill>
              <a:srgbClr val="F8AD4D"/>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buClr>
                  <a:srgbClr val="000000"/>
                </a:buClr>
                <a:buSzPct val="100000"/>
                <a:buFont typeface="Times New Roman" panose="02020603050405020304" pitchFamily="18" charset="0"/>
                <a:buNone/>
              </a:pPr>
              <a:endParaRPr lang="fr-FR" altLang="fr-FR" sz="1633" b="1">
                <a:solidFill>
                  <a:srgbClr val="FFFFFF"/>
                </a:solidFill>
              </a:endParaRPr>
            </a:p>
          </p:txBody>
        </p:sp>
        <p:sp>
          <p:nvSpPr>
            <p:cNvPr id="80919" name="Flèche : courbe vers la droite 27">
              <a:extLst>
                <a:ext uri="{FF2B5EF4-FFF2-40B4-BE49-F238E27FC236}">
                  <a16:creationId xmlns:a16="http://schemas.microsoft.com/office/drawing/2014/main" id="{460913C6-32CC-4173-A1B4-A017434CBEF4}"/>
                </a:ext>
              </a:extLst>
            </p:cNvPr>
            <p:cNvSpPr>
              <a:spLocks noChangeArrowheads="1"/>
            </p:cNvSpPr>
            <p:nvPr/>
          </p:nvSpPr>
          <p:spPr bwMode="auto">
            <a:xfrm rot="-824333">
              <a:off x="2532815" y="6221223"/>
              <a:ext cx="207564" cy="312662"/>
            </a:xfrm>
            <a:prstGeom prst="curvedRightArrow">
              <a:avLst>
                <a:gd name="adj1" fmla="val 24994"/>
                <a:gd name="adj2" fmla="val 50002"/>
                <a:gd name="adj3" fmla="val 25000"/>
              </a:avLst>
            </a:prstGeom>
            <a:solidFill>
              <a:srgbClr val="F8AD4D"/>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buClr>
                  <a:srgbClr val="000000"/>
                </a:buClr>
                <a:buSzPct val="100000"/>
                <a:buFont typeface="Times New Roman" panose="02020603050405020304" pitchFamily="18" charset="0"/>
                <a:buNone/>
              </a:pPr>
              <a:endParaRPr lang="fr-FR" altLang="fr-FR" sz="1633" b="1">
                <a:solidFill>
                  <a:srgbClr val="FFFFFF"/>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4C404E49-1F13-43B1-8938-9F79E999530A}"/>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C9799861-363D-4E86-ACEE-009080060DEA}"/>
              </a:ext>
            </a:extLst>
          </p:cNvPr>
          <p:cNvSpPr txBox="1">
            <a:spLocks noChangeArrowheads="1"/>
          </p:cNvSpPr>
          <p:nvPr/>
        </p:nvSpPr>
        <p:spPr bwMode="auto">
          <a:xfrm>
            <a:off x="1919561" y="933856"/>
            <a:ext cx="9880089" cy="2485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spcAft>
                <a:spcPts val="1633"/>
              </a:spcAft>
              <a:buClrTx/>
              <a:defRPr/>
            </a:pPr>
            <a:endParaRPr lang="fr-FR" altLang="fr-FR" sz="2903" b="1" dirty="0">
              <a:solidFill>
                <a:srgbClr val="0070C0"/>
              </a:solidFill>
            </a:endParaRPr>
          </a:p>
          <a:p>
            <a:pPr>
              <a:spcAft>
                <a:spcPts val="1633"/>
              </a:spcAft>
              <a:buClrTx/>
              <a:defRPr/>
            </a:pPr>
            <a:r>
              <a:rPr lang="fr-FR" altLang="fr-FR" sz="2400" b="1" dirty="0">
                <a:solidFill>
                  <a:srgbClr val="0070C0"/>
                </a:solidFill>
              </a:rPr>
              <a:t>Le dispositif APESA permet à tout chef d’entreprise qui en </a:t>
            </a:r>
            <a:r>
              <a:rPr lang="fr-FR" altLang="fr-FR" sz="2400" b="1" dirty="0" err="1">
                <a:solidFill>
                  <a:srgbClr val="0070C0"/>
                </a:solidFill>
              </a:rPr>
              <a:t>éprouve</a:t>
            </a:r>
            <a:r>
              <a:rPr lang="fr-FR" altLang="fr-FR" sz="2400" b="1" dirty="0">
                <a:solidFill>
                  <a:srgbClr val="0070C0"/>
                </a:solidFill>
              </a:rPr>
              <a:t> le besoin, </a:t>
            </a:r>
          </a:p>
          <a:p>
            <a:pPr>
              <a:spcAft>
                <a:spcPts val="1633"/>
              </a:spcAft>
              <a:buClrTx/>
              <a:defRPr/>
            </a:pPr>
            <a:r>
              <a:rPr lang="fr-FR" altLang="fr-FR" sz="2400" b="1" dirty="0">
                <a:solidFill>
                  <a:srgbClr val="0070C0"/>
                </a:solidFill>
              </a:rPr>
              <a:t>de </a:t>
            </a:r>
            <a:r>
              <a:rPr lang="fr-FR" altLang="fr-FR" sz="2400" b="1" dirty="0" err="1">
                <a:solidFill>
                  <a:srgbClr val="0070C0"/>
                </a:solidFill>
              </a:rPr>
              <a:t>bénéficier</a:t>
            </a:r>
            <a:r>
              <a:rPr lang="fr-FR" altLang="fr-FR" sz="2400" b="1" dirty="0">
                <a:solidFill>
                  <a:srgbClr val="0070C0"/>
                </a:solidFill>
              </a:rPr>
              <a:t> d’une prise en charge psychologique, rapide, gratuite, confidentielle et à proximité de son domicile,</a:t>
            </a:r>
          </a:p>
          <a:p>
            <a:pPr>
              <a:spcAft>
                <a:spcPts val="1633"/>
              </a:spcAft>
              <a:buClrTx/>
              <a:defRPr/>
            </a:pPr>
            <a:r>
              <a:rPr lang="fr-FR" altLang="fr-FR" sz="2400" b="1" dirty="0">
                <a:solidFill>
                  <a:srgbClr val="0070C0"/>
                </a:solidFill>
              </a:rPr>
              <a:t>par des psychologues </a:t>
            </a:r>
            <a:r>
              <a:rPr lang="fr-FR" altLang="fr-FR" sz="2400" b="1" dirty="0" err="1">
                <a:solidFill>
                  <a:srgbClr val="0070C0"/>
                </a:solidFill>
              </a:rPr>
              <a:t>spécialisés</a:t>
            </a:r>
            <a:r>
              <a:rPr lang="fr-FR" altLang="fr-FR" sz="2400" b="1" dirty="0">
                <a:solidFill>
                  <a:srgbClr val="0070C0"/>
                </a:solidFill>
              </a:rPr>
              <a:t> dans l’</a:t>
            </a:r>
            <a:r>
              <a:rPr lang="fr-FR" altLang="fr-FR" sz="2400" b="1" dirty="0" err="1">
                <a:solidFill>
                  <a:srgbClr val="0070C0"/>
                </a:solidFill>
              </a:rPr>
              <a:t>écoute</a:t>
            </a:r>
            <a:r>
              <a:rPr lang="fr-FR" altLang="fr-FR" sz="2400" b="1" dirty="0">
                <a:solidFill>
                  <a:srgbClr val="0070C0"/>
                </a:solidFill>
              </a:rPr>
              <a:t> et le traitement de la souffrance morale, les « </a:t>
            </a:r>
            <a:r>
              <a:rPr lang="fr-FR" altLang="fr-FR" sz="2400" b="1" dirty="0" err="1">
                <a:solidFill>
                  <a:srgbClr val="0070C0"/>
                </a:solidFill>
              </a:rPr>
              <a:t>idées</a:t>
            </a:r>
            <a:r>
              <a:rPr lang="fr-FR" altLang="fr-FR" sz="2400" b="1" dirty="0">
                <a:solidFill>
                  <a:srgbClr val="0070C0"/>
                </a:solidFill>
              </a:rPr>
              <a:t> noires » </a:t>
            </a:r>
            <a:r>
              <a:rPr lang="fr-FR" altLang="fr-FR" sz="2400" b="1" dirty="0" err="1">
                <a:solidFill>
                  <a:srgbClr val="0070C0"/>
                </a:solidFill>
              </a:rPr>
              <a:t>provoquées</a:t>
            </a:r>
            <a:r>
              <a:rPr lang="fr-FR" altLang="fr-FR" sz="2400" b="1" dirty="0">
                <a:solidFill>
                  <a:srgbClr val="0070C0"/>
                </a:solidFill>
              </a:rPr>
              <a:t> par les </a:t>
            </a:r>
            <a:r>
              <a:rPr lang="fr-FR" altLang="fr-FR" sz="2400" b="1" dirty="0" err="1">
                <a:solidFill>
                  <a:srgbClr val="0070C0"/>
                </a:solidFill>
              </a:rPr>
              <a:t>difficultés</a:t>
            </a:r>
            <a:r>
              <a:rPr lang="fr-FR" altLang="fr-FR" sz="2400" b="1" dirty="0">
                <a:solidFill>
                  <a:srgbClr val="0070C0"/>
                </a:solidFill>
              </a:rPr>
              <a:t> </a:t>
            </a:r>
            <a:r>
              <a:rPr lang="fr-FR" altLang="fr-FR" sz="2400" b="1" dirty="0" err="1">
                <a:solidFill>
                  <a:srgbClr val="0070C0"/>
                </a:solidFill>
              </a:rPr>
              <a:t>financières</a:t>
            </a:r>
            <a:r>
              <a:rPr lang="fr-FR" altLang="fr-FR" sz="2400" b="1" dirty="0">
                <a:solidFill>
                  <a:srgbClr val="0070C0"/>
                </a:solidFill>
              </a:rPr>
              <a:t> de son entreprise, </a:t>
            </a:r>
          </a:p>
          <a:p>
            <a:pPr>
              <a:spcAft>
                <a:spcPts val="1633"/>
              </a:spcAft>
              <a:buClrTx/>
              <a:defRPr/>
            </a:pPr>
            <a:r>
              <a:rPr lang="fr-FR" altLang="fr-FR" sz="2400" b="1" dirty="0">
                <a:solidFill>
                  <a:srgbClr val="0070C0"/>
                </a:solidFill>
              </a:rPr>
              <a:t>à la suite d’une alerte numérique déclenchée par une sentinelle formée à la détection des signaux de la souffrance morale aiguë, </a:t>
            </a:r>
            <a:endParaRPr lang="en-US" altLang="fr-FR" sz="2400" b="1" dirty="0">
              <a:solidFill>
                <a:srgbClr val="0070C0"/>
              </a:solidFill>
            </a:endParaRPr>
          </a:p>
        </p:txBody>
      </p:sp>
    </p:spTree>
    <p:extLst>
      <p:ext uri="{BB962C8B-B14F-4D97-AF65-F5344CB8AC3E}">
        <p14:creationId xmlns:p14="http://schemas.microsoft.com/office/powerpoint/2010/main" val="48285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id="{8B47745F-342E-4883-88D5-23DA19B53D01}"/>
              </a:ext>
            </a:extLst>
          </p:cNvPr>
          <p:cNvSpPr txBox="1">
            <a:spLocks noChangeArrowheads="1"/>
          </p:cNvSpPr>
          <p:nvPr/>
        </p:nvSpPr>
        <p:spPr bwMode="auto">
          <a:xfrm>
            <a:off x="269570" y="846601"/>
            <a:ext cx="9144960" cy="6011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46088" indent="-265113">
              <a:lnSpc>
                <a:spcPct val="93000"/>
              </a:lnSpc>
              <a:spcAft>
                <a:spcPts val="1413"/>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3200">
                <a:solidFill>
                  <a:srgbClr val="000000"/>
                </a:solidFill>
                <a:latin typeface="Arial" panose="020B0604020202020204" pitchFamily="34" charset="0"/>
                <a:ea typeface="Microsoft YaHei" panose="020B0503020204020204" pitchFamily="34" charset="-122"/>
              </a:defRPr>
            </a:lvl1pPr>
            <a:lvl2pPr marL="879475" indent="-252413">
              <a:lnSpc>
                <a:spcPct val="93000"/>
              </a:lnSpc>
              <a:spcAft>
                <a:spcPts val="113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800">
                <a:solidFill>
                  <a:srgbClr val="000000"/>
                </a:solidFill>
                <a:latin typeface="Arial" panose="020B0604020202020204" pitchFamily="34" charset="0"/>
                <a:ea typeface="Microsoft YaHei" panose="020B0503020204020204" pitchFamily="34" charset="-122"/>
              </a:defRPr>
            </a:lvl2pPr>
            <a:lvl3pPr marL="893763" indent="-266700">
              <a:lnSpc>
                <a:spcPct val="93000"/>
              </a:lnSpc>
              <a:spcAft>
                <a:spcPts val="85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9pPr>
          </a:lstStyle>
          <a:p>
            <a:pPr eaLnBrk="1">
              <a:buClrTx/>
              <a:buSzPct val="45000"/>
              <a:buFont typeface="Wingdings" panose="05000000000000000000" pitchFamily="2" charset="2"/>
              <a:buChar char="v"/>
            </a:pPr>
            <a:r>
              <a:rPr lang="fr-FR" altLang="fr-FR" sz="1633" b="1" dirty="0">
                <a:solidFill>
                  <a:srgbClr val="0070C0"/>
                </a:solidFill>
              </a:rPr>
              <a:t>Humaine</a:t>
            </a:r>
          </a:p>
          <a:p>
            <a:pPr lvl="2" eaLnBrk="1">
              <a:buClrTx/>
              <a:buSzPct val="45000"/>
              <a:buFont typeface="Courier New" panose="02070309020205020404" pitchFamily="49" charset="0"/>
              <a:buChar char="o"/>
            </a:pPr>
            <a:r>
              <a:rPr lang="fr-FR" altLang="fr-FR" sz="1633" b="1" dirty="0">
                <a:solidFill>
                  <a:srgbClr val="0070C0"/>
                </a:solidFill>
              </a:rPr>
              <a:t>Formations</a:t>
            </a:r>
          </a:p>
          <a:p>
            <a:pPr lvl="2" eaLnBrk="1">
              <a:buClrTx/>
              <a:buSzPct val="45000"/>
              <a:buFont typeface="Courier New" panose="02070309020205020404" pitchFamily="49" charset="0"/>
              <a:buChar char="o"/>
            </a:pPr>
            <a:r>
              <a:rPr lang="fr-FR" altLang="fr-FR" sz="1633" b="1" dirty="0">
                <a:solidFill>
                  <a:srgbClr val="0070C0"/>
                </a:solidFill>
              </a:rPr>
              <a:t>Réactivité</a:t>
            </a:r>
          </a:p>
          <a:p>
            <a:pPr lvl="2" eaLnBrk="1">
              <a:buClrTx/>
              <a:buSzPct val="45000"/>
              <a:buFont typeface="Courier New" panose="02070309020205020404" pitchFamily="49" charset="0"/>
              <a:buChar char="o"/>
            </a:pPr>
            <a:r>
              <a:rPr lang="fr-FR" altLang="fr-FR" sz="1633" b="1" dirty="0">
                <a:solidFill>
                  <a:srgbClr val="0070C0"/>
                </a:solidFill>
              </a:rPr>
              <a:t>Articulation du national et du local</a:t>
            </a:r>
          </a:p>
          <a:p>
            <a:pPr eaLnBrk="1">
              <a:buClrTx/>
              <a:buSzPct val="45000"/>
              <a:buFont typeface="Wingdings" panose="05000000000000000000" pitchFamily="2" charset="2"/>
              <a:buChar char="v"/>
            </a:pPr>
            <a:r>
              <a:rPr lang="fr-FR" altLang="fr-FR" sz="1633" b="1" dirty="0">
                <a:solidFill>
                  <a:srgbClr val="0070C0"/>
                </a:solidFill>
              </a:rPr>
              <a:t>Juridique</a:t>
            </a:r>
          </a:p>
          <a:p>
            <a:pPr lvl="1" eaLnBrk="1">
              <a:buClrTx/>
              <a:buSzPct val="45000"/>
              <a:buFont typeface="Courier New" panose="02070309020205020404" pitchFamily="49" charset="0"/>
              <a:buChar char="o"/>
            </a:pPr>
            <a:r>
              <a:rPr lang="fr-FR" altLang="fr-FR" sz="1633" b="1" dirty="0">
                <a:solidFill>
                  <a:srgbClr val="0070C0"/>
                </a:solidFill>
              </a:rPr>
              <a:t>Convention entre le Tribunal de commerce et APESA locales</a:t>
            </a:r>
          </a:p>
          <a:p>
            <a:pPr lvl="1" eaLnBrk="1">
              <a:buClrTx/>
              <a:buSzPct val="45000"/>
              <a:buFont typeface="Courier New" panose="02070309020205020404" pitchFamily="49" charset="0"/>
              <a:buChar char="o"/>
            </a:pPr>
            <a:r>
              <a:rPr lang="fr-FR" altLang="fr-FR" sz="1633" b="1" dirty="0">
                <a:solidFill>
                  <a:srgbClr val="0070C0"/>
                </a:solidFill>
              </a:rPr>
              <a:t>Convention entre APESA locales et APESA France</a:t>
            </a:r>
          </a:p>
          <a:p>
            <a:pPr lvl="1" eaLnBrk="1">
              <a:buClrTx/>
              <a:buSzPct val="45000"/>
              <a:buFont typeface="Courier New" panose="02070309020205020404" pitchFamily="49" charset="0"/>
              <a:buChar char="o"/>
            </a:pPr>
            <a:r>
              <a:rPr lang="fr-FR" altLang="fr-FR" sz="1633" b="1" dirty="0">
                <a:solidFill>
                  <a:srgbClr val="0070C0"/>
                </a:solidFill>
              </a:rPr>
              <a:t>Convention entre APESA locale et psychologues</a:t>
            </a:r>
          </a:p>
          <a:p>
            <a:pPr lvl="1" eaLnBrk="1">
              <a:buClrTx/>
              <a:buSzPct val="45000"/>
              <a:buFont typeface="Courier New" panose="02070309020205020404" pitchFamily="49" charset="0"/>
              <a:buChar char="o"/>
            </a:pPr>
            <a:r>
              <a:rPr lang="fr-FR" altLang="fr-FR" sz="1633" b="1" dirty="0">
                <a:solidFill>
                  <a:srgbClr val="0070C0"/>
                </a:solidFill>
              </a:rPr>
              <a:t>Convention entre APESA France et psychologues</a:t>
            </a:r>
          </a:p>
          <a:p>
            <a:pPr lvl="1" eaLnBrk="1">
              <a:buClrTx/>
              <a:buSzPct val="45000"/>
              <a:buFont typeface="Courier New" panose="02070309020205020404" pitchFamily="49" charset="0"/>
              <a:buChar char="o"/>
            </a:pPr>
            <a:r>
              <a:rPr lang="fr-FR" altLang="fr-FR" sz="1633" b="1" dirty="0">
                <a:solidFill>
                  <a:srgbClr val="0070C0"/>
                </a:solidFill>
              </a:rPr>
              <a:t>Mise en œuvre du RGPD</a:t>
            </a:r>
          </a:p>
          <a:p>
            <a:pPr lvl="1" eaLnBrk="1">
              <a:buClrTx/>
              <a:buSzPct val="45000"/>
              <a:buFont typeface="Courier New" panose="02070309020205020404" pitchFamily="49" charset="0"/>
              <a:buChar char="o"/>
            </a:pPr>
            <a:r>
              <a:rPr lang="fr-FR" altLang="fr-FR" sz="1633" b="1" dirty="0">
                <a:solidFill>
                  <a:srgbClr val="0070C0"/>
                </a:solidFill>
              </a:rPr>
              <a:t>Assurance Responsabilité Civile des sentinelles et des administrateurs</a:t>
            </a:r>
          </a:p>
          <a:p>
            <a:pPr eaLnBrk="1">
              <a:buClrTx/>
              <a:buSzPct val="45000"/>
              <a:buFont typeface="Wingdings" panose="05000000000000000000" pitchFamily="2" charset="2"/>
              <a:buChar char="v"/>
            </a:pPr>
            <a:r>
              <a:rPr lang="fr-FR" altLang="fr-FR" sz="1633" b="1" dirty="0">
                <a:solidFill>
                  <a:srgbClr val="0070C0"/>
                </a:solidFill>
              </a:rPr>
              <a:t>Scientifique  </a:t>
            </a:r>
          </a:p>
          <a:p>
            <a:pPr lvl="1" eaLnBrk="1">
              <a:buClrTx/>
              <a:buSzPct val="45000"/>
              <a:buFont typeface="Wingdings" panose="05000000000000000000" pitchFamily="2" charset="2"/>
              <a:buChar char="v"/>
            </a:pPr>
            <a:r>
              <a:rPr lang="fr-FR" altLang="fr-FR" sz="1633" b="1" dirty="0">
                <a:solidFill>
                  <a:srgbClr val="0070C0"/>
                </a:solidFill>
              </a:rPr>
              <a:t>Conseil scientifique 44 membres</a:t>
            </a:r>
          </a:p>
          <a:p>
            <a:pPr eaLnBrk="1">
              <a:buClrTx/>
              <a:buSzPct val="45000"/>
              <a:buFont typeface="Wingdings" panose="05000000000000000000" pitchFamily="2" charset="2"/>
              <a:buChar char="v"/>
            </a:pPr>
            <a:r>
              <a:rPr lang="fr-FR" altLang="fr-FR" sz="1633" b="1" dirty="0">
                <a:solidFill>
                  <a:srgbClr val="0070C0"/>
                </a:solidFill>
              </a:rPr>
              <a:t>Technique</a:t>
            </a:r>
          </a:p>
          <a:p>
            <a:pPr lvl="1" eaLnBrk="1">
              <a:buClrTx/>
              <a:buSzPct val="45000"/>
              <a:buFont typeface="Courier New" panose="02070309020205020404" pitchFamily="49" charset="0"/>
              <a:buChar char="o"/>
            </a:pPr>
            <a:r>
              <a:rPr lang="fr-FR" altLang="fr-FR" sz="1633" b="1" dirty="0">
                <a:solidFill>
                  <a:srgbClr val="0070C0"/>
                </a:solidFill>
              </a:rPr>
              <a:t>Extranet</a:t>
            </a:r>
          </a:p>
          <a:p>
            <a:pPr lvl="1" eaLnBrk="1">
              <a:buClrTx/>
              <a:buSzPct val="45000"/>
              <a:buFont typeface="Courier New" panose="02070309020205020404" pitchFamily="49" charset="0"/>
              <a:buChar char="o"/>
            </a:pPr>
            <a:r>
              <a:rPr lang="fr-FR" altLang="fr-FR" sz="1633" b="1" dirty="0">
                <a:solidFill>
                  <a:srgbClr val="0070C0"/>
                </a:solidFill>
              </a:rPr>
              <a:t>Application APESA</a:t>
            </a:r>
          </a:p>
        </p:txBody>
      </p:sp>
      <p:sp>
        <p:nvSpPr>
          <p:cNvPr id="58371" name="Text Box 2">
            <a:extLst>
              <a:ext uri="{FF2B5EF4-FFF2-40B4-BE49-F238E27FC236}">
                <a16:creationId xmlns:a16="http://schemas.microsoft.com/office/drawing/2014/main" id="{8E75C25F-41CA-424C-BF0E-D2131F714908}"/>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58372" name="Picture 3">
            <a:extLst>
              <a:ext uri="{FF2B5EF4-FFF2-40B4-BE49-F238E27FC236}">
                <a16:creationId xmlns:a16="http://schemas.microsoft.com/office/drawing/2014/main" id="{067BDDD2-6098-403D-9261-DB9D68AD41EF}"/>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0661" name="Rectangle 1">
            <a:extLst>
              <a:ext uri="{FF2B5EF4-FFF2-40B4-BE49-F238E27FC236}">
                <a16:creationId xmlns:a16="http://schemas.microsoft.com/office/drawing/2014/main" id="{05B6EFE9-A773-4626-8349-5369F9B28301}"/>
              </a:ext>
            </a:extLst>
          </p:cNvPr>
          <p:cNvSpPr>
            <a:spLocks noChangeArrowheads="1"/>
          </p:cNvSpPr>
          <p:nvPr/>
        </p:nvSpPr>
        <p:spPr bwMode="auto">
          <a:xfrm>
            <a:off x="7402218" y="987566"/>
            <a:ext cx="4520212" cy="48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buSzPct val="45000"/>
            </a:pPr>
            <a:r>
              <a:rPr lang="fr-FR" altLang="fr-FR" sz="2540" b="1" dirty="0">
                <a:solidFill>
                  <a:srgbClr val="FF9900"/>
                </a:solidFill>
              </a:rPr>
              <a:t>Sécurisation du dispositif APESA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2FE1BD7A-F4CE-4C43-8F9A-10BC0CFB872E}"/>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3B5F47F5-9679-478E-8B2A-68A33C543AA8}"/>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FD626605-0017-4C63-BC45-C929B0D847F3}"/>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B883C3DD-F574-4E94-8BE1-F102C5BF91C5}"/>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0777D2C4-D8E9-4A6B-BD69-12F20DAD7E5F}"/>
              </a:ext>
            </a:extLst>
          </p:cNvPr>
          <p:cNvSpPr txBox="1">
            <a:spLocks noChangeArrowheads="1"/>
          </p:cNvSpPr>
          <p:nvPr/>
        </p:nvSpPr>
        <p:spPr bwMode="auto">
          <a:xfrm>
            <a:off x="1980768" y="1322962"/>
            <a:ext cx="8230464" cy="2803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r>
              <a:rPr lang="fr-FR" altLang="fr-FR" sz="2903" b="1" dirty="0">
                <a:solidFill>
                  <a:srgbClr val="0070C0"/>
                </a:solidFill>
              </a:rPr>
              <a:t>LES OUTILS D’APESA</a:t>
            </a:r>
          </a:p>
          <a:p>
            <a:pPr algn="ctr">
              <a:spcAft>
                <a:spcPts val="1633"/>
              </a:spcAft>
              <a:buClrTx/>
              <a:defRPr/>
            </a:pPr>
            <a:r>
              <a:rPr lang="fr-FR" altLang="fr-FR" sz="2903" b="1" dirty="0">
                <a:solidFill>
                  <a:srgbClr val="0070C0"/>
                </a:solidFill>
              </a:rPr>
              <a:t>pour</a:t>
            </a:r>
          </a:p>
          <a:p>
            <a:pPr algn="ctr">
              <a:spcAft>
                <a:spcPts val="1633"/>
              </a:spcAft>
              <a:buClrTx/>
              <a:defRPr/>
            </a:pPr>
            <a:r>
              <a:rPr lang="fr-FR" altLang="fr-FR" sz="2903" b="1" dirty="0">
                <a:solidFill>
                  <a:srgbClr val="0070C0"/>
                </a:solidFill>
              </a:rPr>
              <a:t>conjuguer efficacement les nouvelle technologies</a:t>
            </a:r>
          </a:p>
          <a:p>
            <a:pPr algn="ctr">
              <a:spcAft>
                <a:spcPts val="1633"/>
              </a:spcAft>
              <a:buClrTx/>
              <a:defRPr/>
            </a:pPr>
            <a:r>
              <a:rPr lang="fr-FR" altLang="fr-FR" sz="2903" b="1" dirty="0">
                <a:solidFill>
                  <a:srgbClr val="0070C0"/>
                </a:solidFill>
              </a:rPr>
              <a:t>et    </a:t>
            </a:r>
          </a:p>
          <a:p>
            <a:pPr algn="ctr">
              <a:spcAft>
                <a:spcPts val="1633"/>
              </a:spcAft>
              <a:buClrTx/>
              <a:defRPr/>
            </a:pPr>
            <a:r>
              <a:rPr lang="fr-FR" altLang="fr-FR" sz="2903" b="1" dirty="0">
                <a:solidFill>
                  <a:srgbClr val="0070C0"/>
                </a:solidFill>
              </a:rPr>
              <a:t>l’ancienne technologie, les rapports humains !</a:t>
            </a:r>
          </a:p>
          <a:p>
            <a:pPr algn="ctr">
              <a:spcAft>
                <a:spcPts val="1633"/>
              </a:spcAft>
              <a:buClrTx/>
              <a:defRPr/>
            </a:pPr>
            <a:endParaRPr lang="fr-FR" altLang="fr-FR" sz="2903" b="1" dirty="0">
              <a:solidFill>
                <a:srgbClr val="0070C0"/>
              </a:solidFill>
            </a:endParaRPr>
          </a:p>
          <a:p>
            <a:pPr>
              <a:spcAft>
                <a:spcPts val="1633"/>
              </a:spcAft>
              <a:buClrTx/>
              <a:defRPr/>
            </a:pPr>
            <a:r>
              <a:rPr lang="fr-FR" altLang="fr-FR" sz="1996" b="1" dirty="0">
                <a:solidFill>
                  <a:srgbClr val="0070C0"/>
                </a:solidFill>
              </a:rPr>
              <a:t> </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extLst>
      <p:ext uri="{BB962C8B-B14F-4D97-AF65-F5344CB8AC3E}">
        <p14:creationId xmlns:p14="http://schemas.microsoft.com/office/powerpoint/2010/main" val="633843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8E669139-3F3B-41E6-A437-441FF39548C7}"/>
              </a:ext>
            </a:extLst>
          </p:cNvPr>
          <p:cNvSpPr txBox="1">
            <a:spLocks noChangeArrowheads="1"/>
          </p:cNvSpPr>
          <p:nvPr/>
        </p:nvSpPr>
        <p:spPr bwMode="auto">
          <a:xfrm>
            <a:off x="1523521" y="-116732"/>
            <a:ext cx="9144960" cy="430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31800" indent="-320675">
              <a:lnSpc>
                <a:spcPct val="93000"/>
              </a:lnSpc>
              <a:spcAft>
                <a:spcPts val="1413"/>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9pPr>
          </a:lstStyle>
          <a:p>
            <a:pPr algn="ctr" eaLnBrk="1">
              <a:buClrTx/>
              <a:buSzPct val="45000"/>
              <a:buFontTx/>
              <a:buNone/>
            </a:pPr>
            <a:endParaRPr lang="fr-FR" altLang="fr-FR" sz="2540" b="1" dirty="0">
              <a:solidFill>
                <a:srgbClr val="FF9900"/>
              </a:solidFill>
            </a:endParaRPr>
          </a:p>
          <a:p>
            <a:pPr algn="ctr" eaLnBrk="1">
              <a:buClrTx/>
              <a:buSzPct val="45000"/>
              <a:buFontTx/>
              <a:buNone/>
            </a:pPr>
            <a:endParaRPr lang="fr-FR" altLang="fr-FR" sz="2540" b="1" dirty="0">
              <a:solidFill>
                <a:srgbClr val="FF9900"/>
              </a:solidFill>
            </a:endParaRPr>
          </a:p>
          <a:p>
            <a:pPr algn="ctr" eaLnBrk="1">
              <a:buClrTx/>
              <a:buSzPct val="45000"/>
              <a:buFontTx/>
              <a:buNone/>
            </a:pPr>
            <a:endParaRPr lang="fr-FR" altLang="fr-FR" sz="2540" b="1" dirty="0">
              <a:solidFill>
                <a:srgbClr val="FF9900"/>
              </a:solidFill>
            </a:endParaRPr>
          </a:p>
          <a:p>
            <a:pPr algn="ctr" eaLnBrk="1">
              <a:buClrTx/>
              <a:buSzPct val="45000"/>
              <a:buFontTx/>
              <a:buNone/>
            </a:pPr>
            <a:endParaRPr lang="fr-FR" altLang="fr-FR" sz="2540" b="1" dirty="0">
              <a:solidFill>
                <a:srgbClr val="FF9900"/>
              </a:solidFill>
            </a:endParaRPr>
          </a:p>
          <a:p>
            <a:pPr algn="ctr" eaLnBrk="1">
              <a:buClrTx/>
              <a:buSzPct val="45000"/>
              <a:buFontTx/>
              <a:buNone/>
            </a:pPr>
            <a:r>
              <a:rPr lang="fr-FR" altLang="fr-FR" sz="2540" b="1" dirty="0">
                <a:solidFill>
                  <a:srgbClr val="0070C0"/>
                </a:solidFill>
              </a:rPr>
              <a:t>Une interface extranet</a:t>
            </a:r>
          </a:p>
          <a:p>
            <a:pPr eaLnBrk="1">
              <a:buClrTx/>
              <a:buSzPct val="45000"/>
            </a:pPr>
            <a:r>
              <a:rPr lang="fr-FR" altLang="fr-FR" sz="2540" b="1" dirty="0">
                <a:solidFill>
                  <a:srgbClr val="0070C0"/>
                </a:solidFill>
              </a:rPr>
              <a:t> </a:t>
            </a:r>
          </a:p>
        </p:txBody>
      </p:sp>
      <p:sp>
        <p:nvSpPr>
          <p:cNvPr id="60419" name="Text Box 2">
            <a:extLst>
              <a:ext uri="{FF2B5EF4-FFF2-40B4-BE49-F238E27FC236}">
                <a16:creationId xmlns:a16="http://schemas.microsoft.com/office/drawing/2014/main" id="{538335A2-FE31-4C22-A239-C22B84179E55}"/>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60420" name="Picture 3">
            <a:extLst>
              <a:ext uri="{FF2B5EF4-FFF2-40B4-BE49-F238E27FC236}">
                <a16:creationId xmlns:a16="http://schemas.microsoft.com/office/drawing/2014/main" id="{05B4F3ED-CC49-4EFB-91CE-281B3C500040}"/>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numéro de diapositive 3">
            <a:extLst>
              <a:ext uri="{FF2B5EF4-FFF2-40B4-BE49-F238E27FC236}">
                <a16:creationId xmlns:a16="http://schemas.microsoft.com/office/drawing/2014/main" id="{77D35838-6A7E-445F-818F-B8DCA28DD785}"/>
              </a:ext>
            </a:extLst>
          </p:cNvPr>
          <p:cNvSpPr>
            <a:spLocks noGrp="1"/>
          </p:cNvSpPr>
          <p:nvPr>
            <p:ph type="sldNum" sz="quarter" idx="10"/>
          </p:nvPr>
        </p:nvSpPr>
        <p:spPr>
          <a:xfrm>
            <a:off x="7982599" y="6356828"/>
            <a:ext cx="2056536" cy="364359"/>
          </a:xfrm>
          <a:noFill/>
        </p:spPr>
        <p:txBody>
          <a:bodyPr/>
          <a:lstStyle>
            <a:lvl1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1pPr>
            <a:lvl2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2pPr>
            <a:lvl3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3pPr>
            <a:lvl4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4pPr>
            <a:lvl5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5pPr>
            <a:lvl6pPr marL="2281245" indent="-207386" defTabSz="407571" eaLnBrk="0" fontAlgn="base" hangingPunct="0">
              <a:spcBef>
                <a:spcPct val="0"/>
              </a:spcBef>
              <a:spcAft>
                <a:spcPct val="0"/>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6pPr>
            <a:lvl7pPr marL="2696017" indent="-207386" defTabSz="407571" eaLnBrk="0" fontAlgn="base" hangingPunct="0">
              <a:spcBef>
                <a:spcPct val="0"/>
              </a:spcBef>
              <a:spcAft>
                <a:spcPct val="0"/>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7pPr>
            <a:lvl8pPr marL="3110789" indent="-207386" defTabSz="407571" eaLnBrk="0" fontAlgn="base" hangingPunct="0">
              <a:spcBef>
                <a:spcPct val="0"/>
              </a:spcBef>
              <a:spcAft>
                <a:spcPct val="0"/>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8pPr>
            <a:lvl9pPr marL="3525561" indent="-207386" defTabSz="407571" eaLnBrk="0" fontAlgn="base" hangingPunct="0">
              <a:spcBef>
                <a:spcPct val="0"/>
              </a:spcBef>
              <a:spcAft>
                <a:spcPct val="0"/>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9pPr>
          </a:lstStyle>
          <a:p>
            <a:fld id="{9255D6BD-49B8-4434-8F06-7B166E686112}" type="slidenum">
              <a:rPr lang="fr-FR" altLang="fr-FR" smtClean="0">
                <a:solidFill>
                  <a:srgbClr val="FFFFFF"/>
                </a:solidFill>
              </a:rPr>
              <a:pPr/>
              <a:t>43</a:t>
            </a:fld>
            <a:endParaRPr lang="fr-FR" altLang="fr-FR">
              <a:solidFill>
                <a:srgbClr val="FFFFFF"/>
              </a:solidFill>
            </a:endParaRPr>
          </a:p>
        </p:txBody>
      </p:sp>
      <p:pic>
        <p:nvPicPr>
          <p:cNvPr id="74755" name="Image 5">
            <a:extLst>
              <a:ext uri="{FF2B5EF4-FFF2-40B4-BE49-F238E27FC236}">
                <a16:creationId xmlns:a16="http://schemas.microsoft.com/office/drawing/2014/main" id="{DBD9DE39-DD03-4848-8DEB-BAA84BC0E0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193" y="-178578"/>
            <a:ext cx="8110932" cy="195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Image 6">
            <a:extLst>
              <a:ext uri="{FF2B5EF4-FFF2-40B4-BE49-F238E27FC236}">
                <a16:creationId xmlns:a16="http://schemas.microsoft.com/office/drawing/2014/main" id="{F341082E-5027-4FB2-B064-76DD216F2C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658840">
            <a:off x="305153" y="-1853474"/>
            <a:ext cx="2284080" cy="227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Image 7">
            <a:extLst>
              <a:ext uri="{FF2B5EF4-FFF2-40B4-BE49-F238E27FC236}">
                <a16:creationId xmlns:a16="http://schemas.microsoft.com/office/drawing/2014/main" id="{B8599467-AC82-4924-81F3-336D458533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3520" y="201622"/>
            <a:ext cx="195861" cy="27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Image 8">
            <a:extLst>
              <a:ext uri="{FF2B5EF4-FFF2-40B4-BE49-F238E27FC236}">
                <a16:creationId xmlns:a16="http://schemas.microsoft.com/office/drawing/2014/main" id="{7C5AED3E-7A4C-4B3D-9937-792CD2FA53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92710">
            <a:off x="1257093" y="-20161"/>
            <a:ext cx="1381105" cy="244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itre 11">
            <a:extLst>
              <a:ext uri="{FF2B5EF4-FFF2-40B4-BE49-F238E27FC236}">
                <a16:creationId xmlns:a16="http://schemas.microsoft.com/office/drawing/2014/main" id="{3154811E-39DD-4C12-A289-413232E2C931}"/>
              </a:ext>
            </a:extLst>
          </p:cNvPr>
          <p:cNvSpPr txBox="1">
            <a:spLocks/>
          </p:cNvSpPr>
          <p:nvPr/>
        </p:nvSpPr>
        <p:spPr bwMode="auto">
          <a:xfrm>
            <a:off x="1784189" y="181460"/>
            <a:ext cx="7773936" cy="147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defTabSz="829544">
              <a:spcBef>
                <a:spcPts val="181"/>
              </a:spcBef>
            </a:pPr>
            <a:r>
              <a:rPr lang="fr-FR" altLang="fr-FR" sz="3175">
                <a:solidFill>
                  <a:srgbClr val="FFFFFF"/>
                </a:solidFill>
                <a:latin typeface="Lato"/>
                <a:ea typeface="Lato"/>
                <a:cs typeface="Lato"/>
              </a:rPr>
              <a:t>UNE CARTE INTERACTIVE </a:t>
            </a:r>
            <a:r>
              <a:rPr lang="fr-FR" altLang="fr-FR" sz="3175" b="1">
                <a:solidFill>
                  <a:srgbClr val="FFFFFF"/>
                </a:solidFill>
                <a:latin typeface="Lato"/>
                <a:ea typeface="Lato"/>
                <a:cs typeface="Lato"/>
              </a:rPr>
              <a:t>INTUITIVE</a:t>
            </a:r>
            <a:r>
              <a:rPr lang="fr-FR" altLang="fr-FR" sz="3175">
                <a:solidFill>
                  <a:srgbClr val="FFFFFF"/>
                </a:solidFill>
                <a:latin typeface="Lato"/>
                <a:ea typeface="Lato"/>
                <a:cs typeface="Lato"/>
              </a:rPr>
              <a:t> POUR </a:t>
            </a:r>
            <a:r>
              <a:rPr lang="fr-FR" altLang="fr-FR" sz="3175" b="1">
                <a:solidFill>
                  <a:srgbClr val="FFFFFF"/>
                </a:solidFill>
                <a:latin typeface="Lato"/>
                <a:ea typeface="Lato"/>
                <a:cs typeface="Lato"/>
              </a:rPr>
              <a:t>AGIR RAPIDEMENT</a:t>
            </a:r>
            <a:r>
              <a:rPr lang="fr-FR" altLang="fr-FR" sz="3175">
                <a:solidFill>
                  <a:srgbClr val="FFFFFF"/>
                </a:solidFill>
                <a:latin typeface="Lato"/>
                <a:ea typeface="Lato"/>
                <a:cs typeface="Lato"/>
              </a:rPr>
              <a:t> ET </a:t>
            </a:r>
            <a:r>
              <a:rPr lang="fr-FR" altLang="fr-FR" sz="3175" b="1">
                <a:solidFill>
                  <a:srgbClr val="FFFFFF"/>
                </a:solidFill>
                <a:latin typeface="Lato"/>
                <a:ea typeface="Lato"/>
                <a:cs typeface="Lato"/>
              </a:rPr>
              <a:t>EFFICACEMENT </a:t>
            </a:r>
          </a:p>
        </p:txBody>
      </p:sp>
      <p:sp>
        <p:nvSpPr>
          <p:cNvPr id="74760" name="Rectangle 11">
            <a:extLst>
              <a:ext uri="{FF2B5EF4-FFF2-40B4-BE49-F238E27FC236}">
                <a16:creationId xmlns:a16="http://schemas.microsoft.com/office/drawing/2014/main" id="{5E52F9D0-AF27-4FA4-9DCD-84AF52A6935D}"/>
              </a:ext>
            </a:extLst>
          </p:cNvPr>
          <p:cNvSpPr>
            <a:spLocks noChangeArrowheads="1"/>
          </p:cNvSpPr>
          <p:nvPr/>
        </p:nvSpPr>
        <p:spPr bwMode="auto">
          <a:xfrm>
            <a:off x="6222734" y="2308564"/>
            <a:ext cx="4284449" cy="48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a:spcBef>
                <a:spcPts val="272"/>
              </a:spcBef>
              <a:spcAft>
                <a:spcPts val="272"/>
              </a:spcAft>
              <a:buClr>
                <a:srgbClr val="F8AD4D"/>
              </a:buClr>
              <a:buFont typeface="Wingdings" panose="05000000000000000000" pitchFamily="2" charset="2"/>
              <a:buChar char="§"/>
            </a:pPr>
            <a:r>
              <a:rPr lang="fr-FR" altLang="fr-FR" sz="2540" b="1">
                <a:solidFill>
                  <a:srgbClr val="44546A"/>
                </a:solidFill>
                <a:latin typeface="Lato"/>
                <a:ea typeface="Lato"/>
                <a:cs typeface="Lato"/>
              </a:rPr>
              <a:t>OBJECTIFS</a:t>
            </a:r>
          </a:p>
        </p:txBody>
      </p:sp>
      <p:sp>
        <p:nvSpPr>
          <p:cNvPr id="13" name="ZoneTexte 12">
            <a:extLst>
              <a:ext uri="{FF2B5EF4-FFF2-40B4-BE49-F238E27FC236}">
                <a16:creationId xmlns:a16="http://schemas.microsoft.com/office/drawing/2014/main" id="{6301F299-6643-42F3-AE85-4D22AFDFC2DD}"/>
              </a:ext>
            </a:extLst>
          </p:cNvPr>
          <p:cNvSpPr txBox="1"/>
          <p:nvPr/>
        </p:nvSpPr>
        <p:spPr>
          <a:xfrm>
            <a:off x="6255857" y="2883183"/>
            <a:ext cx="4412623" cy="2089290"/>
          </a:xfrm>
          <a:prstGeom prst="rect">
            <a:avLst/>
          </a:prstGeom>
          <a:noFill/>
        </p:spPr>
        <p:txBody>
          <a:bodyPr>
            <a:spAutoFit/>
          </a:bodyPr>
          <a:lstStyle/>
          <a:p>
            <a:pPr>
              <a:spcBef>
                <a:spcPts val="181"/>
              </a:spcBef>
              <a:spcAft>
                <a:spcPts val="181"/>
              </a:spcAft>
              <a:buClr>
                <a:srgbClr val="F8AD4D"/>
              </a:buClr>
              <a:defRPr/>
            </a:pPr>
            <a:r>
              <a:rPr lang="fr-FR" sz="2540" b="1" dirty="0">
                <a:solidFill>
                  <a:srgbClr val="44546A"/>
                </a:solidFill>
                <a:latin typeface="Lato" panose="020F0502020204030203" pitchFamily="34" charset="0"/>
                <a:ea typeface="Lato" panose="020F0502020204030203" pitchFamily="34" charset="0"/>
                <a:cs typeface="Lato" panose="020F0502020204030203" pitchFamily="34" charset="0"/>
              </a:rPr>
              <a:t>Localisation visuelle des :</a:t>
            </a:r>
          </a:p>
          <a:p>
            <a:pPr marL="414772" indent="-414772">
              <a:spcBef>
                <a:spcPts val="181"/>
              </a:spcBef>
              <a:spcAft>
                <a:spcPts val="181"/>
              </a:spcAft>
              <a:buClr>
                <a:srgbClr val="F8AD4D"/>
              </a:buClr>
              <a:buFontTx/>
              <a:buChar char="-"/>
              <a:defRPr/>
            </a:pPr>
            <a:r>
              <a:rPr lang="fr-FR" sz="2359" b="1" dirty="0">
                <a:solidFill>
                  <a:srgbClr val="44546A"/>
                </a:solidFill>
                <a:latin typeface="Lato" panose="020F0502020204030203" pitchFamily="34" charset="0"/>
                <a:ea typeface="Lato" panose="020F0502020204030203" pitchFamily="34" charset="0"/>
                <a:cs typeface="Lato" panose="020F0502020204030203" pitchFamily="34" charset="0"/>
              </a:rPr>
              <a:t>Psychologues disponibles,</a:t>
            </a:r>
          </a:p>
          <a:p>
            <a:pPr marL="414772" indent="-414772">
              <a:spcBef>
                <a:spcPts val="181"/>
              </a:spcBef>
              <a:spcAft>
                <a:spcPts val="181"/>
              </a:spcAft>
              <a:buClr>
                <a:srgbClr val="F8AD4D"/>
              </a:buClr>
              <a:buFontTx/>
              <a:buChar char="-"/>
              <a:defRPr/>
            </a:pPr>
            <a:r>
              <a:rPr lang="fr-FR" sz="2359" b="1" dirty="0">
                <a:solidFill>
                  <a:srgbClr val="44546A"/>
                </a:solidFill>
                <a:latin typeface="Lato" panose="020F0502020204030203" pitchFamily="34" charset="0"/>
                <a:ea typeface="Lato" panose="020F0502020204030203" pitchFamily="34" charset="0"/>
                <a:cs typeface="Lato" panose="020F0502020204030203" pitchFamily="34" charset="0"/>
              </a:rPr>
              <a:t>Psychologues indisponibles,</a:t>
            </a:r>
          </a:p>
          <a:p>
            <a:pPr marL="414772" indent="-414772">
              <a:spcBef>
                <a:spcPts val="181"/>
              </a:spcBef>
              <a:spcAft>
                <a:spcPts val="181"/>
              </a:spcAft>
              <a:buClr>
                <a:srgbClr val="F8AD4D"/>
              </a:buClr>
              <a:buFontTx/>
              <a:buChar char="-"/>
              <a:defRPr/>
            </a:pPr>
            <a:r>
              <a:rPr lang="fr-FR" sz="2359" b="1" dirty="0">
                <a:solidFill>
                  <a:srgbClr val="44546A"/>
                </a:solidFill>
                <a:latin typeface="Lato" panose="020F0502020204030203" pitchFamily="34" charset="0"/>
                <a:ea typeface="Lato" panose="020F0502020204030203" pitchFamily="34" charset="0"/>
                <a:cs typeface="Lato" panose="020F0502020204030203" pitchFamily="34" charset="0"/>
              </a:rPr>
              <a:t>Personnes en souffrance</a:t>
            </a:r>
          </a:p>
        </p:txBody>
      </p:sp>
      <p:pic>
        <p:nvPicPr>
          <p:cNvPr id="74762" name="Image 15">
            <a:extLst>
              <a:ext uri="{FF2B5EF4-FFF2-40B4-BE49-F238E27FC236}">
                <a16:creationId xmlns:a16="http://schemas.microsoft.com/office/drawing/2014/main" id="{FE23166B-194F-4552-977B-EB2DE6C1D7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44439" y="1602889"/>
            <a:ext cx="400362" cy="74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Image 13">
            <a:extLst>
              <a:ext uri="{FF2B5EF4-FFF2-40B4-BE49-F238E27FC236}">
                <a16:creationId xmlns:a16="http://schemas.microsoft.com/office/drawing/2014/main" id="{F1681F3F-1456-496A-9F30-827C45B85AEF}"/>
              </a:ext>
            </a:extLst>
          </p:cNvPr>
          <p:cNvPicPr>
            <a:picLocks noChangeAspect="1"/>
          </p:cNvPicPr>
          <p:nvPr/>
        </p:nvPicPr>
        <p:blipFill>
          <a:blip r:embed="rId7">
            <a:extLst>
              <a:ext uri="{28A0092B-C50C-407E-A947-70E740481C1C}">
                <a14:useLocalDpi xmlns:a14="http://schemas.microsoft.com/office/drawing/2010/main" val="0"/>
              </a:ext>
            </a:extLst>
          </a:blip>
          <a:srcRect l="25143" t="12181" b="10489"/>
          <a:stretch>
            <a:fillRect/>
          </a:stretch>
        </p:blipFill>
        <p:spPr bwMode="auto">
          <a:xfrm>
            <a:off x="1840354" y="2318644"/>
            <a:ext cx="4124593" cy="30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783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numéro de diapositive 3">
            <a:extLst>
              <a:ext uri="{FF2B5EF4-FFF2-40B4-BE49-F238E27FC236}">
                <a16:creationId xmlns:a16="http://schemas.microsoft.com/office/drawing/2014/main" id="{3AB2110E-5146-4DD5-8D37-775FE4F5589B}"/>
              </a:ext>
            </a:extLst>
          </p:cNvPr>
          <p:cNvSpPr>
            <a:spLocks noGrp="1"/>
          </p:cNvSpPr>
          <p:nvPr>
            <p:ph type="sldNum" sz="quarter" idx="10"/>
          </p:nvPr>
        </p:nvSpPr>
        <p:spPr>
          <a:xfrm>
            <a:off x="7982599" y="6356828"/>
            <a:ext cx="2056536" cy="364359"/>
          </a:xfrm>
          <a:noFill/>
        </p:spPr>
        <p:txBody>
          <a:bodyPr/>
          <a:lstStyle>
            <a:lvl1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1pPr>
            <a:lvl2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2pPr>
            <a:lvl3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3pPr>
            <a:lvl4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4pPr>
            <a:lvl5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5pPr>
            <a:lvl6pPr marL="2281245" indent="-207386" defTabSz="407571" eaLnBrk="0" fontAlgn="base" hangingPunct="0">
              <a:spcBef>
                <a:spcPct val="0"/>
              </a:spcBef>
              <a:spcAft>
                <a:spcPct val="0"/>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6pPr>
            <a:lvl7pPr marL="2696017" indent="-207386" defTabSz="407571" eaLnBrk="0" fontAlgn="base" hangingPunct="0">
              <a:spcBef>
                <a:spcPct val="0"/>
              </a:spcBef>
              <a:spcAft>
                <a:spcPct val="0"/>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7pPr>
            <a:lvl8pPr marL="3110789" indent="-207386" defTabSz="407571" eaLnBrk="0" fontAlgn="base" hangingPunct="0">
              <a:spcBef>
                <a:spcPct val="0"/>
              </a:spcBef>
              <a:spcAft>
                <a:spcPct val="0"/>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8pPr>
            <a:lvl9pPr marL="3525561" indent="-207386" defTabSz="407571" eaLnBrk="0" fontAlgn="base" hangingPunct="0">
              <a:spcBef>
                <a:spcPct val="0"/>
              </a:spcBef>
              <a:spcAft>
                <a:spcPct val="0"/>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chemeClr val="bg1"/>
                </a:solidFill>
                <a:latin typeface="Arial" panose="020B0604020202020204" pitchFamily="34" charset="0"/>
                <a:ea typeface="Microsoft YaHei" panose="020B0503020204020204" pitchFamily="34" charset="-122"/>
              </a:defRPr>
            </a:lvl9pPr>
          </a:lstStyle>
          <a:p>
            <a:fld id="{E7BC1BD6-8EFD-48D1-9DA4-0B49D3F7212D}" type="slidenum">
              <a:rPr lang="fr-FR" altLang="fr-FR" smtClean="0">
                <a:solidFill>
                  <a:srgbClr val="FFFFFF"/>
                </a:solidFill>
              </a:rPr>
              <a:pPr/>
              <a:t>44</a:t>
            </a:fld>
            <a:endParaRPr lang="fr-FR" altLang="fr-FR">
              <a:solidFill>
                <a:srgbClr val="FFFFFF"/>
              </a:solidFill>
            </a:endParaRPr>
          </a:p>
        </p:txBody>
      </p:sp>
      <p:pic>
        <p:nvPicPr>
          <p:cNvPr id="76803" name="Image 5">
            <a:extLst>
              <a:ext uri="{FF2B5EF4-FFF2-40B4-BE49-F238E27FC236}">
                <a16:creationId xmlns:a16="http://schemas.microsoft.com/office/drawing/2014/main" id="{FEDB464E-0C06-4E0E-8F70-625BB54A1E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193" y="-178578"/>
            <a:ext cx="8110932" cy="195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age 6">
            <a:extLst>
              <a:ext uri="{FF2B5EF4-FFF2-40B4-BE49-F238E27FC236}">
                <a16:creationId xmlns:a16="http://schemas.microsoft.com/office/drawing/2014/main" id="{410E2985-5C77-49A4-938E-406ADC5B70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658840">
            <a:off x="305153" y="-1853474"/>
            <a:ext cx="2284080" cy="227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Image 7">
            <a:extLst>
              <a:ext uri="{FF2B5EF4-FFF2-40B4-BE49-F238E27FC236}">
                <a16:creationId xmlns:a16="http://schemas.microsoft.com/office/drawing/2014/main" id="{1807E2DC-B397-4710-9D77-D1CBDD21FC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3520" y="201622"/>
            <a:ext cx="195861" cy="27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Image 8">
            <a:extLst>
              <a:ext uri="{FF2B5EF4-FFF2-40B4-BE49-F238E27FC236}">
                <a16:creationId xmlns:a16="http://schemas.microsoft.com/office/drawing/2014/main" id="{910391A6-4DF2-40B2-A529-6F40302A07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92710">
            <a:off x="1257093" y="-20161"/>
            <a:ext cx="1381105" cy="244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itre 11">
            <a:extLst>
              <a:ext uri="{FF2B5EF4-FFF2-40B4-BE49-F238E27FC236}">
                <a16:creationId xmlns:a16="http://schemas.microsoft.com/office/drawing/2014/main" id="{30BD5C28-574B-4788-B299-DA98843633DB}"/>
              </a:ext>
            </a:extLst>
          </p:cNvPr>
          <p:cNvSpPr txBox="1">
            <a:spLocks/>
          </p:cNvSpPr>
          <p:nvPr/>
        </p:nvSpPr>
        <p:spPr bwMode="auto">
          <a:xfrm>
            <a:off x="1910922" y="181460"/>
            <a:ext cx="7760974" cy="147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defTabSz="829544">
              <a:spcBef>
                <a:spcPts val="181"/>
              </a:spcBef>
            </a:pPr>
            <a:r>
              <a:rPr lang="fr-FR" altLang="fr-FR" sz="3175">
                <a:solidFill>
                  <a:srgbClr val="FFFFFF"/>
                </a:solidFill>
                <a:latin typeface="Lato"/>
                <a:ea typeface="Lato"/>
                <a:cs typeface="Lato"/>
              </a:rPr>
              <a:t>UNE CARTE INTERACTIVE AVEC UNE </a:t>
            </a:r>
          </a:p>
          <a:p>
            <a:pPr defTabSz="829544">
              <a:spcBef>
                <a:spcPts val="181"/>
              </a:spcBef>
            </a:pPr>
            <a:r>
              <a:rPr lang="fr-FR" altLang="fr-FR" sz="3175" b="1">
                <a:solidFill>
                  <a:srgbClr val="FFFFFF"/>
                </a:solidFill>
                <a:latin typeface="Lato"/>
                <a:ea typeface="Lato"/>
                <a:cs typeface="Lato"/>
              </a:rPr>
              <a:t>VISIBILITÉ GLOBALE</a:t>
            </a:r>
          </a:p>
        </p:txBody>
      </p:sp>
      <p:grpSp>
        <p:nvGrpSpPr>
          <p:cNvPr id="76808" name="Groupe 1">
            <a:extLst>
              <a:ext uri="{FF2B5EF4-FFF2-40B4-BE49-F238E27FC236}">
                <a16:creationId xmlns:a16="http://schemas.microsoft.com/office/drawing/2014/main" id="{9A9EDA9E-C447-474D-BADF-89056E0B93EA}"/>
              </a:ext>
            </a:extLst>
          </p:cNvPr>
          <p:cNvGrpSpPr>
            <a:grpSpLocks/>
          </p:cNvGrpSpPr>
          <p:nvPr/>
        </p:nvGrpSpPr>
        <p:grpSpPr bwMode="auto">
          <a:xfrm>
            <a:off x="1687698" y="2187591"/>
            <a:ext cx="8784922" cy="3922972"/>
            <a:chOff x="37509" y="2427177"/>
            <a:chExt cx="10041652" cy="4323624"/>
          </a:xfrm>
        </p:grpSpPr>
        <p:grpSp>
          <p:nvGrpSpPr>
            <p:cNvPr id="76809" name="Groupe 36">
              <a:extLst>
                <a:ext uri="{FF2B5EF4-FFF2-40B4-BE49-F238E27FC236}">
                  <a16:creationId xmlns:a16="http://schemas.microsoft.com/office/drawing/2014/main" id="{6AAA1C37-93D5-4AE0-8292-7C7A59E74E1C}"/>
                </a:ext>
              </a:extLst>
            </p:cNvPr>
            <p:cNvGrpSpPr>
              <a:grpSpLocks/>
            </p:cNvGrpSpPr>
            <p:nvPr/>
          </p:nvGrpSpPr>
          <p:grpSpPr bwMode="auto">
            <a:xfrm>
              <a:off x="37509" y="2427177"/>
              <a:ext cx="10041652" cy="4323624"/>
              <a:chOff x="958778" y="1886285"/>
              <a:chExt cx="10041652" cy="4323624"/>
            </a:xfrm>
          </p:grpSpPr>
          <p:pic>
            <p:nvPicPr>
              <p:cNvPr id="76816" name="Image 37">
                <a:extLst>
                  <a:ext uri="{FF2B5EF4-FFF2-40B4-BE49-F238E27FC236}">
                    <a16:creationId xmlns:a16="http://schemas.microsoft.com/office/drawing/2014/main" id="{1C6D6741-06CE-48F7-BAA7-F567A5A7493D}"/>
                  </a:ext>
                </a:extLst>
              </p:cNvPr>
              <p:cNvPicPr>
                <a:picLocks noChangeAspect="1"/>
              </p:cNvPicPr>
              <p:nvPr/>
            </p:nvPicPr>
            <p:blipFill>
              <a:blip r:embed="rId6">
                <a:extLst>
                  <a:ext uri="{28A0092B-C50C-407E-A947-70E740481C1C}">
                    <a14:useLocalDpi xmlns:a14="http://schemas.microsoft.com/office/drawing/2010/main" val="0"/>
                  </a:ext>
                </a:extLst>
              </a:blip>
              <a:srcRect t="-2" b="18398"/>
              <a:stretch>
                <a:fillRect/>
              </a:stretch>
            </p:blipFill>
            <p:spPr bwMode="auto">
              <a:xfrm>
                <a:off x="958778" y="1886285"/>
                <a:ext cx="10041652" cy="432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C8A455D7-AA12-4C65-9516-D125AF37A1DC}"/>
                  </a:ext>
                </a:extLst>
              </p:cNvPr>
              <p:cNvSpPr/>
              <p:nvPr/>
            </p:nvSpPr>
            <p:spPr>
              <a:xfrm>
                <a:off x="6590335" y="4975041"/>
                <a:ext cx="829671" cy="220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a:solidFill>
                    <a:srgbClr val="FFFFFF"/>
                  </a:solidFill>
                </a:endParaRPr>
              </a:p>
            </p:txBody>
          </p:sp>
        </p:grpSp>
        <p:sp>
          <p:nvSpPr>
            <p:cNvPr id="40" name="Ellipse 39">
              <a:extLst>
                <a:ext uri="{FF2B5EF4-FFF2-40B4-BE49-F238E27FC236}">
                  <a16:creationId xmlns:a16="http://schemas.microsoft.com/office/drawing/2014/main" id="{62DB04EB-F1A4-4DFE-97BF-F5BA02D2A548}"/>
                </a:ext>
              </a:extLst>
            </p:cNvPr>
            <p:cNvSpPr/>
            <p:nvPr/>
          </p:nvSpPr>
          <p:spPr>
            <a:xfrm>
              <a:off x="9208336" y="5515933"/>
              <a:ext cx="795101" cy="79361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a:solidFill>
                  <a:srgbClr val="FFFFFF"/>
                </a:solidFill>
              </a:endParaRPr>
            </a:p>
          </p:txBody>
        </p:sp>
        <p:sp>
          <p:nvSpPr>
            <p:cNvPr id="41" name="Ellipse 40">
              <a:extLst>
                <a:ext uri="{FF2B5EF4-FFF2-40B4-BE49-F238E27FC236}">
                  <a16:creationId xmlns:a16="http://schemas.microsoft.com/office/drawing/2014/main" id="{5884FEB6-1626-406D-9EC4-4989E3EE77B2}"/>
                </a:ext>
              </a:extLst>
            </p:cNvPr>
            <p:cNvSpPr/>
            <p:nvPr/>
          </p:nvSpPr>
          <p:spPr>
            <a:xfrm>
              <a:off x="8052723" y="3477926"/>
              <a:ext cx="793455" cy="79361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a:solidFill>
                  <a:srgbClr val="FFFFFF"/>
                </a:solidFill>
              </a:endParaRPr>
            </a:p>
          </p:txBody>
        </p:sp>
        <p:sp>
          <p:nvSpPr>
            <p:cNvPr id="76812" name="Rectangle 41">
              <a:extLst>
                <a:ext uri="{FF2B5EF4-FFF2-40B4-BE49-F238E27FC236}">
                  <a16:creationId xmlns:a16="http://schemas.microsoft.com/office/drawing/2014/main" id="{BC23D2AE-3DDF-441C-8FE0-208D545E6C27}"/>
                </a:ext>
              </a:extLst>
            </p:cNvPr>
            <p:cNvSpPr>
              <a:spLocks noChangeArrowheads="1"/>
            </p:cNvSpPr>
            <p:nvPr/>
          </p:nvSpPr>
          <p:spPr bwMode="auto">
            <a:xfrm>
              <a:off x="7596831" y="4274548"/>
              <a:ext cx="1791644" cy="71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814" b="1">
                  <a:solidFill>
                    <a:srgbClr val="44546A"/>
                  </a:solidFill>
                  <a:latin typeface="Lato"/>
                  <a:ea typeface="Lato"/>
                  <a:cs typeface="Lato"/>
                </a:rPr>
                <a:t>Psychologue</a:t>
              </a:r>
            </a:p>
            <a:p>
              <a:pPr algn="ctr"/>
              <a:r>
                <a:rPr lang="fr-FR" altLang="fr-FR" sz="1814" b="1">
                  <a:solidFill>
                    <a:srgbClr val="44546A"/>
                  </a:solidFill>
                  <a:latin typeface="Lato"/>
                  <a:ea typeface="Lato"/>
                  <a:cs typeface="Lato"/>
                </a:rPr>
                <a:t>Disponible</a:t>
              </a:r>
              <a:endParaRPr lang="fr-FR" altLang="fr-FR" sz="1814" b="1">
                <a:solidFill>
                  <a:srgbClr val="FFFFFF"/>
                </a:solidFill>
              </a:endParaRPr>
            </a:p>
          </p:txBody>
        </p:sp>
        <p:sp>
          <p:nvSpPr>
            <p:cNvPr id="76813" name="Rectangle 42">
              <a:extLst>
                <a:ext uri="{FF2B5EF4-FFF2-40B4-BE49-F238E27FC236}">
                  <a16:creationId xmlns:a16="http://schemas.microsoft.com/office/drawing/2014/main" id="{6294EE6E-B4D7-4939-8C3E-6116786C0402}"/>
                </a:ext>
              </a:extLst>
            </p:cNvPr>
            <p:cNvSpPr>
              <a:spLocks noChangeArrowheads="1"/>
            </p:cNvSpPr>
            <p:nvPr/>
          </p:nvSpPr>
          <p:spPr bwMode="auto">
            <a:xfrm>
              <a:off x="7420650" y="5563219"/>
              <a:ext cx="1791644" cy="71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814" b="1">
                  <a:solidFill>
                    <a:srgbClr val="44546A"/>
                  </a:solidFill>
                  <a:latin typeface="Lato"/>
                  <a:ea typeface="Lato"/>
                  <a:cs typeface="Lato"/>
                </a:rPr>
                <a:t>Psychologue</a:t>
              </a:r>
            </a:p>
            <a:p>
              <a:pPr algn="ctr"/>
              <a:r>
                <a:rPr lang="fr-FR" altLang="fr-FR" sz="1814" b="1">
                  <a:solidFill>
                    <a:srgbClr val="44546A"/>
                  </a:solidFill>
                  <a:latin typeface="Lato"/>
                  <a:ea typeface="Lato"/>
                  <a:cs typeface="Lato"/>
                </a:rPr>
                <a:t>Indisponible</a:t>
              </a:r>
              <a:endParaRPr lang="fr-FR" altLang="fr-FR" sz="1814" b="1">
                <a:solidFill>
                  <a:srgbClr val="FFFFFF"/>
                </a:solidFill>
              </a:endParaRPr>
            </a:p>
          </p:txBody>
        </p:sp>
        <p:sp>
          <p:nvSpPr>
            <p:cNvPr id="44" name="Ellipse 43">
              <a:extLst>
                <a:ext uri="{FF2B5EF4-FFF2-40B4-BE49-F238E27FC236}">
                  <a16:creationId xmlns:a16="http://schemas.microsoft.com/office/drawing/2014/main" id="{0EE2D06F-A9F9-4EDF-A378-7FF14E0F251C}"/>
                </a:ext>
              </a:extLst>
            </p:cNvPr>
            <p:cNvSpPr/>
            <p:nvPr/>
          </p:nvSpPr>
          <p:spPr>
            <a:xfrm>
              <a:off x="2141317" y="3585857"/>
              <a:ext cx="793455" cy="77457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a:solidFill>
                  <a:srgbClr val="FFFFFF"/>
                </a:solidFill>
              </a:endParaRPr>
            </a:p>
          </p:txBody>
        </p:sp>
        <p:sp>
          <p:nvSpPr>
            <p:cNvPr id="76815" name="Rectangle 44">
              <a:extLst>
                <a:ext uri="{FF2B5EF4-FFF2-40B4-BE49-F238E27FC236}">
                  <a16:creationId xmlns:a16="http://schemas.microsoft.com/office/drawing/2014/main" id="{454DA534-7C1A-4AD0-A580-3C7C85DCCF99}"/>
                </a:ext>
              </a:extLst>
            </p:cNvPr>
            <p:cNvSpPr>
              <a:spLocks noChangeArrowheads="1"/>
            </p:cNvSpPr>
            <p:nvPr/>
          </p:nvSpPr>
          <p:spPr bwMode="auto">
            <a:xfrm>
              <a:off x="1675825" y="4421995"/>
              <a:ext cx="1920639" cy="71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814" b="1">
                  <a:solidFill>
                    <a:srgbClr val="44546A"/>
                  </a:solidFill>
                  <a:latin typeface="Lato"/>
                  <a:ea typeface="Lato"/>
                  <a:cs typeface="Lato"/>
                </a:rPr>
                <a:t>Personne </a:t>
              </a:r>
            </a:p>
            <a:p>
              <a:pPr algn="ctr"/>
              <a:r>
                <a:rPr lang="fr-FR" altLang="fr-FR" sz="1814" b="1">
                  <a:solidFill>
                    <a:srgbClr val="44546A"/>
                  </a:solidFill>
                  <a:latin typeface="Lato"/>
                  <a:ea typeface="Lato"/>
                  <a:cs typeface="Lato"/>
                </a:rPr>
                <a:t>en souffrance</a:t>
              </a:r>
              <a:endParaRPr lang="fr-FR" altLang="fr-FR" sz="1814" b="1">
                <a:solidFill>
                  <a:srgbClr val="FFFFFF"/>
                </a:solidFill>
              </a:endParaRPr>
            </a:p>
          </p:txBody>
        </p:sp>
      </p:grpSp>
    </p:spTree>
    <p:extLst>
      <p:ext uri="{BB962C8B-B14F-4D97-AF65-F5344CB8AC3E}">
        <p14:creationId xmlns:p14="http://schemas.microsoft.com/office/powerpoint/2010/main" val="2924915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8E669139-3F3B-41E6-A437-441FF39548C7}"/>
              </a:ext>
            </a:extLst>
          </p:cNvPr>
          <p:cNvSpPr txBox="1">
            <a:spLocks noChangeArrowheads="1"/>
          </p:cNvSpPr>
          <p:nvPr/>
        </p:nvSpPr>
        <p:spPr bwMode="auto">
          <a:xfrm>
            <a:off x="1523521" y="-116732"/>
            <a:ext cx="9144960" cy="430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31800" indent="-320675">
              <a:lnSpc>
                <a:spcPct val="93000"/>
              </a:lnSpc>
              <a:spcAft>
                <a:spcPts val="1413"/>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9pPr>
          </a:lstStyle>
          <a:p>
            <a:pPr algn="ctr" eaLnBrk="1">
              <a:buClrTx/>
              <a:buSzPct val="45000"/>
              <a:buFontTx/>
              <a:buNone/>
            </a:pPr>
            <a:endParaRPr lang="fr-FR" altLang="fr-FR" sz="2540" b="1" dirty="0">
              <a:solidFill>
                <a:srgbClr val="FF9900"/>
              </a:solidFill>
            </a:endParaRPr>
          </a:p>
          <a:p>
            <a:pPr algn="ctr" eaLnBrk="1">
              <a:buClrTx/>
              <a:buSzPct val="45000"/>
              <a:buFontTx/>
              <a:buNone/>
            </a:pPr>
            <a:endParaRPr lang="fr-FR" altLang="fr-FR" sz="2540" b="1" dirty="0">
              <a:solidFill>
                <a:srgbClr val="FF9900"/>
              </a:solidFill>
            </a:endParaRPr>
          </a:p>
          <a:p>
            <a:pPr algn="ctr" eaLnBrk="1">
              <a:buClrTx/>
              <a:buSzPct val="45000"/>
              <a:buFontTx/>
              <a:buNone/>
            </a:pPr>
            <a:endParaRPr lang="fr-FR" altLang="fr-FR" sz="2540" b="1" dirty="0">
              <a:solidFill>
                <a:srgbClr val="FF9900"/>
              </a:solidFill>
            </a:endParaRPr>
          </a:p>
          <a:p>
            <a:pPr algn="ctr" eaLnBrk="1">
              <a:buClrTx/>
              <a:buSzPct val="45000"/>
              <a:buFontTx/>
              <a:buNone/>
            </a:pPr>
            <a:endParaRPr lang="fr-FR" altLang="fr-FR" sz="2540" b="1" dirty="0">
              <a:solidFill>
                <a:srgbClr val="FF9900"/>
              </a:solidFill>
            </a:endParaRPr>
          </a:p>
          <a:p>
            <a:pPr algn="ctr" eaLnBrk="1">
              <a:buClrTx/>
              <a:buSzPct val="45000"/>
              <a:buFontTx/>
              <a:buNone/>
            </a:pPr>
            <a:r>
              <a:rPr lang="fr-FR" altLang="fr-FR" sz="2540" b="1" dirty="0">
                <a:solidFill>
                  <a:srgbClr val="0070C0"/>
                </a:solidFill>
              </a:rPr>
              <a:t>Une application </a:t>
            </a:r>
          </a:p>
          <a:p>
            <a:pPr algn="ctr" eaLnBrk="1">
              <a:buClrTx/>
              <a:buSzPct val="45000"/>
              <a:buFontTx/>
              <a:buNone/>
            </a:pPr>
            <a:r>
              <a:rPr lang="fr-FR" altLang="fr-FR" sz="2540" b="1" dirty="0">
                <a:solidFill>
                  <a:srgbClr val="0070C0"/>
                </a:solidFill>
              </a:rPr>
              <a:t>pour smartphone et tablette</a:t>
            </a:r>
          </a:p>
          <a:p>
            <a:pPr algn="ctr" eaLnBrk="1">
              <a:buClrTx/>
              <a:buSzPct val="45000"/>
              <a:buFontTx/>
              <a:buNone/>
            </a:pPr>
            <a:r>
              <a:rPr lang="fr-FR" altLang="fr-FR" sz="2540" b="1" dirty="0">
                <a:solidFill>
                  <a:srgbClr val="0070C0"/>
                </a:solidFill>
              </a:rPr>
              <a:t> </a:t>
            </a:r>
          </a:p>
          <a:p>
            <a:pPr eaLnBrk="1">
              <a:buClrTx/>
              <a:buSzPct val="45000"/>
            </a:pPr>
            <a:r>
              <a:rPr lang="fr-FR" altLang="fr-FR" sz="2540" b="1" dirty="0">
                <a:solidFill>
                  <a:srgbClr val="0070C0"/>
                </a:solidFill>
              </a:rPr>
              <a:t> </a:t>
            </a:r>
          </a:p>
        </p:txBody>
      </p:sp>
      <p:sp>
        <p:nvSpPr>
          <p:cNvPr id="60419" name="Text Box 2">
            <a:extLst>
              <a:ext uri="{FF2B5EF4-FFF2-40B4-BE49-F238E27FC236}">
                <a16:creationId xmlns:a16="http://schemas.microsoft.com/office/drawing/2014/main" id="{538335A2-FE31-4C22-A239-C22B84179E55}"/>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60420" name="Picture 3">
            <a:extLst>
              <a:ext uri="{FF2B5EF4-FFF2-40B4-BE49-F238E27FC236}">
                <a16:creationId xmlns:a16="http://schemas.microsoft.com/office/drawing/2014/main" id="{05B4F3ED-CC49-4EFB-91CE-281B3C500040}"/>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23680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4C404E49-1F13-43B1-8938-9F79E999530A}"/>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C9799861-363D-4E86-ACEE-009080060DEA}"/>
              </a:ext>
            </a:extLst>
          </p:cNvPr>
          <p:cNvSpPr txBox="1">
            <a:spLocks noChangeArrowheads="1"/>
          </p:cNvSpPr>
          <p:nvPr/>
        </p:nvSpPr>
        <p:spPr bwMode="auto">
          <a:xfrm>
            <a:off x="1919562" y="1035470"/>
            <a:ext cx="8230464" cy="238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endParaRPr lang="fr-FR" altLang="fr-FR" sz="2903" b="1" dirty="0">
              <a:solidFill>
                <a:srgbClr val="0070C0"/>
              </a:solidFill>
            </a:endParaRPr>
          </a:p>
          <a:p>
            <a:pPr algn="ctr">
              <a:spcAft>
                <a:spcPts val="1633"/>
              </a:spcAft>
              <a:buClrTx/>
              <a:defRPr/>
            </a:pPr>
            <a:endParaRPr lang="fr-FR" altLang="fr-FR" sz="2903" b="1" dirty="0">
              <a:solidFill>
                <a:srgbClr val="0070C0"/>
              </a:solidFill>
            </a:endParaRPr>
          </a:p>
          <a:p>
            <a:pPr algn="ctr">
              <a:spcAft>
                <a:spcPts val="1633"/>
              </a:spcAft>
              <a:buClrTx/>
              <a:defRPr/>
            </a:pPr>
            <a:endParaRPr lang="fr-FR" altLang="fr-FR" sz="2903" b="1" dirty="0">
              <a:solidFill>
                <a:srgbClr val="0070C0"/>
              </a:solidFill>
            </a:endParaRPr>
          </a:p>
          <a:p>
            <a:pPr algn="ctr">
              <a:spcAft>
                <a:spcPts val="1633"/>
              </a:spcAft>
              <a:buClrTx/>
              <a:defRPr/>
            </a:pPr>
            <a:r>
              <a:rPr lang="fr-FR" altLang="fr-FR" sz="2903" b="1" dirty="0">
                <a:solidFill>
                  <a:srgbClr val="0070C0"/>
                </a:solidFill>
              </a:rPr>
              <a:t>LE DEPLOIEMENT D’APESA EN FRANCE:</a:t>
            </a:r>
          </a:p>
          <a:p>
            <a:pPr>
              <a:spcAft>
                <a:spcPts val="1633"/>
              </a:spcAft>
              <a:buClrTx/>
              <a:defRPr/>
            </a:pPr>
            <a:endParaRPr lang="fr-FR" altLang="fr-FR" sz="2903" b="1" dirty="0">
              <a:solidFill>
                <a:srgbClr val="0070C0"/>
              </a:solidFill>
            </a:endParaRPr>
          </a:p>
          <a:p>
            <a:pPr>
              <a:spcAft>
                <a:spcPts val="1633"/>
              </a:spcAft>
              <a:buClrTx/>
              <a:defRPr/>
            </a:pPr>
            <a:endParaRPr lang="fr-FR" altLang="fr-FR" sz="2903" b="1" dirty="0">
              <a:solidFill>
                <a:srgbClr val="0070C0"/>
              </a:solidFill>
            </a:endParaRPr>
          </a:p>
        </p:txBody>
      </p:sp>
    </p:spTree>
    <p:extLst>
      <p:ext uri="{BB962C8B-B14F-4D97-AF65-F5344CB8AC3E}">
        <p14:creationId xmlns:p14="http://schemas.microsoft.com/office/powerpoint/2010/main" val="21011864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C63C8134-0A2E-40F2-96C6-6DDEA81E074F}"/>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21509" name="Picture 4">
            <a:extLst>
              <a:ext uri="{FF2B5EF4-FFF2-40B4-BE49-F238E27FC236}">
                <a16:creationId xmlns:a16="http://schemas.microsoft.com/office/drawing/2014/main" id="{25426197-A23E-4FAA-8220-D00A790CB84F}"/>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30D29B8-B30E-4EF8-A340-F4A555481162}"/>
              </a:ext>
            </a:extLst>
          </p:cNvPr>
          <p:cNvSpPr/>
          <p:nvPr/>
        </p:nvSpPr>
        <p:spPr>
          <a:xfrm>
            <a:off x="3148645" y="816567"/>
            <a:ext cx="5897577" cy="369332"/>
          </a:xfrm>
          <a:prstGeom prst="rect">
            <a:avLst/>
          </a:prstGeom>
        </p:spPr>
        <p:txBody>
          <a:bodyPr wrap="none">
            <a:spAutoFit/>
          </a:bodyPr>
          <a:lstStyle/>
          <a:p>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Les tribunaux de commerce ayant adopté le dispositif APESA </a:t>
            </a:r>
            <a:endParaRPr lang="fr-FR" dirty="0"/>
          </a:p>
        </p:txBody>
      </p:sp>
      <p:pic>
        <p:nvPicPr>
          <p:cNvPr id="4" name="Image 3">
            <a:extLst>
              <a:ext uri="{FF2B5EF4-FFF2-40B4-BE49-F238E27FC236}">
                <a16:creationId xmlns:a16="http://schemas.microsoft.com/office/drawing/2014/main" id="{8B708B2D-680A-4141-A084-4D8FBED93342}"/>
              </a:ext>
            </a:extLst>
          </p:cNvPr>
          <p:cNvPicPr>
            <a:picLocks noChangeAspect="1"/>
          </p:cNvPicPr>
          <p:nvPr/>
        </p:nvPicPr>
        <p:blipFill rotWithShape="1">
          <a:blip r:embed="rId4"/>
          <a:srcRect l="1749" t="4086" b="585"/>
          <a:stretch/>
        </p:blipFill>
        <p:spPr>
          <a:xfrm>
            <a:off x="3459191" y="1440911"/>
            <a:ext cx="5296620" cy="5287693"/>
          </a:xfrm>
          <a:prstGeom prst="rect">
            <a:avLst/>
          </a:prstGeom>
        </p:spPr>
      </p:pic>
    </p:spTree>
    <p:extLst>
      <p:ext uri="{BB962C8B-B14F-4D97-AF65-F5344CB8AC3E}">
        <p14:creationId xmlns:p14="http://schemas.microsoft.com/office/powerpoint/2010/main" val="7692392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C63C8134-0A2E-40F2-96C6-6DDEA81E074F}"/>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21509" name="Picture 4">
            <a:extLst>
              <a:ext uri="{FF2B5EF4-FFF2-40B4-BE49-F238E27FC236}">
                <a16:creationId xmlns:a16="http://schemas.microsoft.com/office/drawing/2014/main" id="{25426197-A23E-4FAA-8220-D00A790CB84F}"/>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87D0E432-6D9C-4B7D-A457-2E975AD8F0A2}"/>
              </a:ext>
            </a:extLst>
          </p:cNvPr>
          <p:cNvSpPr/>
          <p:nvPr/>
        </p:nvSpPr>
        <p:spPr>
          <a:xfrm>
            <a:off x="4046753" y="816567"/>
            <a:ext cx="4098494" cy="369332"/>
          </a:xfrm>
          <a:prstGeom prst="rect">
            <a:avLst/>
          </a:prstGeom>
        </p:spPr>
        <p:txBody>
          <a:bodyPr wrap="none">
            <a:spAutoFit/>
          </a:bodyPr>
          <a:lstStyle/>
          <a:p>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Dispositif APESA en cours de déploiement</a:t>
            </a:r>
            <a:endParaRPr lang="fr-FR" dirty="0"/>
          </a:p>
        </p:txBody>
      </p:sp>
      <p:pic>
        <p:nvPicPr>
          <p:cNvPr id="6" name="Image 5">
            <a:extLst>
              <a:ext uri="{FF2B5EF4-FFF2-40B4-BE49-F238E27FC236}">
                <a16:creationId xmlns:a16="http://schemas.microsoft.com/office/drawing/2014/main" id="{E6C190F4-E422-4E4D-B135-FA2D6FF6EEF3}"/>
              </a:ext>
            </a:extLst>
          </p:cNvPr>
          <p:cNvPicPr>
            <a:picLocks noChangeAspect="1"/>
          </p:cNvPicPr>
          <p:nvPr/>
        </p:nvPicPr>
        <p:blipFill>
          <a:blip r:embed="rId4"/>
          <a:stretch>
            <a:fillRect/>
          </a:stretch>
        </p:blipFill>
        <p:spPr>
          <a:xfrm>
            <a:off x="3504838" y="1386329"/>
            <a:ext cx="5182323" cy="5258534"/>
          </a:xfrm>
          <a:prstGeom prst="rect">
            <a:avLst/>
          </a:prstGeom>
        </p:spPr>
      </p:pic>
    </p:spTree>
    <p:extLst>
      <p:ext uri="{BB962C8B-B14F-4D97-AF65-F5344CB8AC3E}">
        <p14:creationId xmlns:p14="http://schemas.microsoft.com/office/powerpoint/2010/main" val="2663982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C63C8134-0A2E-40F2-96C6-6DDEA81E074F}"/>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21509" name="Picture 4">
            <a:extLst>
              <a:ext uri="{FF2B5EF4-FFF2-40B4-BE49-F238E27FC236}">
                <a16:creationId xmlns:a16="http://schemas.microsoft.com/office/drawing/2014/main" id="{25426197-A23E-4FAA-8220-D00A790CB84F}"/>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B809BFB-8FC2-4671-AD46-C8A644CDF8F4}"/>
              </a:ext>
            </a:extLst>
          </p:cNvPr>
          <p:cNvSpPr/>
          <p:nvPr/>
        </p:nvSpPr>
        <p:spPr>
          <a:xfrm>
            <a:off x="84468" y="808441"/>
            <a:ext cx="11971308" cy="6106415"/>
          </a:xfrm>
          <a:prstGeom prst="rect">
            <a:avLst/>
          </a:prstGeom>
        </p:spPr>
        <p:txBody>
          <a:bodyPr wrap="square">
            <a:spAutoFit/>
          </a:bodyPr>
          <a:lstStyle/>
          <a:p>
            <a:pPr marL="342900" lvl="0" indent="-342900" algn="just">
              <a:lnSpc>
                <a:spcPct val="107000"/>
              </a:lnSpc>
              <a:spcAft>
                <a:spcPts val="800"/>
              </a:spcAft>
              <a:buFont typeface="Wingdings" panose="05000000000000000000" pitchFamily="2" charset="2"/>
              <a:buChar char=""/>
            </a:pPr>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Les tribunaux de commerce ayant adopté le dispositif APESA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540385" algn="just">
              <a:lnSpc>
                <a:spcPct val="107000"/>
              </a:lnSpc>
              <a:spcAft>
                <a:spcPts val="800"/>
              </a:spcAft>
            </a:pPr>
            <a:r>
              <a:rPr lang="fr-FR"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Gap</a:t>
            </a:r>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 Antibes, Cannes</a:t>
            </a:r>
            <a:r>
              <a:rPr lang="fr-FR"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Grasse, Nice, Rodez, Angoulême, Saintes, Bourges, Saint-Brieuc, Besançon, Chartres, Brest, Quimper, Nîmes, Bordeaux, Béziers, Montpellier, Châteauroux, Tours, Dax, Mont-de-Marsan, Blois, Nantes, Saint-Nazaire, Orléans, Cahors, Angers, Reims, Laval, Lorient, Vannes, Lille Métropole, </a:t>
            </a:r>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Valenciennes, Beauvais</a:t>
            </a:r>
            <a:r>
              <a:rPr lang="fr-FR"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Compiègne, Boulogne-sur-Mer, Tarbes, Perpignan, Strasbourg, Mulhouse, Colmar, Chalon-sur-Saône, Le Mans, Versailles, Montauban, Draguignan, Fréjus, Avignon, Aubenas, La Roche-sur-Yon, Poitiers, Limoges, Belfort/Montbéliard, </a:t>
            </a:r>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Evry, Val </a:t>
            </a:r>
            <a:r>
              <a:rPr lang="fr-FR"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d'Oise, Alençon, Bernay, Caen, Dieppe, Evreux, Le Havre, Lisieux, Rouen, Aix-en-Provence, Salon-de-Provence, Tarascon, Melun, Meaux, Nouméa (70/134)</a:t>
            </a:r>
            <a:endParaRPr lang="fr-FR" dirty="0">
              <a:solidFill>
                <a:srgbClr val="0070C0"/>
              </a:solidFill>
              <a:latin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Dispositif APESA en cours de déploiement dans les tribunaux de commerce suivants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540385" algn="just">
              <a:lnSpc>
                <a:spcPct val="107000"/>
              </a:lnSpc>
              <a:spcAft>
                <a:spcPts val="800"/>
              </a:spcAft>
            </a:pPr>
            <a:r>
              <a:rPr lang="fr-FR"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Bourg-en-Bresse, Aurillac, Guéret, Libourne, Roanne, Puy-en-Velay, Agen, Briey, Bar-le-Duc, Vesoul, Mâcon, Paris, Amiens, Castres, Toulon, Auxerre, Nanterre, Bobigny (18/83)</a:t>
            </a:r>
          </a:p>
          <a:p>
            <a:pPr marL="540385" algn="just">
              <a:lnSpc>
                <a:spcPct val="107000"/>
              </a:lnSpc>
              <a:spcAft>
                <a:spcPts val="800"/>
              </a:spcAft>
            </a:pPr>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TJ de Saintes, TJ de la Roche sur </a:t>
            </a:r>
            <a:r>
              <a:rPr lang="fr-FR"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Yon</a:t>
            </a:r>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fr-FR" dirty="0">
                <a:solidFill>
                  <a:srgbClr val="0070C0"/>
                </a:solidFill>
                <a:latin typeface="Calibri" panose="020F0502020204030204" pitchFamily="34" charset="0"/>
                <a:cs typeface="Times New Roman" panose="02020603050405020304" pitchFamily="18" charset="0"/>
              </a:rPr>
              <a:t>TJ Libourne, TJ Paris</a:t>
            </a:r>
            <a:endPar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fr-FR" dirty="0">
                <a:solidFill>
                  <a:srgbClr val="0070C0"/>
                </a:solidFill>
                <a:latin typeface="Calibri" panose="020F0502020204030204" pitchFamily="34" charset="0"/>
                <a:cs typeface="Times New Roman" panose="02020603050405020304" pitchFamily="18" charset="0"/>
              </a:rPr>
              <a:t>Les partenaires :</a:t>
            </a:r>
          </a:p>
          <a:p>
            <a:pPr marL="536575" lvl="2">
              <a:lnSpc>
                <a:spcPct val="107000"/>
              </a:lnSpc>
              <a:spcAft>
                <a:spcPts val="800"/>
              </a:spcAft>
            </a:pPr>
            <a:r>
              <a:rPr lang="fr-FR" dirty="0">
                <a:solidFill>
                  <a:srgbClr val="0070C0"/>
                </a:solidFill>
                <a:latin typeface="Calibri" panose="020F0502020204030204" pitchFamily="34" charset="0"/>
                <a:cs typeface="Times New Roman" panose="02020603050405020304" pitchFamily="18" charset="0"/>
              </a:rPr>
              <a:t>Le CIP National, la CNCC, PRAGA, l’Association des Maires de Charente-Maritime, l’Ordre </a:t>
            </a:r>
            <a:r>
              <a:rPr lang="fr-FR" dirty="0" err="1">
                <a:solidFill>
                  <a:srgbClr val="0070C0"/>
                </a:solidFill>
                <a:latin typeface="Calibri" panose="020F0502020204030204" pitchFamily="34" charset="0"/>
                <a:cs typeface="Times New Roman" panose="02020603050405020304" pitchFamily="18" charset="0"/>
              </a:rPr>
              <a:t>Exp</a:t>
            </a:r>
            <a:r>
              <a:rPr lang="fr-FR" dirty="0">
                <a:solidFill>
                  <a:srgbClr val="0070C0"/>
                </a:solidFill>
                <a:latin typeface="Calibri" panose="020F0502020204030204" pitchFamily="34" charset="0"/>
                <a:cs typeface="Times New Roman" panose="02020603050405020304" pitchFamily="18" charset="0"/>
              </a:rPr>
              <a:t>. Comptables Paris Ile de France et Cie Rég. Commissaires aux comptes Paris Ile de France, </a:t>
            </a:r>
            <a:r>
              <a:rPr lang="fr-FR" dirty="0">
                <a:solidFill>
                  <a:srgbClr val="0070C0"/>
                </a:solidFill>
              </a:rPr>
              <a:t>MBA Mutuelle, CNGTC, </a:t>
            </a:r>
            <a:r>
              <a:rPr lang="fr-FR" dirty="0" err="1">
                <a:solidFill>
                  <a:srgbClr val="0070C0"/>
                </a:solidFill>
              </a:rPr>
              <a:t>MJA</a:t>
            </a:r>
            <a:r>
              <a:rPr lang="fr-FR" dirty="0">
                <a:solidFill>
                  <a:srgbClr val="0070C0"/>
                </a:solidFill>
              </a:rPr>
              <a:t>, WALTER France, CARA</a:t>
            </a:r>
            <a:endParaRPr lang="fr-FR" dirty="0">
              <a:solidFill>
                <a:srgbClr val="0070C0"/>
              </a:solidFill>
              <a:latin typeface="Calibri" panose="020F0502020204030204" pitchFamily="34" charset="0"/>
              <a:cs typeface="Times New Roman" panose="02020603050405020304" pitchFamily="18" charset="0"/>
            </a:endParaRPr>
          </a:p>
          <a:p>
            <a:pPr marL="365125" lvl="1" indent="-285750">
              <a:lnSpc>
                <a:spcPct val="170000"/>
              </a:lnSpc>
              <a:spcAft>
                <a:spcPts val="800"/>
              </a:spcAft>
              <a:buFont typeface="Wingdings" panose="05000000000000000000" pitchFamily="2" charset="2"/>
              <a:buChar char="ü"/>
            </a:pPr>
            <a:r>
              <a:rPr lang="fr-FR" dirty="0">
                <a:solidFill>
                  <a:srgbClr val="0070C0"/>
                </a:solidFill>
                <a:latin typeface="Calibri" panose="020F0502020204030204" pitchFamily="34" charset="0"/>
                <a:cs typeface="Times New Roman" panose="02020603050405020304" pitchFamily="18" charset="0"/>
              </a:rPr>
              <a:t>Les partenaires financiers :</a:t>
            </a:r>
          </a:p>
          <a:p>
            <a:pPr marL="534988" lvl="1"/>
            <a:r>
              <a:rPr lang="fr-FR" dirty="0">
                <a:solidFill>
                  <a:srgbClr val="0070C0"/>
                </a:solidFill>
              </a:rPr>
              <a:t>Harmonie Mutuelle, la Fondation Garance, CCI France, </a:t>
            </a:r>
            <a:r>
              <a:rPr lang="fr-FR" dirty="0" err="1">
                <a:solidFill>
                  <a:srgbClr val="0070C0"/>
                </a:solidFill>
              </a:rPr>
              <a:t>CMA</a:t>
            </a:r>
            <a:r>
              <a:rPr lang="fr-FR" dirty="0">
                <a:solidFill>
                  <a:srgbClr val="0070C0"/>
                </a:solidFill>
              </a:rPr>
              <a:t> France, </a:t>
            </a:r>
            <a:r>
              <a:rPr lang="fr-FR" dirty="0" err="1">
                <a:solidFill>
                  <a:srgbClr val="0070C0"/>
                </a:solidFill>
              </a:rPr>
              <a:t>DGE</a:t>
            </a:r>
            <a:r>
              <a:rPr lang="fr-FR" dirty="0">
                <a:solidFill>
                  <a:srgbClr val="0070C0"/>
                </a:solidFill>
              </a:rPr>
              <a:t>, Banque Thémis, Région Nouvelle-Aquitaine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FF429E-66DD-4E7D-94A1-4FFB7C283299}"/>
              </a:ext>
            </a:extLst>
          </p:cNvPr>
          <p:cNvSpPr/>
          <p:nvPr/>
        </p:nvSpPr>
        <p:spPr>
          <a:xfrm>
            <a:off x="1597335" y="1150548"/>
            <a:ext cx="8426324" cy="5520486"/>
          </a:xfrm>
          <a:prstGeom prst="rect">
            <a:avLst/>
          </a:prstGeom>
        </p:spPr>
        <p:txBody>
          <a:bodyPr>
            <a:spAutoFit/>
          </a:bodyPr>
          <a:lstStyle/>
          <a:p>
            <a:pPr>
              <a:lnSpc>
                <a:spcPct val="107000"/>
              </a:lnSpc>
              <a:defRPr/>
            </a:pPr>
            <a:r>
              <a:rPr lang="fr-FR" sz="1400" b="1" dirty="0">
                <a:solidFill>
                  <a:srgbClr val="0070C0"/>
                </a:solidFill>
                <a:ea typeface="Calibri" panose="020F0502020204030204" pitchFamily="34" charset="0"/>
                <a:cs typeface="Times New Roman" panose="02020603050405020304" pitchFamily="18" charset="0"/>
              </a:rPr>
              <a:t>GENESE</a:t>
            </a:r>
            <a:endParaRPr lang="fr-FR" sz="1400" b="1" dirty="0">
              <a:ea typeface="Calibri" panose="020F0502020204030204" pitchFamily="34" charset="0"/>
              <a:cs typeface="Times New Roman" panose="02020603050405020304" pitchFamily="18" charset="0"/>
            </a:endParaRPr>
          </a:p>
          <a:p>
            <a:pPr marL="370990">
              <a:lnSpc>
                <a:spcPct val="107000"/>
              </a:lnSpc>
              <a:defRPr/>
            </a:pPr>
            <a:r>
              <a:rPr lang="fr-FR" sz="1400" b="1" dirty="0">
                <a:solidFill>
                  <a:srgbClr val="0070C0"/>
                </a:solidFill>
                <a:ea typeface="Calibri" panose="020F0502020204030204" pitchFamily="34" charset="0"/>
                <a:cs typeface="Times New Roman" panose="02020603050405020304" pitchFamily="18" charset="0"/>
              </a:rPr>
              <a:t> </a:t>
            </a:r>
            <a:endParaRPr lang="fr-FR" sz="1400" b="1" dirty="0">
              <a:ea typeface="Calibri" panose="020F0502020204030204" pitchFamily="34" charset="0"/>
              <a:cs typeface="Times New Roman" panose="02020603050405020304" pitchFamily="18" charset="0"/>
            </a:endParaRPr>
          </a:p>
          <a:p>
            <a:pPr marL="311079" indent="-311079" algn="just">
              <a:spcAft>
                <a:spcPts val="1089"/>
              </a:spcAft>
              <a:buFont typeface="Wingdings" panose="05000000000000000000" pitchFamily="2" charset="2"/>
              <a:buChar char=""/>
              <a:defRPr/>
            </a:pPr>
            <a:r>
              <a:rPr lang="fr-FR" sz="1400" b="1" dirty="0">
                <a:solidFill>
                  <a:srgbClr val="0070C0"/>
                </a:solidFill>
                <a:ea typeface="Calibri" panose="020F0502020204030204" pitchFamily="34" charset="0"/>
                <a:cs typeface="Times New Roman" panose="02020603050405020304" pitchFamily="18" charset="0"/>
              </a:rPr>
              <a:t>13 avril 2012, réunion au Palais de justice de Saintes sur la prévention du suicide en milieu carcéral conduite par le psychologue clinicien Jean-Luc Douillard.</a:t>
            </a:r>
            <a:endParaRPr lang="fr-FR" sz="1400" b="1" dirty="0">
              <a:ea typeface="Calibri" panose="020F0502020204030204" pitchFamily="34" charset="0"/>
              <a:cs typeface="Times New Roman" panose="02020603050405020304" pitchFamily="18" charset="0"/>
            </a:endParaRPr>
          </a:p>
          <a:p>
            <a:pPr marL="311079" indent="-311079" algn="just">
              <a:spcAft>
                <a:spcPts val="1089"/>
              </a:spcAft>
              <a:buFont typeface="Wingdings" panose="05000000000000000000" pitchFamily="2" charset="2"/>
              <a:buChar char=""/>
              <a:defRPr/>
            </a:pPr>
            <a:r>
              <a:rPr lang="fr-FR" sz="1400" b="1" dirty="0">
                <a:solidFill>
                  <a:srgbClr val="0070C0"/>
                </a:solidFill>
                <a:ea typeface="Calibri" panose="020F0502020204030204" pitchFamily="34" charset="0"/>
                <a:cs typeface="Times New Roman" panose="02020603050405020304" pitchFamily="18" charset="0"/>
              </a:rPr>
              <a:t>Septembre 2013, création avec Marc Binnié du dispositif APESA au Tribunal de commerce de Saintes et création d'APESA 17 bientôt rejoint par les tribunaux de commerce de Coutances, Cherbourg, la Roche-sur-Yon, Bordeaux, Angoulême.</a:t>
            </a:r>
            <a:endParaRPr lang="fr-FR" sz="1400" b="1" dirty="0">
              <a:ea typeface="Calibri" panose="020F0502020204030204" pitchFamily="34" charset="0"/>
              <a:cs typeface="Times New Roman" panose="02020603050405020304" pitchFamily="18" charset="0"/>
            </a:endParaRPr>
          </a:p>
          <a:p>
            <a:pPr marL="311079" indent="-311079" algn="just">
              <a:spcAft>
                <a:spcPts val="1089"/>
              </a:spcAft>
              <a:buFont typeface="Wingdings" panose="05000000000000000000" pitchFamily="2" charset="2"/>
              <a:buChar char=""/>
              <a:defRPr/>
            </a:pPr>
            <a:r>
              <a:rPr lang="fr-FR" sz="1400" b="1" dirty="0">
                <a:solidFill>
                  <a:srgbClr val="0070C0"/>
                </a:solidFill>
                <a:ea typeface="Calibri" panose="020F0502020204030204" pitchFamily="34" charset="0"/>
                <a:cs typeface="Times New Roman" panose="02020603050405020304" pitchFamily="18" charset="0"/>
              </a:rPr>
              <a:t>Septembre 2015 organisation à Saintes du colloque "l</a:t>
            </a:r>
            <a:r>
              <a:rPr lang="fr-FR" sz="1400" b="1" u="sng" dirty="0">
                <a:solidFill>
                  <a:srgbClr val="0070C0"/>
                </a:solidFill>
                <a:ea typeface="Calibri" panose="020F0502020204030204" pitchFamily="34" charset="0"/>
                <a:cs typeface="Times New Roman" panose="02020603050405020304" pitchFamily="18" charset="0"/>
              </a:rPr>
              <a:t>a souffrance morale, le droit et les pratiques professionnelles"</a:t>
            </a:r>
            <a:r>
              <a:rPr lang="fr-FR" sz="1400" b="1" dirty="0">
                <a:solidFill>
                  <a:srgbClr val="0070C0"/>
                </a:solidFill>
                <a:ea typeface="Calibri" panose="020F0502020204030204" pitchFamily="34" charset="0"/>
                <a:cs typeface="Times New Roman" panose="02020603050405020304" pitchFamily="18" charset="0"/>
              </a:rPr>
              <a:t> rassemblant près de 200 universitaires et praticiens spécialistes des procédures collectives.</a:t>
            </a:r>
            <a:endParaRPr lang="fr-FR" sz="1400" b="1" dirty="0">
              <a:ea typeface="Calibri" panose="020F0502020204030204" pitchFamily="34" charset="0"/>
              <a:cs typeface="Times New Roman" panose="02020603050405020304" pitchFamily="18" charset="0"/>
            </a:endParaRPr>
          </a:p>
          <a:p>
            <a:pPr marL="311079" indent="-311079" algn="just">
              <a:lnSpc>
                <a:spcPct val="107000"/>
              </a:lnSpc>
              <a:spcAft>
                <a:spcPts val="544"/>
              </a:spcAft>
              <a:buFont typeface="Wingdings" panose="05000000000000000000" pitchFamily="2" charset="2"/>
              <a:buChar char=""/>
              <a:defRPr/>
            </a:pPr>
            <a:r>
              <a:rPr lang="fr-FR" sz="1400" b="1" dirty="0">
                <a:solidFill>
                  <a:srgbClr val="0070C0"/>
                </a:solidFill>
                <a:ea typeface="Calibri" panose="020F0502020204030204" pitchFamily="34" charset="0"/>
                <a:cs typeface="Times New Roman" panose="02020603050405020304" pitchFamily="18" charset="0"/>
              </a:rPr>
              <a:t>Janvier 2016 création d’APESA France</a:t>
            </a:r>
          </a:p>
          <a:p>
            <a:pPr marL="342900" lvl="0" indent="-342900" algn="just">
              <a:lnSpc>
                <a:spcPct val="107000"/>
              </a:lnSpc>
              <a:spcAft>
                <a:spcPts val="600"/>
              </a:spcAft>
              <a:buFont typeface="Wingdings" panose="05000000000000000000" pitchFamily="2" charset="2"/>
              <a:buChar char=""/>
            </a:pPr>
            <a:r>
              <a:rPr lang="fr-FR" sz="1400" b="1" dirty="0">
                <a:solidFill>
                  <a:srgbClr val="0070C0"/>
                </a:solidFill>
                <a:cs typeface="Times New Roman" panose="02020603050405020304" pitchFamily="18" charset="0"/>
              </a:rPr>
              <a:t>1er décembre 2016 signature d'une convention de partenariat entre Harmonie Mutuelle et APESA France.</a:t>
            </a:r>
          </a:p>
          <a:p>
            <a:pPr marL="342900" indent="-342900" algn="just">
              <a:lnSpc>
                <a:spcPct val="107000"/>
              </a:lnSpc>
              <a:spcAft>
                <a:spcPts val="600"/>
              </a:spcAft>
              <a:buFont typeface="Wingdings" panose="05000000000000000000" pitchFamily="2" charset="2"/>
              <a:buChar char=""/>
            </a:pPr>
            <a:r>
              <a:rPr lang="fr-FR" sz="1400" b="1" dirty="0">
                <a:solidFill>
                  <a:srgbClr val="0070C0"/>
                </a:solidFill>
                <a:cs typeface="Times New Roman" panose="02020603050405020304" pitchFamily="18" charset="0"/>
              </a:rPr>
              <a:t>9 juin 2020 signature d'une convention de partenariat entre la Direction Générale des Entreprises, CMA France, CCI France, Harmonie Mutuelle et APESA France en vue de la création d'un numéro vert national </a:t>
            </a:r>
            <a:r>
              <a:rPr lang="fr-FR"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0805 65 50 50</a:t>
            </a:r>
          </a:p>
          <a:p>
            <a:pPr marL="342900" lvl="0" indent="-342900" algn="just">
              <a:lnSpc>
                <a:spcPct val="107000"/>
              </a:lnSpc>
              <a:spcAft>
                <a:spcPts val="600"/>
              </a:spcAft>
              <a:buFont typeface="Wingdings" panose="05000000000000000000" pitchFamily="2" charset="2"/>
              <a:buChar char=""/>
            </a:pPr>
            <a:r>
              <a:rPr lang="fr-FR"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13 octobre 2020 déclaration du Garde des Sceaux Eric Dupont-Moretti à l'occasion du 132</a:t>
            </a:r>
            <a:r>
              <a:rPr lang="fr-FR" sz="1400" b="1" baseline="30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ème</a:t>
            </a:r>
            <a:r>
              <a:rPr lang="fr-FR"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congrès annuel des greffiers des tribunaux de commerce : "Le dispositif APESA est formidable et je voudrais m'en inspirer pour que le même soutien psychologique soit apporté aux agriculteurs ou aux professions libérales qui relèvent du tribunal judiciaire".</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Wingdings" panose="05000000000000000000" pitchFamily="2" charset="2"/>
              <a:buChar char=""/>
            </a:pPr>
            <a:r>
              <a:rPr lang="fr-FR"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9 novembre 2020 prorogation pour 6 mois du numéro vert national en partenariat avec la Direction Générale des Entreprises, </a:t>
            </a:r>
            <a:r>
              <a:rPr lang="fr-FR" sz="1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CMA</a:t>
            </a:r>
            <a:r>
              <a:rPr lang="fr-FR"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France, CCI France, Banque Thémis, Harmonie Mutuelle et APESA France.</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1">
            <a:extLst>
              <a:ext uri="{FF2B5EF4-FFF2-40B4-BE49-F238E27FC236}">
                <a16:creationId xmlns:a16="http://schemas.microsoft.com/office/drawing/2014/main" id="{4604519D-2466-4424-AF2D-C721D396E8C3}"/>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4" name="Picture 4">
            <a:extLst>
              <a:ext uri="{FF2B5EF4-FFF2-40B4-BE49-F238E27FC236}">
                <a16:creationId xmlns:a16="http://schemas.microsoft.com/office/drawing/2014/main" id="{5FC8F35D-69C7-4327-B98C-247C6AD80A85}"/>
              </a:ext>
            </a:extLst>
          </p:cNvPr>
          <p:cNvPicPr>
            <a:picLocks noChangeAspect="1" noChangeArrowheads="1"/>
          </p:cNvPicPr>
          <p:nvPr/>
        </p:nvPicPr>
        <p:blipFill>
          <a:blip r:embed="rId2"/>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597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4C404E49-1F13-43B1-8938-9F79E999530A}"/>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C9799861-363D-4E86-ACEE-009080060DEA}"/>
              </a:ext>
            </a:extLst>
          </p:cNvPr>
          <p:cNvSpPr txBox="1">
            <a:spLocks noChangeArrowheads="1"/>
          </p:cNvSpPr>
          <p:nvPr/>
        </p:nvSpPr>
        <p:spPr bwMode="auto">
          <a:xfrm>
            <a:off x="1919562" y="1035470"/>
            <a:ext cx="8230464" cy="238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endParaRPr lang="fr-FR" altLang="fr-FR" sz="2903" b="1" dirty="0">
              <a:solidFill>
                <a:srgbClr val="0070C0"/>
              </a:solidFill>
            </a:endParaRPr>
          </a:p>
          <a:p>
            <a:pPr algn="ctr">
              <a:spcAft>
                <a:spcPts val="1633"/>
              </a:spcAft>
              <a:buClrTx/>
              <a:defRPr/>
            </a:pPr>
            <a:endParaRPr lang="fr-FR" altLang="fr-FR" sz="2903" b="1" dirty="0">
              <a:solidFill>
                <a:srgbClr val="0070C0"/>
              </a:solidFill>
            </a:endParaRPr>
          </a:p>
          <a:p>
            <a:pPr algn="ctr">
              <a:spcAft>
                <a:spcPts val="1633"/>
              </a:spcAft>
              <a:buClrTx/>
              <a:defRPr/>
            </a:pPr>
            <a:endParaRPr lang="fr-FR" altLang="fr-FR" sz="2903" b="1" dirty="0">
              <a:solidFill>
                <a:srgbClr val="0070C0"/>
              </a:solidFill>
            </a:endParaRPr>
          </a:p>
          <a:p>
            <a:pPr algn="ctr">
              <a:spcAft>
                <a:spcPts val="1633"/>
              </a:spcAft>
              <a:buClrTx/>
              <a:defRPr/>
            </a:pPr>
            <a:r>
              <a:rPr lang="fr-FR" altLang="fr-FR" sz="2903" b="1" dirty="0">
                <a:solidFill>
                  <a:srgbClr val="0070C0"/>
                </a:solidFill>
              </a:rPr>
              <a:t>LA CHARTE APESA </a:t>
            </a:r>
          </a:p>
          <a:p>
            <a:pPr>
              <a:spcAft>
                <a:spcPts val="1633"/>
              </a:spcAft>
              <a:buClrTx/>
              <a:defRPr/>
            </a:pPr>
            <a:endParaRPr lang="fr-FR" altLang="fr-FR" sz="2903" b="1" dirty="0">
              <a:solidFill>
                <a:srgbClr val="0070C0"/>
              </a:solidFill>
            </a:endParaRPr>
          </a:p>
          <a:p>
            <a:pPr>
              <a:spcAft>
                <a:spcPts val="1633"/>
              </a:spcAft>
              <a:buClrTx/>
              <a:defRPr/>
            </a:pPr>
            <a:endParaRPr lang="fr-FR" altLang="fr-FR" sz="2903" b="1" dirty="0">
              <a:solidFill>
                <a:srgbClr val="0070C0"/>
              </a:solidFill>
            </a:endParaRPr>
          </a:p>
        </p:txBody>
      </p:sp>
    </p:spTree>
    <p:extLst>
      <p:ext uri="{BB962C8B-B14F-4D97-AF65-F5344CB8AC3E}">
        <p14:creationId xmlns:p14="http://schemas.microsoft.com/office/powerpoint/2010/main" val="41874011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age 2">
            <a:extLst>
              <a:ext uri="{FF2B5EF4-FFF2-40B4-BE49-F238E27FC236}">
                <a16:creationId xmlns:a16="http://schemas.microsoft.com/office/drawing/2014/main" id="{39AC395D-B95D-4FA8-B237-4150FA20E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103" y="1"/>
            <a:ext cx="49137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4C404E49-1F13-43B1-8938-9F79E999530A}"/>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C9799861-363D-4E86-ACEE-009080060DEA}"/>
              </a:ext>
            </a:extLst>
          </p:cNvPr>
          <p:cNvSpPr txBox="1">
            <a:spLocks noChangeArrowheads="1"/>
          </p:cNvSpPr>
          <p:nvPr/>
        </p:nvSpPr>
        <p:spPr bwMode="auto">
          <a:xfrm>
            <a:off x="1919562" y="1035470"/>
            <a:ext cx="8230464" cy="238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endParaRPr lang="fr-FR" altLang="fr-FR" sz="2903" b="1" dirty="0">
              <a:solidFill>
                <a:srgbClr val="0070C0"/>
              </a:solidFill>
            </a:endParaRPr>
          </a:p>
          <a:p>
            <a:pPr algn="ctr">
              <a:spcAft>
                <a:spcPts val="1633"/>
              </a:spcAft>
              <a:buClrTx/>
              <a:defRPr/>
            </a:pPr>
            <a:endParaRPr lang="fr-FR" altLang="fr-FR" sz="2903" b="1" dirty="0">
              <a:solidFill>
                <a:srgbClr val="0070C0"/>
              </a:solidFill>
            </a:endParaRPr>
          </a:p>
          <a:p>
            <a:pPr algn="ctr">
              <a:spcAft>
                <a:spcPts val="1633"/>
              </a:spcAft>
              <a:buClrTx/>
              <a:defRPr/>
            </a:pPr>
            <a:endParaRPr lang="fr-FR" altLang="fr-FR" sz="2903" b="1" dirty="0">
              <a:solidFill>
                <a:srgbClr val="0070C0"/>
              </a:solidFill>
            </a:endParaRPr>
          </a:p>
          <a:p>
            <a:pPr algn="ctr">
              <a:spcAft>
                <a:spcPts val="1633"/>
              </a:spcAft>
              <a:buClrTx/>
              <a:defRPr/>
            </a:pPr>
            <a:r>
              <a:rPr lang="fr-FR" altLang="fr-FR" sz="2903" b="1" dirty="0">
                <a:solidFill>
                  <a:srgbClr val="0070C0"/>
                </a:solidFill>
              </a:rPr>
              <a:t>LES STATISTIQUES D’APESA </a:t>
            </a:r>
          </a:p>
          <a:p>
            <a:pPr>
              <a:spcAft>
                <a:spcPts val="1633"/>
              </a:spcAft>
              <a:buClrTx/>
              <a:defRPr/>
            </a:pPr>
            <a:endParaRPr lang="fr-FR" altLang="fr-FR" sz="2903" b="1" dirty="0">
              <a:solidFill>
                <a:srgbClr val="0070C0"/>
              </a:solidFill>
            </a:endParaRPr>
          </a:p>
          <a:p>
            <a:pPr>
              <a:spcAft>
                <a:spcPts val="1633"/>
              </a:spcAft>
              <a:buClrTx/>
              <a:defRPr/>
            </a:pPr>
            <a:endParaRPr lang="fr-FR" altLang="fr-FR" sz="2903" b="1" dirty="0">
              <a:solidFill>
                <a:srgbClr val="0070C0"/>
              </a:solidFill>
            </a:endParaRPr>
          </a:p>
        </p:txBody>
      </p:sp>
    </p:spTree>
    <p:extLst>
      <p:ext uri="{BB962C8B-B14F-4D97-AF65-F5344CB8AC3E}">
        <p14:creationId xmlns:p14="http://schemas.microsoft.com/office/powerpoint/2010/main" val="38940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4897DC32-220D-4F81-9F90-CB22210AA326}"/>
              </a:ext>
            </a:extLst>
          </p:cNvPr>
          <p:cNvSpPr txBox="1">
            <a:spLocks noChangeArrowheads="1"/>
          </p:cNvSpPr>
          <p:nvPr/>
        </p:nvSpPr>
        <p:spPr bwMode="auto">
          <a:xfrm>
            <a:off x="1523521" y="-11520"/>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4" name="Picture 7">
            <a:extLst>
              <a:ext uri="{FF2B5EF4-FFF2-40B4-BE49-F238E27FC236}">
                <a16:creationId xmlns:a16="http://schemas.microsoft.com/office/drawing/2014/main" id="{EFF2557E-D70E-4261-B37F-1C2177874234}"/>
              </a:ext>
            </a:extLst>
          </p:cNvPr>
          <p:cNvPicPr>
            <a:picLocks noChangeAspect="1" noChangeArrowheads="1"/>
          </p:cNvPicPr>
          <p:nvPr/>
        </p:nvPicPr>
        <p:blipFill>
          <a:blip r:embed="rId2"/>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 name="Groupe 7">
            <a:extLst>
              <a:ext uri="{FF2B5EF4-FFF2-40B4-BE49-F238E27FC236}">
                <a16:creationId xmlns:a16="http://schemas.microsoft.com/office/drawing/2014/main" id="{B1413F16-6075-4AF1-BF28-975A2558C979}"/>
              </a:ext>
            </a:extLst>
          </p:cNvPr>
          <p:cNvGrpSpPr/>
          <p:nvPr/>
        </p:nvGrpSpPr>
        <p:grpSpPr>
          <a:xfrm>
            <a:off x="1510020" y="1588490"/>
            <a:ext cx="9000032" cy="4933950"/>
            <a:chOff x="1510020" y="1588490"/>
            <a:chExt cx="9000032" cy="4933950"/>
          </a:xfrm>
        </p:grpSpPr>
        <p:graphicFrame>
          <p:nvGraphicFramePr>
            <p:cNvPr id="2" name="Graphique 1">
              <a:extLst>
                <a:ext uri="{FF2B5EF4-FFF2-40B4-BE49-F238E27FC236}">
                  <a16:creationId xmlns:a16="http://schemas.microsoft.com/office/drawing/2014/main" id="{E5797D6C-AEB0-451A-B6AA-7826660E8228}"/>
                </a:ext>
              </a:extLst>
            </p:cNvPr>
            <p:cNvGraphicFramePr/>
            <p:nvPr/>
          </p:nvGraphicFramePr>
          <p:xfrm>
            <a:off x="1510020" y="1588490"/>
            <a:ext cx="9000032" cy="4933950"/>
          </p:xfrm>
          <a:graphic>
            <a:graphicData uri="http://schemas.openxmlformats.org/drawingml/2006/chart">
              <c:chart xmlns:c="http://schemas.openxmlformats.org/drawingml/2006/chart" xmlns:r="http://schemas.openxmlformats.org/officeDocument/2006/relationships" r:id="rId3"/>
            </a:graphicData>
          </a:graphic>
        </p:graphicFrame>
        <p:sp>
          <p:nvSpPr>
            <p:cNvPr id="5" name="Ellipse 4">
              <a:extLst>
                <a:ext uri="{FF2B5EF4-FFF2-40B4-BE49-F238E27FC236}">
                  <a16:creationId xmlns:a16="http://schemas.microsoft.com/office/drawing/2014/main" id="{41325322-BDD5-4D28-8A80-F2771574DB7A}"/>
                </a:ext>
              </a:extLst>
            </p:cNvPr>
            <p:cNvSpPr/>
            <p:nvPr/>
          </p:nvSpPr>
          <p:spPr>
            <a:xfrm rot="18858192">
              <a:off x="1808109" y="5169663"/>
              <a:ext cx="1011376" cy="2823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2519CE34-786F-49E2-81C2-837FC8712680}"/>
                </a:ext>
              </a:extLst>
            </p:cNvPr>
            <p:cNvSpPr/>
            <p:nvPr/>
          </p:nvSpPr>
          <p:spPr>
            <a:xfrm rot="18924043">
              <a:off x="2855810" y="5501083"/>
              <a:ext cx="2041019" cy="3371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19398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A761DE-54D7-4C14-8BD2-C5416D7C99A0}"/>
              </a:ext>
            </a:extLst>
          </p:cNvPr>
          <p:cNvPicPr>
            <a:picLocks noChangeAspect="1"/>
          </p:cNvPicPr>
          <p:nvPr/>
        </p:nvPicPr>
        <p:blipFill rotWithShape="1">
          <a:blip r:embed="rId2">
            <a:extLst>
              <a:ext uri="{28A0092B-C50C-407E-A947-70E740481C1C}">
                <a14:useLocalDpi xmlns:a14="http://schemas.microsoft.com/office/drawing/2010/main" val="0"/>
              </a:ext>
            </a:extLst>
          </a:blip>
          <a:srcRect t="449" r="6706" b="-1374"/>
          <a:stretch/>
        </p:blipFill>
        <p:spPr>
          <a:xfrm>
            <a:off x="158151" y="345057"/>
            <a:ext cx="12169418" cy="5719314"/>
          </a:xfrm>
          <a:prstGeom prst="rect">
            <a:avLst/>
          </a:prstGeom>
        </p:spPr>
      </p:pic>
      <p:sp>
        <p:nvSpPr>
          <p:cNvPr id="4" name="Ellipse 3">
            <a:extLst>
              <a:ext uri="{FF2B5EF4-FFF2-40B4-BE49-F238E27FC236}">
                <a16:creationId xmlns:a16="http://schemas.microsoft.com/office/drawing/2014/main" id="{079AD8F8-3D14-45A3-9D5F-71200EF1D7AA}"/>
              </a:ext>
            </a:extLst>
          </p:cNvPr>
          <p:cNvSpPr/>
          <p:nvPr/>
        </p:nvSpPr>
        <p:spPr>
          <a:xfrm>
            <a:off x="1109931" y="560716"/>
            <a:ext cx="2815087" cy="6728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1A0E56C2-BAE0-40F4-9BEA-0E62542027C4}"/>
              </a:ext>
            </a:extLst>
          </p:cNvPr>
          <p:cNvSpPr/>
          <p:nvPr/>
        </p:nvSpPr>
        <p:spPr>
          <a:xfrm>
            <a:off x="8497019" y="2311880"/>
            <a:ext cx="3071004" cy="8540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1847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34606228-57DC-4134-946D-7ED223C6B929}"/>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pic>
        <p:nvPicPr>
          <p:cNvPr id="21509" name="Picture 4">
            <a:extLst>
              <a:ext uri="{FF2B5EF4-FFF2-40B4-BE49-F238E27FC236}">
                <a16:creationId xmlns:a16="http://schemas.microsoft.com/office/drawing/2014/main" id="{C590A2F3-B471-40ED-9160-22B0B58E59EA}"/>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Image 2">
            <a:extLst>
              <a:ext uri="{FF2B5EF4-FFF2-40B4-BE49-F238E27FC236}">
                <a16:creationId xmlns:a16="http://schemas.microsoft.com/office/drawing/2014/main" id="{3A1F15D1-B60A-4A61-8450-D94CE9019C64}"/>
              </a:ext>
            </a:extLst>
          </p:cNvPr>
          <p:cNvPicPr>
            <a:picLocks noChangeAspect="1"/>
          </p:cNvPicPr>
          <p:nvPr/>
        </p:nvPicPr>
        <p:blipFill>
          <a:blip r:embed="rId4"/>
          <a:stretch>
            <a:fillRect/>
          </a:stretch>
        </p:blipFill>
        <p:spPr>
          <a:xfrm>
            <a:off x="0" y="1965179"/>
            <a:ext cx="12192000" cy="2927641"/>
          </a:xfrm>
          <a:prstGeom prst="rect">
            <a:avLst/>
          </a:prstGeom>
        </p:spPr>
      </p:pic>
    </p:spTree>
    <p:extLst>
      <p:ext uri="{BB962C8B-B14F-4D97-AF65-F5344CB8AC3E}">
        <p14:creationId xmlns:p14="http://schemas.microsoft.com/office/powerpoint/2010/main" val="2287370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
            <a:extLst>
              <a:ext uri="{FF2B5EF4-FFF2-40B4-BE49-F238E27FC236}">
                <a16:creationId xmlns:a16="http://schemas.microsoft.com/office/drawing/2014/main" id="{9BAD1E81-2925-4806-BA84-A475DCF73CF5}"/>
              </a:ext>
            </a:extLst>
          </p:cNvPr>
          <p:cNvSpPr txBox="1">
            <a:spLocks noChangeArrowheads="1"/>
          </p:cNvSpPr>
          <p:nvPr/>
        </p:nvSpPr>
        <p:spPr bwMode="auto">
          <a:xfrm>
            <a:off x="1523521" y="1078674"/>
            <a:ext cx="9144960" cy="4941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31800" indent="-320675">
              <a:lnSpc>
                <a:spcPct val="93000"/>
              </a:lnSpc>
              <a:spcAft>
                <a:spcPts val="1413"/>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9pPr>
          </a:lstStyle>
          <a:p>
            <a:pPr algn="ctr" eaLnBrk="1">
              <a:buClrTx/>
              <a:buSzPct val="45000"/>
              <a:buFontTx/>
              <a:buNone/>
              <a:defRPr/>
            </a:pPr>
            <a:r>
              <a:rPr lang="fr-FR" altLang="fr-FR" sz="2540" b="1" dirty="0">
                <a:solidFill>
                  <a:srgbClr val="FF9900"/>
                </a:solidFill>
              </a:rPr>
              <a:t>Des fondements théoriques</a:t>
            </a:r>
          </a:p>
          <a:p>
            <a:pPr eaLnBrk="1">
              <a:buClrTx/>
              <a:buSzPct val="45000"/>
              <a:defRPr/>
            </a:pPr>
            <a:r>
              <a:rPr lang="fr-FR" altLang="fr-FR" sz="2540" b="1" dirty="0">
                <a:solidFill>
                  <a:srgbClr val="0070C0"/>
                </a:solidFill>
              </a:rPr>
              <a:t>* Le préambule de la Déclaration universelle des droits de</a:t>
            </a:r>
          </a:p>
          <a:p>
            <a:pPr eaLnBrk="1">
              <a:buClrTx/>
              <a:buSzPct val="45000"/>
              <a:defRPr/>
            </a:pPr>
            <a:r>
              <a:rPr lang="fr-FR" altLang="fr-FR" sz="2540" b="1" dirty="0">
                <a:solidFill>
                  <a:srgbClr val="0070C0"/>
                </a:solidFill>
              </a:rPr>
              <a:t>  l’homme</a:t>
            </a:r>
          </a:p>
          <a:p>
            <a:pPr eaLnBrk="1">
              <a:buClrTx/>
              <a:buSzPct val="45000"/>
              <a:buFontTx/>
              <a:buNone/>
              <a:defRPr/>
            </a:pPr>
            <a:r>
              <a:rPr lang="fr-FR" altLang="fr-FR" sz="2540" b="1" dirty="0">
                <a:solidFill>
                  <a:srgbClr val="0070C0"/>
                </a:solidFill>
              </a:rPr>
              <a:t>* La « Jurisprudence Thérapeutique »</a:t>
            </a:r>
          </a:p>
          <a:p>
            <a:pPr eaLnBrk="1">
              <a:buClrTx/>
              <a:buSzPct val="45000"/>
              <a:buFontTx/>
              <a:buNone/>
              <a:defRPr/>
            </a:pPr>
            <a:r>
              <a:rPr lang="fr-FR" altLang="fr-FR" sz="2540" b="1" dirty="0">
                <a:solidFill>
                  <a:srgbClr val="0070C0"/>
                </a:solidFill>
              </a:rPr>
              <a:t>* La justice durable  </a:t>
            </a:r>
          </a:p>
          <a:p>
            <a:pPr eaLnBrk="1">
              <a:buClrTx/>
              <a:buSzPct val="45000"/>
              <a:buFontTx/>
              <a:buNone/>
              <a:defRPr/>
            </a:pPr>
            <a:r>
              <a:rPr lang="fr-FR" altLang="fr-FR" sz="2540" b="1" dirty="0">
                <a:solidFill>
                  <a:srgbClr val="0070C0"/>
                </a:solidFill>
              </a:rPr>
              <a:t>* L’approche par les capacités</a:t>
            </a:r>
          </a:p>
          <a:p>
            <a:pPr eaLnBrk="1">
              <a:buClrTx/>
              <a:buSzPct val="45000"/>
              <a:buFontTx/>
              <a:buNone/>
              <a:defRPr/>
            </a:pPr>
            <a:r>
              <a:rPr lang="fr-FR" altLang="fr-FR" sz="2540" b="1" dirty="0">
                <a:solidFill>
                  <a:srgbClr val="0070C0"/>
                </a:solidFill>
              </a:rPr>
              <a:t>* La reconnaissance de la souffrance morale du justiciable</a:t>
            </a:r>
          </a:p>
          <a:p>
            <a:pPr marL="100813" indent="0">
              <a:buClrTx/>
              <a:buSzPct val="45000"/>
              <a:defRPr/>
            </a:pPr>
            <a:r>
              <a:rPr lang="fr-FR" altLang="fr-FR" sz="2540" b="1" dirty="0">
                <a:solidFill>
                  <a:srgbClr val="0070C0"/>
                </a:solidFill>
              </a:rPr>
              <a:t>* L’éthique de la discussion</a:t>
            </a:r>
          </a:p>
          <a:p>
            <a:pPr marL="100813" indent="0">
              <a:buClrTx/>
              <a:buSzPct val="45000"/>
              <a:defRPr/>
            </a:pPr>
            <a:r>
              <a:rPr lang="fr-FR" altLang="fr-FR" sz="2540" b="1" dirty="0">
                <a:solidFill>
                  <a:srgbClr val="0070C0"/>
                </a:solidFill>
              </a:rPr>
              <a:t>*</a:t>
            </a:r>
            <a:r>
              <a:rPr lang="fr-FR" altLang="fr-FR" sz="1814" b="1" dirty="0">
                <a:solidFill>
                  <a:srgbClr val="0070C0"/>
                </a:solidFill>
              </a:rPr>
              <a:t>  </a:t>
            </a:r>
            <a:r>
              <a:rPr lang="fr-FR" altLang="fr-FR" sz="2540" b="1" dirty="0">
                <a:solidFill>
                  <a:srgbClr val="0070C0"/>
                </a:solidFill>
              </a:rPr>
              <a:t>L’éthique de la considération</a:t>
            </a:r>
          </a:p>
          <a:p>
            <a:pPr eaLnBrk="1">
              <a:buClrTx/>
              <a:buSzPct val="45000"/>
              <a:buFontTx/>
              <a:buNone/>
              <a:defRPr/>
            </a:pPr>
            <a:r>
              <a:rPr lang="fr-FR" altLang="fr-FR" sz="2540" b="1" dirty="0">
                <a:solidFill>
                  <a:srgbClr val="0070C0"/>
                </a:solidFill>
              </a:rPr>
              <a:t>* Les travaux d’Olivier Torres sur la santé des dirigeants</a:t>
            </a:r>
          </a:p>
        </p:txBody>
      </p:sp>
      <p:sp>
        <p:nvSpPr>
          <p:cNvPr id="58371" name="Text Box 2">
            <a:extLst>
              <a:ext uri="{FF2B5EF4-FFF2-40B4-BE49-F238E27FC236}">
                <a16:creationId xmlns:a16="http://schemas.microsoft.com/office/drawing/2014/main" id="{36948CE0-87CF-4CAB-8DBF-5525280473FD}"/>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58372" name="Picture 3">
            <a:extLst>
              <a:ext uri="{FF2B5EF4-FFF2-40B4-BE49-F238E27FC236}">
                <a16:creationId xmlns:a16="http://schemas.microsoft.com/office/drawing/2014/main" id="{6EDE2FBD-BC98-4189-AE0A-697EA0782DFA}"/>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id="{6638E58D-5DBA-43E6-8425-A1AF30875F94}"/>
              </a:ext>
            </a:extLst>
          </p:cNvPr>
          <p:cNvSpPr txBox="1">
            <a:spLocks noChangeArrowheads="1"/>
          </p:cNvSpPr>
          <p:nvPr/>
        </p:nvSpPr>
        <p:spPr bwMode="auto">
          <a:xfrm>
            <a:off x="741632" y="1110358"/>
            <a:ext cx="10708736" cy="53307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31800" indent="-320675">
              <a:lnSpc>
                <a:spcPct val="93000"/>
              </a:lnSpc>
              <a:spcAft>
                <a:spcPts val="1413"/>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9pPr>
          </a:lstStyle>
          <a:p>
            <a:pPr algn="ctr" eaLnBrk="1">
              <a:buClrTx/>
              <a:buSzPct val="45000"/>
              <a:buFontTx/>
              <a:buNone/>
              <a:defRPr/>
            </a:pPr>
            <a:r>
              <a:rPr lang="fr-FR" altLang="fr-FR" sz="2540" b="1" dirty="0">
                <a:solidFill>
                  <a:srgbClr val="FF9900"/>
                </a:solidFill>
              </a:rPr>
              <a:t>Les questions !</a:t>
            </a:r>
          </a:p>
          <a:p>
            <a:pPr algn="ctr" eaLnBrk="1">
              <a:buClrTx/>
              <a:buSzPct val="45000"/>
              <a:buFontTx/>
              <a:buNone/>
              <a:defRPr/>
            </a:pPr>
            <a:endParaRPr lang="fr-FR" altLang="fr-FR" sz="2540" b="1" dirty="0">
              <a:solidFill>
                <a:srgbClr val="FF9900"/>
              </a:solidFill>
            </a:endParaRPr>
          </a:p>
          <a:p>
            <a:pPr marL="515584" indent="-414772">
              <a:buClrTx/>
              <a:buSzPct val="45000"/>
              <a:buFont typeface="Arial" panose="020B0604020202020204" pitchFamily="34" charset="0"/>
              <a:buChar char="•"/>
              <a:defRPr/>
            </a:pPr>
            <a:r>
              <a:rPr lang="fr-FR" altLang="fr-FR" sz="2000" b="1" dirty="0">
                <a:solidFill>
                  <a:srgbClr val="0070C0"/>
                </a:solidFill>
              </a:rPr>
              <a:t>Pour un juge, déclencher une alerte porte-t-il atteinte à son impartialité ?  </a:t>
            </a:r>
          </a:p>
          <a:p>
            <a:pPr marL="515584" indent="-414772">
              <a:buClrTx/>
              <a:buSzPct val="45000"/>
              <a:buFont typeface="Arial" panose="020B0604020202020204" pitchFamily="34" charset="0"/>
              <a:buChar char="•"/>
              <a:defRPr/>
            </a:pPr>
            <a:endParaRPr lang="fr-FR" altLang="fr-FR" sz="2000" b="1" dirty="0">
              <a:solidFill>
                <a:srgbClr val="0070C0"/>
              </a:solidFill>
            </a:endParaRPr>
          </a:p>
          <a:p>
            <a:pPr marL="515584" indent="-414772">
              <a:buClrTx/>
              <a:buSzPct val="45000"/>
              <a:buFont typeface="Arial" panose="020B0604020202020204" pitchFamily="34" charset="0"/>
              <a:buChar char="•"/>
              <a:defRPr/>
            </a:pPr>
            <a:r>
              <a:rPr lang="fr-FR" altLang="fr-FR" sz="2000" b="1" dirty="0">
                <a:solidFill>
                  <a:srgbClr val="0070C0"/>
                </a:solidFill>
              </a:rPr>
              <a:t>Pour un avocat, déclencher une alerte porte-t-il atteinte au secret professionnel ? </a:t>
            </a:r>
          </a:p>
          <a:p>
            <a:pPr marL="515584" indent="-414772">
              <a:buClrTx/>
              <a:buSzPct val="45000"/>
              <a:buFont typeface="Arial" panose="020B0604020202020204" pitchFamily="34" charset="0"/>
              <a:buChar char="•"/>
              <a:defRPr/>
            </a:pPr>
            <a:endParaRPr lang="fr-FR" altLang="fr-FR" sz="2000" b="1" dirty="0">
              <a:solidFill>
                <a:srgbClr val="0070C0"/>
              </a:solidFill>
            </a:endParaRPr>
          </a:p>
          <a:p>
            <a:pPr marL="515584" indent="-414772">
              <a:buClrTx/>
              <a:buSzPct val="45000"/>
              <a:buFont typeface="Arial" panose="020B0604020202020204" pitchFamily="34" charset="0"/>
              <a:buChar char="•"/>
              <a:defRPr/>
            </a:pPr>
            <a:r>
              <a:rPr lang="fr-FR" altLang="fr-FR" sz="2000" b="1" dirty="0">
                <a:solidFill>
                  <a:srgbClr val="0070C0"/>
                </a:solidFill>
              </a:rPr>
              <a:t>APESA est-il assimilable à l’envahissement de l’espace public par l’émotion?</a:t>
            </a:r>
          </a:p>
          <a:p>
            <a:pPr marL="515584" indent="-414772">
              <a:buClrTx/>
              <a:buSzPct val="45000"/>
              <a:buFont typeface="Arial" panose="020B0604020202020204" pitchFamily="34" charset="0"/>
              <a:buChar char="•"/>
              <a:defRPr/>
            </a:pPr>
            <a:endParaRPr lang="fr-FR" altLang="fr-FR" sz="2000" b="1" dirty="0">
              <a:solidFill>
                <a:srgbClr val="0070C0"/>
              </a:solidFill>
            </a:endParaRPr>
          </a:p>
          <a:p>
            <a:pPr marL="515584" indent="-414772">
              <a:buClrTx/>
              <a:buSzPct val="45000"/>
              <a:buFont typeface="Arial" panose="020B0604020202020204" pitchFamily="34" charset="0"/>
              <a:buChar char="•"/>
              <a:defRPr/>
            </a:pPr>
            <a:r>
              <a:rPr lang="fr-FR" altLang="fr-FR" sz="2000" b="1" dirty="0">
                <a:solidFill>
                  <a:srgbClr val="0070C0"/>
                </a:solidFill>
              </a:rPr>
              <a:t>Un jour, il y aura un problème !</a:t>
            </a:r>
          </a:p>
          <a:p>
            <a:pPr marL="100812" indent="0">
              <a:buClrTx/>
              <a:buSzPct val="45000"/>
              <a:defRPr/>
            </a:pPr>
            <a:endParaRPr lang="fr-FR" altLang="fr-FR" sz="2000" b="1" dirty="0">
              <a:solidFill>
                <a:srgbClr val="0070C0"/>
              </a:solidFill>
            </a:endParaRPr>
          </a:p>
          <a:p>
            <a:pPr marL="515584" indent="-414772">
              <a:buClrTx/>
              <a:buSzPct val="45000"/>
              <a:buFont typeface="Arial" panose="020B0604020202020204" pitchFamily="34" charset="0"/>
              <a:buChar char="•"/>
              <a:defRPr/>
            </a:pPr>
            <a:r>
              <a:rPr lang="fr-FR" altLang="fr-FR" sz="2000" b="1" dirty="0">
                <a:solidFill>
                  <a:srgbClr val="0070C0"/>
                </a:solidFill>
              </a:rPr>
              <a:t>Ne rien faire face à de telles situations, c’est tout simplement de la non assistance à personne en danger.</a:t>
            </a:r>
          </a:p>
          <a:p>
            <a:pPr marL="515584" indent="-414772">
              <a:buClrTx/>
              <a:buSzPct val="45000"/>
              <a:buFont typeface="Arial" panose="020B0604020202020204" pitchFamily="34" charset="0"/>
              <a:buChar char="•"/>
              <a:defRPr/>
            </a:pPr>
            <a:endParaRPr lang="fr-FR" altLang="fr-FR" sz="2540" b="1" dirty="0">
              <a:solidFill>
                <a:srgbClr val="0070C0"/>
              </a:solidFill>
            </a:endParaRPr>
          </a:p>
          <a:p>
            <a:pPr marL="100813" indent="0" algn="ctr">
              <a:buClrTx/>
              <a:buSzPct val="45000"/>
              <a:defRPr/>
            </a:pPr>
            <a:r>
              <a:rPr lang="fr-FR" altLang="fr-FR" sz="2540" b="1" dirty="0">
                <a:solidFill>
                  <a:srgbClr val="0070C0"/>
                </a:solidFill>
              </a:rPr>
              <a:t> </a:t>
            </a:r>
          </a:p>
        </p:txBody>
      </p:sp>
      <p:sp>
        <p:nvSpPr>
          <p:cNvPr id="60419" name="Text Box 2">
            <a:extLst>
              <a:ext uri="{FF2B5EF4-FFF2-40B4-BE49-F238E27FC236}">
                <a16:creationId xmlns:a16="http://schemas.microsoft.com/office/drawing/2014/main" id="{A87B3D96-3A52-4F31-8195-E89904295A0B}"/>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60420" name="Picture 3">
            <a:extLst>
              <a:ext uri="{FF2B5EF4-FFF2-40B4-BE49-F238E27FC236}">
                <a16:creationId xmlns:a16="http://schemas.microsoft.com/office/drawing/2014/main" id="{588152D4-7D1B-4E1C-A609-C5772D6B03EF}"/>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FB8D5F6D-BEA5-4014-B2C3-2400402C22A1}"/>
              </a:ext>
            </a:extLst>
          </p:cNvPr>
          <p:cNvSpPr>
            <a:spLocks noChangeArrowheads="1"/>
          </p:cNvSpPr>
          <p:nvPr/>
        </p:nvSpPr>
        <p:spPr bwMode="auto">
          <a:xfrm>
            <a:off x="1523521" y="4363685"/>
            <a:ext cx="9144960" cy="385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58459" rIns="81646" bIns="40823" anchor="ctr">
            <a:spAutoFit/>
          </a:bodyP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996">
                <a:solidFill>
                  <a:srgbClr val="0070C0"/>
                </a:solidFill>
              </a:rPr>
              <a:t> </a:t>
            </a:r>
            <a:endParaRPr lang="fr-FR" altLang="fr-FR" sz="3266" b="1">
              <a:solidFill>
                <a:srgbClr val="FF9900"/>
              </a:solidFill>
            </a:endParaRPr>
          </a:p>
        </p:txBody>
      </p:sp>
      <p:pic>
        <p:nvPicPr>
          <p:cNvPr id="83971" name="Image 1">
            <a:extLst>
              <a:ext uri="{FF2B5EF4-FFF2-40B4-BE49-F238E27FC236}">
                <a16:creationId xmlns:a16="http://schemas.microsoft.com/office/drawing/2014/main" id="{96795D10-8BEF-4CEE-B1D5-F8367CD7F3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2126" y="-751758"/>
            <a:ext cx="5227749" cy="783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
            <a:extLst>
              <a:ext uri="{FF2B5EF4-FFF2-40B4-BE49-F238E27FC236}">
                <a16:creationId xmlns:a16="http://schemas.microsoft.com/office/drawing/2014/main" id="{2E510A4B-B36B-4F44-B3C7-878E6B0F4105}"/>
              </a:ext>
            </a:extLst>
          </p:cNvPr>
          <p:cNvSpPr txBox="1">
            <a:spLocks noChangeArrowheads="1"/>
          </p:cNvSpPr>
          <p:nvPr/>
        </p:nvSpPr>
        <p:spPr bwMode="auto">
          <a:xfrm>
            <a:off x="1523521" y="1078674"/>
            <a:ext cx="9144960" cy="4941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31800" indent="-320675">
              <a:lnSpc>
                <a:spcPct val="93000"/>
              </a:lnSpc>
              <a:spcAft>
                <a:spcPts val="1413"/>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sz="2000">
                <a:solidFill>
                  <a:srgbClr val="000000"/>
                </a:solidFill>
                <a:latin typeface="Arial" panose="020B0604020202020204" pitchFamily="34" charset="0"/>
                <a:ea typeface="Microsoft YaHei" panose="020B0503020204020204" pitchFamily="34" charset="-122"/>
              </a:defRPr>
            </a:lvl9pPr>
          </a:lstStyle>
          <a:p>
            <a:pPr algn="ctr" eaLnBrk="1">
              <a:buClrTx/>
              <a:buSzPct val="45000"/>
              <a:buFontTx/>
              <a:buNone/>
            </a:pPr>
            <a:endParaRPr lang="fr-FR" altLang="fr-FR" sz="2540" b="1" dirty="0">
              <a:solidFill>
                <a:srgbClr val="FF9900"/>
              </a:solidFill>
            </a:endParaRPr>
          </a:p>
          <a:p>
            <a:pPr algn="ctr" eaLnBrk="1">
              <a:buClrTx/>
              <a:buSzPct val="45000"/>
              <a:buFontTx/>
              <a:buNone/>
            </a:pPr>
            <a:r>
              <a:rPr lang="fr-FR" altLang="fr-FR" sz="2540" b="1" dirty="0">
                <a:solidFill>
                  <a:srgbClr val="FF9900"/>
                </a:solidFill>
              </a:rPr>
              <a:t> </a:t>
            </a:r>
            <a:r>
              <a:rPr lang="fr-FR" altLang="fr-FR" sz="2540" b="1" dirty="0">
                <a:solidFill>
                  <a:srgbClr val="0070C0"/>
                </a:solidFill>
              </a:rPr>
              <a:t>Force reste à la loi,</a:t>
            </a:r>
          </a:p>
          <a:p>
            <a:pPr algn="ctr" eaLnBrk="1">
              <a:buClrTx/>
              <a:buSzPct val="45000"/>
              <a:buFontTx/>
              <a:buNone/>
            </a:pPr>
            <a:r>
              <a:rPr lang="fr-FR" altLang="fr-FR" sz="2540" b="1" dirty="0">
                <a:solidFill>
                  <a:srgbClr val="0070C0"/>
                </a:solidFill>
              </a:rPr>
              <a:t>la souffrance, à l’homme! </a:t>
            </a:r>
          </a:p>
          <a:p>
            <a:pPr algn="ctr" eaLnBrk="1">
              <a:buClrTx/>
              <a:buSzPct val="45000"/>
              <a:buFontTx/>
              <a:buNone/>
            </a:pPr>
            <a:endParaRPr lang="fr-FR" altLang="fr-FR" sz="2540" b="1" dirty="0">
              <a:solidFill>
                <a:srgbClr val="0070C0"/>
              </a:solidFill>
            </a:endParaRPr>
          </a:p>
          <a:p>
            <a:pPr algn="ctr" eaLnBrk="1">
              <a:buClrTx/>
              <a:buSzPct val="45000"/>
              <a:buFontTx/>
              <a:buNone/>
            </a:pPr>
            <a:r>
              <a:rPr lang="fr-FR" altLang="fr-FR" sz="1633" b="1" dirty="0">
                <a:solidFill>
                  <a:srgbClr val="FF9900"/>
                </a:solidFill>
              </a:rPr>
              <a:t>MERCI DE VOTRE ATTENTION</a:t>
            </a:r>
          </a:p>
          <a:p>
            <a:pPr algn="ctr" eaLnBrk="1">
              <a:buClrTx/>
              <a:buSzPct val="45000"/>
              <a:buFontTx/>
              <a:buNone/>
            </a:pPr>
            <a:r>
              <a:rPr lang="fr-FR" altLang="fr-FR" sz="1633" b="1" dirty="0">
                <a:solidFill>
                  <a:srgbClr val="FF9900"/>
                </a:solidFill>
              </a:rPr>
              <a:t>Marc BINNIÉ</a:t>
            </a:r>
          </a:p>
          <a:p>
            <a:pPr algn="ctr" eaLnBrk="1">
              <a:buClrTx/>
              <a:buSzPct val="45000"/>
              <a:buFontTx/>
              <a:buNone/>
            </a:pPr>
            <a:r>
              <a:rPr lang="fr-FR" altLang="fr-FR" sz="1633" b="1" dirty="0">
                <a:solidFill>
                  <a:srgbClr val="FF9900"/>
                </a:solidFill>
              </a:rPr>
              <a:t>Greffier associé du tribunal de commerce de Saintes</a:t>
            </a:r>
          </a:p>
          <a:p>
            <a:pPr algn="ctr" eaLnBrk="1">
              <a:buClrTx/>
              <a:buSzPct val="45000"/>
              <a:buFontTx/>
              <a:buNone/>
            </a:pPr>
            <a:r>
              <a:rPr lang="fr-FR" altLang="fr-FR" sz="1633" b="1" dirty="0">
                <a:solidFill>
                  <a:srgbClr val="FF9900"/>
                </a:solidFill>
              </a:rPr>
              <a:t>Président, co-fondateur d’APESA France</a:t>
            </a:r>
          </a:p>
          <a:p>
            <a:pPr algn="ctr" eaLnBrk="1">
              <a:buClrTx/>
              <a:buSzPct val="45000"/>
              <a:buFontTx/>
              <a:buNone/>
            </a:pPr>
            <a:r>
              <a:rPr lang="fr-FR" altLang="fr-FR" sz="1633" b="1" dirty="0">
                <a:solidFill>
                  <a:srgbClr val="FF9900"/>
                </a:solidFill>
                <a:hlinkClick r:id="rId3"/>
              </a:rPr>
              <a:t>www.apesa-france.com</a:t>
            </a:r>
            <a:r>
              <a:rPr lang="fr-FR" altLang="fr-FR" sz="1633" b="1" dirty="0">
                <a:solidFill>
                  <a:srgbClr val="FF9900"/>
                </a:solidFill>
              </a:rPr>
              <a:t> </a:t>
            </a:r>
          </a:p>
          <a:p>
            <a:pPr algn="ctr" eaLnBrk="1">
              <a:buClrTx/>
              <a:buSzPct val="45000"/>
              <a:buFontTx/>
              <a:buNone/>
            </a:pPr>
            <a:endParaRPr lang="fr-FR" altLang="fr-FR" sz="2540" b="1" dirty="0">
              <a:solidFill>
                <a:srgbClr val="FF9900"/>
              </a:solidFill>
            </a:endParaRPr>
          </a:p>
          <a:p>
            <a:pPr eaLnBrk="1">
              <a:buClrTx/>
              <a:buSzPct val="45000"/>
              <a:buFontTx/>
              <a:buNone/>
            </a:pPr>
            <a:r>
              <a:rPr lang="fr-FR" altLang="fr-FR" sz="2540" b="1" dirty="0">
                <a:solidFill>
                  <a:srgbClr val="0070C0"/>
                </a:solidFill>
              </a:rPr>
              <a:t> </a:t>
            </a:r>
          </a:p>
          <a:p>
            <a:pPr eaLnBrk="1">
              <a:buClrTx/>
              <a:buSzPct val="45000"/>
            </a:pPr>
            <a:r>
              <a:rPr lang="fr-FR" altLang="fr-FR" sz="2540" dirty="0">
                <a:solidFill>
                  <a:srgbClr val="0070C0"/>
                </a:solidFill>
              </a:rPr>
              <a:t> </a:t>
            </a:r>
          </a:p>
        </p:txBody>
      </p:sp>
      <p:sp>
        <p:nvSpPr>
          <p:cNvPr id="100355" name="Text Box 2">
            <a:extLst>
              <a:ext uri="{FF2B5EF4-FFF2-40B4-BE49-F238E27FC236}">
                <a16:creationId xmlns:a16="http://schemas.microsoft.com/office/drawing/2014/main" id="{178A30D4-D92F-47C0-8B26-28FDEBBD1F2B}"/>
              </a:ext>
            </a:extLst>
          </p:cNvPr>
          <p:cNvSpPr txBox="1">
            <a:spLocks noChangeArrowheads="1"/>
          </p:cNvSpPr>
          <p:nvPr/>
        </p:nvSpPr>
        <p:spPr bwMode="auto">
          <a:xfrm>
            <a:off x="1523521" y="1"/>
            <a:ext cx="5878697" cy="816566"/>
          </a:xfrm>
          <a:prstGeom prst="rect">
            <a:avLst/>
          </a:prstGeom>
          <a:solidFill>
            <a:srgbClr val="3399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43109"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fr-FR" altLang="fr-FR" sz="3266">
                <a:solidFill>
                  <a:srgbClr val="FFFFFF"/>
                </a:solidFill>
              </a:rPr>
              <a:t>APESA  France</a:t>
            </a:r>
          </a:p>
        </p:txBody>
      </p:sp>
      <p:pic>
        <p:nvPicPr>
          <p:cNvPr id="100356" name="Picture 3">
            <a:extLst>
              <a:ext uri="{FF2B5EF4-FFF2-40B4-BE49-F238E27FC236}">
                <a16:creationId xmlns:a16="http://schemas.microsoft.com/office/drawing/2014/main" id="{013877DD-512E-4F12-862D-34CC38D9C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1210" y="1"/>
            <a:ext cx="1437271" cy="111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E21C7BF4-3C13-4B8B-B920-89B1C1A0935C}"/>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21508" name="Text Box 3">
            <a:extLst>
              <a:ext uri="{FF2B5EF4-FFF2-40B4-BE49-F238E27FC236}">
                <a16:creationId xmlns:a16="http://schemas.microsoft.com/office/drawing/2014/main" id="{76599A74-2102-4088-B41B-6A2C55811FD4}"/>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108BF0DF-833B-44C8-868D-26954487026D}"/>
              </a:ext>
            </a:extLst>
          </p:cNvPr>
          <p:cNvPicPr>
            <a:picLocks noChangeAspect="1" noChangeArrowheads="1"/>
          </p:cNvPicPr>
          <p:nvPr/>
        </p:nvPicPr>
        <p:blipFill>
          <a:blip r:embed="rId3"/>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D2580543-2AA3-41C1-8025-E7B43B4CC806}"/>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
        <p:nvSpPr>
          <p:cNvPr id="7" name="Text Box 4">
            <a:extLst>
              <a:ext uri="{FF2B5EF4-FFF2-40B4-BE49-F238E27FC236}">
                <a16:creationId xmlns:a16="http://schemas.microsoft.com/office/drawing/2014/main" id="{8FA85C6D-6752-4010-9911-33DD383F7BA8}"/>
              </a:ext>
            </a:extLst>
          </p:cNvPr>
          <p:cNvSpPr txBox="1">
            <a:spLocks noChangeArrowheads="1"/>
          </p:cNvSpPr>
          <p:nvPr/>
        </p:nvSpPr>
        <p:spPr bwMode="auto">
          <a:xfrm>
            <a:off x="1919562" y="1012428"/>
            <a:ext cx="8230464" cy="5095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a:spcAft>
                <a:spcPts val="1633"/>
              </a:spcAft>
              <a:buClrTx/>
              <a:defRPr/>
            </a:pPr>
            <a:r>
              <a:rPr lang="fr-FR" altLang="fr-FR" sz="2177" b="1" dirty="0">
                <a:solidFill>
                  <a:srgbClr val="0070C0"/>
                </a:solidFill>
              </a:rPr>
              <a:t>LES PRINCIPALES CARACTERISTIQUES DU DISPOSITIF APESA :</a:t>
            </a:r>
          </a:p>
          <a:p>
            <a:pPr marL="414772" indent="-414772">
              <a:spcAft>
                <a:spcPts val="1633"/>
              </a:spcAft>
              <a:buClrTx/>
              <a:buFont typeface="Wingdings" panose="05000000000000000000" pitchFamily="2" charset="2"/>
              <a:buChar char="§"/>
              <a:defRPr/>
            </a:pPr>
            <a:r>
              <a:rPr lang="fr-FR" altLang="fr-FR" sz="2000" b="1" dirty="0">
                <a:solidFill>
                  <a:srgbClr val="0070C0"/>
                </a:solidFill>
              </a:rPr>
              <a:t>Un réseau national de sentinelles formées (3578)</a:t>
            </a:r>
          </a:p>
          <a:p>
            <a:pPr marL="414772" indent="-414772">
              <a:spcAft>
                <a:spcPts val="1633"/>
              </a:spcAft>
              <a:buClrTx/>
              <a:buFont typeface="Wingdings" panose="05000000000000000000" pitchFamily="2" charset="2"/>
              <a:buChar char="§"/>
              <a:defRPr/>
            </a:pPr>
            <a:r>
              <a:rPr lang="fr-FR" altLang="fr-FR" sz="2000" b="1" dirty="0">
                <a:solidFill>
                  <a:srgbClr val="0070C0"/>
                </a:solidFill>
              </a:rPr>
              <a:t>Une coordination nationale assurée par RMA</a:t>
            </a:r>
          </a:p>
          <a:p>
            <a:pPr marL="414772" indent="-414772">
              <a:spcAft>
                <a:spcPts val="1633"/>
              </a:spcAft>
              <a:buClrTx/>
              <a:buFont typeface="Wingdings" panose="05000000000000000000" pitchFamily="2" charset="2"/>
              <a:buChar char="§"/>
              <a:defRPr/>
            </a:pPr>
            <a:r>
              <a:rPr lang="fr-FR" altLang="fr-FR" sz="2000" b="1" dirty="0">
                <a:solidFill>
                  <a:srgbClr val="0070C0"/>
                </a:solidFill>
              </a:rPr>
              <a:t>Un réseau national de psychologues spécialisés(1195)</a:t>
            </a:r>
          </a:p>
          <a:p>
            <a:pPr marL="414772" indent="-414772">
              <a:spcAft>
                <a:spcPts val="1633"/>
              </a:spcAft>
              <a:buClrTx/>
              <a:buFont typeface="Wingdings" panose="05000000000000000000" pitchFamily="2" charset="2"/>
              <a:buChar char="§"/>
              <a:defRPr/>
            </a:pPr>
            <a:r>
              <a:rPr lang="fr-FR" altLang="fr-FR" sz="2000" b="1" dirty="0">
                <a:solidFill>
                  <a:srgbClr val="0070C0"/>
                </a:solidFill>
              </a:rPr>
              <a:t>Une alerte déclenchée avec l’accord de la personne en souffrance et une prise de contact en moins d’1h </a:t>
            </a:r>
          </a:p>
          <a:p>
            <a:pPr marL="414772" indent="-414772">
              <a:spcAft>
                <a:spcPts val="1633"/>
              </a:spcAft>
              <a:buClrTx/>
              <a:buFont typeface="Wingdings" panose="05000000000000000000" pitchFamily="2" charset="2"/>
              <a:buChar char="§"/>
              <a:defRPr/>
            </a:pPr>
            <a:r>
              <a:rPr lang="fr-FR" altLang="fr-FR" sz="2000" b="1" dirty="0">
                <a:solidFill>
                  <a:srgbClr val="0070C0"/>
                </a:solidFill>
              </a:rPr>
              <a:t>Une assurance souscrite par APESA France pour les sentinelles</a:t>
            </a:r>
          </a:p>
          <a:p>
            <a:pPr marL="414772" indent="-414772">
              <a:spcAft>
                <a:spcPts val="1633"/>
              </a:spcAft>
              <a:buClrTx/>
              <a:buFont typeface="Wingdings" panose="05000000000000000000" pitchFamily="2" charset="2"/>
              <a:buChar char="§"/>
              <a:defRPr/>
            </a:pPr>
            <a:r>
              <a:rPr lang="fr-FR" altLang="fr-FR" sz="2000" b="1" dirty="0">
                <a:solidFill>
                  <a:srgbClr val="0070C0"/>
                </a:solidFill>
              </a:rPr>
              <a:t>Un numéro vert 0805 65 50 50 </a:t>
            </a:r>
          </a:p>
          <a:p>
            <a:pPr marL="414772" indent="-414772">
              <a:spcAft>
                <a:spcPts val="1633"/>
              </a:spcAft>
              <a:buClrTx/>
              <a:buFont typeface="Wingdings" panose="05000000000000000000" pitchFamily="2" charset="2"/>
              <a:buChar char="§"/>
              <a:defRPr/>
            </a:pPr>
            <a:r>
              <a:rPr lang="fr-FR" altLang="fr-FR" sz="2000" b="1" dirty="0">
                <a:solidFill>
                  <a:srgbClr val="0070C0"/>
                </a:solidFill>
              </a:rPr>
              <a:t>Une confidentialité absolue de l’information</a:t>
            </a:r>
          </a:p>
          <a:p>
            <a:pPr marL="414772" indent="-414772">
              <a:spcAft>
                <a:spcPts val="1633"/>
              </a:spcAft>
              <a:buClrTx/>
              <a:buFont typeface="Wingdings" panose="05000000000000000000" pitchFamily="2" charset="2"/>
              <a:buChar char="§"/>
              <a:defRPr/>
            </a:pPr>
            <a:r>
              <a:rPr lang="fr-FR" altLang="fr-FR" sz="2000" b="1" dirty="0">
                <a:solidFill>
                  <a:srgbClr val="0070C0"/>
                </a:solidFill>
              </a:rPr>
              <a:t>La gratuité de la prise en charge pour la personne en souffrance</a:t>
            </a:r>
          </a:p>
          <a:p>
            <a:pPr marL="414772" indent="-414772">
              <a:spcAft>
                <a:spcPts val="1633"/>
              </a:spcAft>
              <a:buClrTx/>
              <a:buFont typeface="Wingdings" panose="05000000000000000000" pitchFamily="2" charset="2"/>
              <a:buChar char="§"/>
              <a:defRPr/>
            </a:pPr>
            <a:r>
              <a:rPr lang="fr-FR" altLang="fr-FR" sz="2000" b="1" dirty="0">
                <a:solidFill>
                  <a:srgbClr val="0070C0"/>
                </a:solidFill>
              </a:rPr>
              <a:t>L’application du RGPD </a:t>
            </a:r>
          </a:p>
          <a:p>
            <a:pPr algn="ctr">
              <a:spcAft>
                <a:spcPts val="1633"/>
              </a:spcAft>
              <a:buClrTx/>
              <a:defRPr/>
            </a:pPr>
            <a:endParaRPr lang="fr-FR" altLang="fr-FR" sz="2903" b="1" dirty="0">
              <a:solidFill>
                <a:srgbClr val="0070C0"/>
              </a:solidFill>
            </a:endParaRPr>
          </a:p>
          <a:p>
            <a:pPr>
              <a:spcAft>
                <a:spcPts val="1633"/>
              </a:spcAft>
              <a:buClrTx/>
              <a:defRPr/>
            </a:pPr>
            <a:r>
              <a:rPr lang="fr-FR" altLang="fr-FR" sz="1996" b="1" dirty="0">
                <a:solidFill>
                  <a:srgbClr val="0070C0"/>
                </a:solidFill>
              </a:rPr>
              <a:t> </a:t>
            </a:r>
          </a:p>
          <a:p>
            <a:pPr marL="311079" indent="-311079">
              <a:buClrTx/>
              <a:buFont typeface="Arial" panose="020B0604020202020204" pitchFamily="34" charset="0"/>
              <a:buChar char="•"/>
              <a:defRPr/>
            </a:pPr>
            <a:endParaRPr lang="fr-FR" altLang="fr-FR" sz="1996" b="1" dirty="0">
              <a:solidFill>
                <a:srgbClr val="0070C0"/>
              </a:solidFill>
            </a:endParaRPr>
          </a:p>
          <a:p>
            <a:pPr eaLnBrk="1">
              <a:buClrTx/>
              <a:defRPr/>
            </a:pPr>
            <a:r>
              <a:rPr lang="fr-FR" altLang="fr-FR" sz="1996" b="1" dirty="0">
                <a:solidFill>
                  <a:srgbClr val="0070C0"/>
                </a:solidFill>
              </a:rPr>
              <a:t> </a:t>
            </a:r>
            <a:endParaRPr lang="en-US" altLang="fr-FR" sz="1996" b="1" dirty="0">
              <a:solidFill>
                <a:srgbClr val="0070C0"/>
              </a:solidFill>
            </a:endParaRPr>
          </a:p>
        </p:txBody>
      </p:sp>
    </p:spTree>
    <p:extLst>
      <p:ext uri="{BB962C8B-B14F-4D97-AF65-F5344CB8AC3E}">
        <p14:creationId xmlns:p14="http://schemas.microsoft.com/office/powerpoint/2010/main" val="1326576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F0AA43B-6B45-4CA7-B09E-6C94A45094C0}"/>
              </a:ext>
            </a:extLst>
          </p:cNvPr>
          <p:cNvSpPr txBox="1">
            <a:spLocks noChangeArrowheads="1"/>
          </p:cNvSpPr>
          <p:nvPr/>
        </p:nvSpPr>
        <p:spPr bwMode="auto">
          <a:xfrm>
            <a:off x="1523521" y="1"/>
            <a:ext cx="5878697"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sp>
        <p:nvSpPr>
          <p:cNvPr id="4" name="Text Box 2">
            <a:extLst>
              <a:ext uri="{FF2B5EF4-FFF2-40B4-BE49-F238E27FC236}">
                <a16:creationId xmlns:a16="http://schemas.microsoft.com/office/drawing/2014/main" id="{55CB0AC3-C40E-4E6B-9290-4BA0DD34AE1F}"/>
              </a:ext>
            </a:extLst>
          </p:cNvPr>
          <p:cNvSpPr txBox="1">
            <a:spLocks noChangeArrowheads="1"/>
          </p:cNvSpPr>
          <p:nvPr/>
        </p:nvSpPr>
        <p:spPr bwMode="auto">
          <a:xfrm>
            <a:off x="7366214" y="656710"/>
            <a:ext cx="1895239" cy="159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buClrTx/>
              <a:buFontTx/>
              <a:buNone/>
              <a:defRPr/>
            </a:pPr>
            <a:r>
              <a:rPr lang="en-US" altLang="fr-FR" sz="1270" b="1" dirty="0" err="1">
                <a:solidFill>
                  <a:srgbClr val="FF9900"/>
                </a:solidFill>
              </a:rPr>
              <a:t>Bibliographie</a:t>
            </a:r>
            <a:endParaRPr lang="en-US" altLang="fr-FR" sz="1270" b="1" dirty="0">
              <a:solidFill>
                <a:srgbClr val="FF9900"/>
              </a:solidFill>
            </a:endParaRPr>
          </a:p>
        </p:txBody>
      </p:sp>
      <p:sp>
        <p:nvSpPr>
          <p:cNvPr id="5" name="Rectangle 4">
            <a:extLst>
              <a:ext uri="{FF2B5EF4-FFF2-40B4-BE49-F238E27FC236}">
                <a16:creationId xmlns:a16="http://schemas.microsoft.com/office/drawing/2014/main" id="{78FD3344-A456-44AA-BA5B-505A61ECA14A}"/>
              </a:ext>
            </a:extLst>
          </p:cNvPr>
          <p:cNvSpPr/>
          <p:nvPr/>
        </p:nvSpPr>
        <p:spPr>
          <a:xfrm>
            <a:off x="1719381" y="881373"/>
            <a:ext cx="8426325" cy="5773375"/>
          </a:xfrm>
          <a:prstGeom prst="rect">
            <a:avLst/>
          </a:prstGeom>
        </p:spPr>
        <p:txBody>
          <a:bodyPr>
            <a:spAutoFit/>
          </a:bodyPr>
          <a:lstStyle/>
          <a:p>
            <a:pPr>
              <a:spcAft>
                <a:spcPts val="726"/>
              </a:spcAft>
              <a:defRPr/>
            </a:pPr>
            <a:r>
              <a:rPr lang="fr-FR" sz="1000" b="1" dirty="0">
                <a:solidFill>
                  <a:srgbClr val="0070C0"/>
                </a:solidFill>
              </a:rPr>
              <a:t>D’AVENIA Alessandro : </a:t>
            </a:r>
            <a:r>
              <a:rPr lang="fr-FR" sz="1000" dirty="0">
                <a:solidFill>
                  <a:srgbClr val="0070C0"/>
                </a:solidFill>
              </a:rPr>
              <a:t>L’art d’être fragile, </a:t>
            </a:r>
            <a:r>
              <a:rPr lang="fr-FR" sz="1000" i="1" dirty="0" err="1">
                <a:solidFill>
                  <a:srgbClr val="0070C0"/>
                </a:solidFill>
              </a:rPr>
              <a:t>Puf</a:t>
            </a:r>
            <a:r>
              <a:rPr lang="fr-FR" sz="1000" i="1" dirty="0">
                <a:solidFill>
                  <a:srgbClr val="0070C0"/>
                </a:solidFill>
              </a:rPr>
              <a:t>, </a:t>
            </a:r>
            <a:r>
              <a:rPr lang="fr-FR" sz="1000" dirty="0">
                <a:solidFill>
                  <a:srgbClr val="0070C0"/>
                </a:solidFill>
              </a:rPr>
              <a:t>2018</a:t>
            </a:r>
          </a:p>
          <a:p>
            <a:pPr>
              <a:spcAft>
                <a:spcPts val="726"/>
              </a:spcAft>
              <a:defRPr/>
            </a:pPr>
            <a:r>
              <a:rPr lang="fr-FR" sz="1000" b="1" dirty="0">
                <a:solidFill>
                  <a:srgbClr val="0070C0"/>
                </a:solidFill>
              </a:rPr>
              <a:t>APEL Karl-</a:t>
            </a:r>
            <a:r>
              <a:rPr lang="fr-FR" sz="1000" b="1" dirty="0" err="1">
                <a:solidFill>
                  <a:srgbClr val="0070C0"/>
                </a:solidFill>
              </a:rPr>
              <a:t>Oto</a:t>
            </a:r>
            <a:r>
              <a:rPr lang="fr-FR" sz="1000" b="1" dirty="0">
                <a:solidFill>
                  <a:srgbClr val="0070C0"/>
                </a:solidFill>
              </a:rPr>
              <a:t> : </a:t>
            </a:r>
            <a:r>
              <a:rPr lang="fr-FR" sz="1000" dirty="0">
                <a:solidFill>
                  <a:srgbClr val="0070C0"/>
                </a:solidFill>
              </a:rPr>
              <a:t>Ethique de la discussion, </a:t>
            </a:r>
            <a:r>
              <a:rPr lang="fr-FR" sz="1000" i="1" dirty="0">
                <a:solidFill>
                  <a:srgbClr val="0070C0"/>
                </a:solidFill>
              </a:rPr>
              <a:t>Les éditions du cerf, 1994</a:t>
            </a:r>
          </a:p>
          <a:p>
            <a:pPr>
              <a:spcAft>
                <a:spcPts val="726"/>
              </a:spcAft>
              <a:defRPr/>
            </a:pPr>
            <a:r>
              <a:rPr lang="fr-FR" sz="1000" b="1" dirty="0">
                <a:solidFill>
                  <a:srgbClr val="0070C0"/>
                </a:solidFill>
              </a:rPr>
              <a:t>BINNIE Marc : </a:t>
            </a:r>
            <a:r>
              <a:rPr lang="fr-FR" sz="1000" dirty="0">
                <a:solidFill>
                  <a:srgbClr val="0070C0"/>
                </a:solidFill>
              </a:rPr>
              <a:t>Un dispositif pour éviter la délocalisation des entrepreneurs dans un monde meilleur, </a:t>
            </a:r>
            <a:r>
              <a:rPr lang="fr-FR" sz="1000" i="1" dirty="0">
                <a:solidFill>
                  <a:srgbClr val="0070C0"/>
                </a:solidFill>
              </a:rPr>
              <a:t>Revue des procédures collectives, mars-avril 2014 – « La Justice Thérapeutique: une nouvelle démarche dans les pratiques judiciaires », Horizon Pluriel, janvier 2016 - Du traitement des difficultés des entreprises à la prise en compte des difficultés des entrepreneurs,  Revue des procédures collectives, juillet-août 2016 - </a:t>
            </a:r>
            <a:r>
              <a:rPr lang="fr-FR" sz="1000" dirty="0">
                <a:solidFill>
                  <a:srgbClr val="0070C0"/>
                </a:solidFill>
              </a:rPr>
              <a:t>La reconnaissance de la souffrance du justiciable ou la phénoménologie de la défaillance, </a:t>
            </a:r>
            <a:r>
              <a:rPr lang="fr-FR" sz="1000" i="1" dirty="0">
                <a:solidFill>
                  <a:srgbClr val="0070C0"/>
                </a:solidFill>
              </a:rPr>
              <a:t>PEHSP 2018 paru en août  2018 - Le soutien psychologique du chef d’entreprise en difficulté, table ronde Revue des procédures collectives n° 5, septembre-octobre 2020</a:t>
            </a:r>
            <a:r>
              <a:rPr lang="fr-FR" sz="1000" dirty="0">
                <a:solidFill>
                  <a:srgbClr val="0070C0"/>
                </a:solidFill>
              </a:rPr>
              <a:t>  </a:t>
            </a:r>
          </a:p>
          <a:p>
            <a:pPr>
              <a:spcAft>
                <a:spcPts val="726"/>
              </a:spcAft>
              <a:defRPr/>
            </a:pPr>
            <a:r>
              <a:rPr lang="fr-FR" sz="1000" b="1" dirty="0">
                <a:solidFill>
                  <a:srgbClr val="0070C0"/>
                </a:solidFill>
              </a:rPr>
              <a:t>DELATTRE Christophe : </a:t>
            </a:r>
            <a:r>
              <a:rPr lang="fr-FR" sz="1000" dirty="0">
                <a:solidFill>
                  <a:srgbClr val="0070C0"/>
                </a:solidFill>
              </a:rPr>
              <a:t>La rémunération du débiteur et du dirigeant en procédure collective, </a:t>
            </a:r>
            <a:r>
              <a:rPr lang="fr-FR" sz="1000" i="1" dirty="0">
                <a:solidFill>
                  <a:srgbClr val="0070C0"/>
                </a:solidFill>
              </a:rPr>
              <a:t>Revue des procédures collectives n° 5,septembre-octobre 2017 - </a:t>
            </a:r>
            <a:r>
              <a:rPr lang="fr-FR" sz="1000" dirty="0">
                <a:solidFill>
                  <a:srgbClr val="0070C0"/>
                </a:solidFill>
              </a:rPr>
              <a:t>Le cadre d'intervention du ministère public en droit des entreprises en difficulté, </a:t>
            </a:r>
            <a:r>
              <a:rPr lang="fr-FR" sz="1000" i="1" dirty="0">
                <a:solidFill>
                  <a:srgbClr val="0070C0"/>
                </a:solidFill>
              </a:rPr>
              <a:t>Joly Editions, mars 2018, Sanctions : lien entre défaut de coopération et souffrance psychologique, Revue des procédures collectives n° 5, septembre-octobre 2020</a:t>
            </a:r>
          </a:p>
          <a:p>
            <a:pPr>
              <a:spcAft>
                <a:spcPts val="726"/>
              </a:spcAft>
              <a:defRPr/>
            </a:pPr>
            <a:r>
              <a:rPr lang="fr-FR" sz="1000" b="1" dirty="0">
                <a:solidFill>
                  <a:srgbClr val="0070C0"/>
                </a:solidFill>
              </a:rPr>
              <a:t>DURKHEIM Emile : </a:t>
            </a:r>
            <a:r>
              <a:rPr lang="fr-FR" sz="1000" dirty="0">
                <a:solidFill>
                  <a:srgbClr val="0070C0"/>
                </a:solidFill>
              </a:rPr>
              <a:t>Le suicide, </a:t>
            </a:r>
            <a:r>
              <a:rPr lang="fr-FR" sz="1000" i="1" dirty="0">
                <a:solidFill>
                  <a:srgbClr val="0070C0"/>
                </a:solidFill>
              </a:rPr>
              <a:t>Petite bibliothèque Payot, 2012</a:t>
            </a:r>
          </a:p>
          <a:p>
            <a:pPr>
              <a:spcAft>
                <a:spcPts val="726"/>
              </a:spcAft>
              <a:defRPr/>
            </a:pPr>
            <a:r>
              <a:rPr lang="fr-FR" sz="1000" b="1" dirty="0">
                <a:solidFill>
                  <a:srgbClr val="0070C0"/>
                </a:solidFill>
              </a:rPr>
              <a:t>GARAPON Antoine : </a:t>
            </a:r>
            <a:r>
              <a:rPr lang="fr-FR" sz="1000" dirty="0">
                <a:solidFill>
                  <a:srgbClr val="0070C0"/>
                </a:solidFill>
              </a:rPr>
              <a:t>Justice et reconnaissance, </a:t>
            </a:r>
            <a:r>
              <a:rPr lang="fr-FR" sz="1000" i="1" dirty="0">
                <a:solidFill>
                  <a:srgbClr val="0070C0"/>
                </a:solidFill>
              </a:rPr>
              <a:t>ESPRIT, Mars-Avril 2006, - La prudence et l’office du juge au XXIème siècle, IHEJ 2013 – Justice digitale, </a:t>
            </a:r>
            <a:r>
              <a:rPr lang="fr-FR" sz="1000" i="1" dirty="0" err="1">
                <a:solidFill>
                  <a:srgbClr val="0070C0"/>
                </a:solidFill>
              </a:rPr>
              <a:t>Puf</a:t>
            </a:r>
            <a:r>
              <a:rPr lang="fr-FR" sz="1000" i="1" dirty="0">
                <a:solidFill>
                  <a:srgbClr val="0070C0"/>
                </a:solidFill>
              </a:rPr>
              <a:t> 2018</a:t>
            </a:r>
          </a:p>
          <a:p>
            <a:pPr>
              <a:spcAft>
                <a:spcPts val="726"/>
              </a:spcAft>
              <a:defRPr/>
            </a:pPr>
            <a:r>
              <a:rPr lang="fr-FR" sz="1000" b="1" dirty="0">
                <a:solidFill>
                  <a:srgbClr val="0070C0"/>
                </a:solidFill>
              </a:rPr>
              <a:t>GOYARD-FABRE Simone : </a:t>
            </a:r>
            <a:r>
              <a:rPr lang="fr-FR" sz="1000" dirty="0">
                <a:solidFill>
                  <a:srgbClr val="0070C0"/>
                </a:solidFill>
              </a:rPr>
              <a:t>La justice - Une problématique embarrassée, </a:t>
            </a:r>
            <a:r>
              <a:rPr lang="fr-FR" sz="1000" i="1" dirty="0">
                <a:solidFill>
                  <a:srgbClr val="0070C0"/>
                </a:solidFill>
              </a:rPr>
              <a:t>Delagrave Editions, 2002</a:t>
            </a:r>
          </a:p>
          <a:p>
            <a:pPr>
              <a:spcAft>
                <a:spcPts val="726"/>
              </a:spcAft>
              <a:defRPr/>
            </a:pPr>
            <a:r>
              <a:rPr lang="fr-FR" sz="1000" b="1" dirty="0">
                <a:solidFill>
                  <a:srgbClr val="0070C0"/>
                </a:solidFill>
              </a:rPr>
              <a:t>HICKS Donna : </a:t>
            </a:r>
            <a:r>
              <a:rPr lang="fr-FR" sz="1000" dirty="0">
                <a:solidFill>
                  <a:srgbClr val="0070C0"/>
                </a:solidFill>
              </a:rPr>
              <a:t>Éloge de la dignité, </a:t>
            </a:r>
            <a:r>
              <a:rPr lang="fr-FR" sz="1000" i="1" dirty="0">
                <a:solidFill>
                  <a:srgbClr val="0070C0"/>
                </a:solidFill>
              </a:rPr>
              <a:t>Nouveaux Horizons, 2015</a:t>
            </a:r>
          </a:p>
          <a:p>
            <a:pPr>
              <a:spcAft>
                <a:spcPts val="726"/>
              </a:spcAft>
              <a:defRPr/>
            </a:pPr>
            <a:r>
              <a:rPr lang="fr-FR" sz="1000" b="1" dirty="0">
                <a:solidFill>
                  <a:srgbClr val="0070C0"/>
                </a:solidFill>
              </a:rPr>
              <a:t>HONNETH Axel : </a:t>
            </a:r>
            <a:r>
              <a:rPr lang="fr-FR" sz="1000" dirty="0">
                <a:solidFill>
                  <a:srgbClr val="0070C0"/>
                </a:solidFill>
              </a:rPr>
              <a:t>La réification, </a:t>
            </a:r>
            <a:r>
              <a:rPr lang="fr-FR" sz="1000" i="1" dirty="0" err="1">
                <a:solidFill>
                  <a:srgbClr val="0070C0"/>
                </a:solidFill>
              </a:rPr>
              <a:t>Nrf</a:t>
            </a:r>
            <a:r>
              <a:rPr lang="fr-FR" sz="1000" i="1" dirty="0">
                <a:solidFill>
                  <a:srgbClr val="0070C0"/>
                </a:solidFill>
              </a:rPr>
              <a:t> Essais Gallimard, 2014</a:t>
            </a:r>
          </a:p>
          <a:p>
            <a:pPr>
              <a:spcAft>
                <a:spcPts val="726"/>
              </a:spcAft>
              <a:defRPr/>
            </a:pPr>
            <a:r>
              <a:rPr lang="fr-FR" sz="1000" b="1" dirty="0">
                <a:solidFill>
                  <a:srgbClr val="0070C0"/>
                </a:solidFill>
              </a:rPr>
              <a:t>PELLUCHON Corine : </a:t>
            </a:r>
            <a:r>
              <a:rPr lang="fr-FR" sz="1000" dirty="0">
                <a:solidFill>
                  <a:srgbClr val="0070C0"/>
                </a:solidFill>
              </a:rPr>
              <a:t>Ethique de la considération, </a:t>
            </a:r>
            <a:r>
              <a:rPr lang="fr-FR" sz="1000" i="1" dirty="0">
                <a:solidFill>
                  <a:srgbClr val="0070C0"/>
                </a:solidFill>
              </a:rPr>
              <a:t>Les éditions du Seuil, janvier 2018</a:t>
            </a:r>
          </a:p>
          <a:p>
            <a:pPr>
              <a:spcAft>
                <a:spcPts val="726"/>
              </a:spcAft>
              <a:defRPr/>
            </a:pPr>
            <a:r>
              <a:rPr lang="fr-FR" sz="1000" b="1" dirty="0">
                <a:solidFill>
                  <a:srgbClr val="0070C0"/>
                </a:solidFill>
              </a:rPr>
              <a:t>RICOEUR Paul : </a:t>
            </a:r>
            <a:r>
              <a:rPr lang="fr-FR" sz="1000" dirty="0">
                <a:solidFill>
                  <a:srgbClr val="0070C0"/>
                </a:solidFill>
              </a:rPr>
              <a:t>L'acte de juger, </a:t>
            </a:r>
            <a:r>
              <a:rPr lang="fr-FR" sz="1000" i="1" dirty="0">
                <a:solidFill>
                  <a:srgbClr val="0070C0"/>
                </a:solidFill>
              </a:rPr>
              <a:t>Revue Esprit, juillet 2012 -</a:t>
            </a:r>
            <a:r>
              <a:rPr lang="fr-FR" sz="1000" b="1" dirty="0">
                <a:solidFill>
                  <a:srgbClr val="0070C0"/>
                </a:solidFill>
              </a:rPr>
              <a:t> </a:t>
            </a:r>
            <a:r>
              <a:rPr lang="fr-FR" sz="1000" dirty="0">
                <a:solidFill>
                  <a:srgbClr val="0070C0"/>
                </a:solidFill>
              </a:rPr>
              <a:t>Soi-même comme un autre, </a:t>
            </a:r>
            <a:r>
              <a:rPr lang="fr-FR" sz="1000" i="1" dirty="0">
                <a:solidFill>
                  <a:srgbClr val="0070C0"/>
                </a:solidFill>
              </a:rPr>
              <a:t>Editions du Seuil, mars 1990 - </a:t>
            </a:r>
            <a:r>
              <a:rPr lang="fr-FR" sz="1000" b="1" dirty="0">
                <a:solidFill>
                  <a:srgbClr val="0070C0"/>
                </a:solidFill>
              </a:rPr>
              <a:t> </a:t>
            </a:r>
            <a:r>
              <a:rPr lang="fr-FR" sz="1000" dirty="0">
                <a:solidFill>
                  <a:srgbClr val="0070C0"/>
                </a:solidFill>
              </a:rPr>
              <a:t>La souffrance n'est pas la douleur, </a:t>
            </a:r>
            <a:r>
              <a:rPr lang="fr-FR" sz="1000" i="1" dirty="0">
                <a:solidFill>
                  <a:srgbClr val="0070C0"/>
                </a:solidFill>
              </a:rPr>
              <a:t>Psychiatrie français, juin 1992</a:t>
            </a:r>
          </a:p>
          <a:p>
            <a:pPr>
              <a:spcAft>
                <a:spcPts val="726"/>
              </a:spcAft>
              <a:defRPr/>
            </a:pPr>
            <a:r>
              <a:rPr lang="fr-FR" sz="1000" b="1" dirty="0">
                <a:solidFill>
                  <a:srgbClr val="0070C0"/>
                </a:solidFill>
              </a:rPr>
              <a:t>ROSSET Clément : </a:t>
            </a:r>
            <a:r>
              <a:rPr lang="fr-FR" sz="1000" dirty="0">
                <a:solidFill>
                  <a:srgbClr val="0070C0"/>
                </a:solidFill>
              </a:rPr>
              <a:t>La philosophie tragique, </a:t>
            </a:r>
            <a:r>
              <a:rPr lang="fr-FR" sz="1000" i="1" dirty="0" err="1">
                <a:solidFill>
                  <a:srgbClr val="0070C0"/>
                </a:solidFill>
              </a:rPr>
              <a:t>Puf</a:t>
            </a:r>
            <a:r>
              <a:rPr lang="fr-FR" sz="1000" i="1" dirty="0">
                <a:solidFill>
                  <a:srgbClr val="0070C0"/>
                </a:solidFill>
              </a:rPr>
              <a:t>, 2014</a:t>
            </a:r>
          </a:p>
          <a:p>
            <a:pPr>
              <a:spcAft>
                <a:spcPts val="726"/>
              </a:spcAft>
              <a:defRPr/>
            </a:pPr>
            <a:r>
              <a:rPr lang="fr-FR" sz="1000" b="1" dirty="0">
                <a:solidFill>
                  <a:srgbClr val="0070C0"/>
                </a:solidFill>
              </a:rPr>
              <a:t>SUPIOT Alain: </a:t>
            </a:r>
            <a:r>
              <a:rPr lang="fr-FR" sz="1000" dirty="0">
                <a:solidFill>
                  <a:srgbClr val="0070C0"/>
                </a:solidFill>
              </a:rPr>
              <a:t>L’esprit de Philadelphie</a:t>
            </a:r>
            <a:r>
              <a:rPr lang="fr-FR" sz="1000" i="1" dirty="0">
                <a:solidFill>
                  <a:srgbClr val="0070C0"/>
                </a:solidFill>
              </a:rPr>
              <a:t>, Seuil 2010 - </a:t>
            </a:r>
            <a:r>
              <a:rPr lang="fr-FR" sz="1000" dirty="0">
                <a:solidFill>
                  <a:srgbClr val="0070C0"/>
                </a:solidFill>
              </a:rPr>
              <a:t>Homo </a:t>
            </a:r>
            <a:r>
              <a:rPr lang="fr-FR" sz="1000" dirty="0" err="1">
                <a:solidFill>
                  <a:srgbClr val="0070C0"/>
                </a:solidFill>
              </a:rPr>
              <a:t>juridicus</a:t>
            </a:r>
            <a:r>
              <a:rPr lang="fr-FR" sz="1000" dirty="0">
                <a:solidFill>
                  <a:srgbClr val="0070C0"/>
                </a:solidFill>
              </a:rPr>
              <a:t>  Essai sur la fonction anthropologique du droit, </a:t>
            </a:r>
            <a:r>
              <a:rPr lang="fr-FR" sz="1000" i="1" dirty="0">
                <a:solidFill>
                  <a:srgbClr val="0070C0"/>
                </a:solidFill>
              </a:rPr>
              <a:t>Seuil 2005</a:t>
            </a:r>
          </a:p>
          <a:p>
            <a:pPr>
              <a:spcAft>
                <a:spcPts val="726"/>
              </a:spcAft>
              <a:defRPr/>
            </a:pPr>
            <a:r>
              <a:rPr lang="fr-FR" sz="1000" b="1" dirty="0">
                <a:solidFill>
                  <a:srgbClr val="0070C0"/>
                </a:solidFill>
              </a:rPr>
              <a:t>TORRES Olivier : </a:t>
            </a:r>
            <a:r>
              <a:rPr lang="fr-FR" sz="1000" dirty="0">
                <a:solidFill>
                  <a:srgbClr val="0070C0"/>
                </a:solidFill>
              </a:rPr>
              <a:t>La santé du dirigeant - De la souffrance patronale à l'entrepreneuriat salutaire, </a:t>
            </a:r>
            <a:r>
              <a:rPr lang="fr-FR" sz="1000" i="1" dirty="0">
                <a:solidFill>
                  <a:srgbClr val="0070C0"/>
                </a:solidFill>
              </a:rPr>
              <a:t>Petites entreprises &amp; entrepreneuriat,</a:t>
            </a:r>
            <a:br>
              <a:rPr lang="fr-FR" sz="1000" i="1" dirty="0">
                <a:solidFill>
                  <a:srgbClr val="0070C0"/>
                </a:solidFill>
              </a:rPr>
            </a:br>
            <a:r>
              <a:rPr lang="fr-FR" sz="1000" i="1" dirty="0">
                <a:solidFill>
                  <a:srgbClr val="0070C0"/>
                </a:solidFill>
              </a:rPr>
              <a:t>juin 2012</a:t>
            </a:r>
          </a:p>
          <a:p>
            <a:pPr>
              <a:spcAft>
                <a:spcPts val="726"/>
              </a:spcAft>
              <a:defRPr/>
            </a:pPr>
            <a:r>
              <a:rPr lang="fr-FR" sz="1000" b="1" dirty="0">
                <a:solidFill>
                  <a:srgbClr val="0070C0"/>
                </a:solidFill>
              </a:rPr>
              <a:t>VALLANSAN Jocelyne </a:t>
            </a:r>
            <a:r>
              <a:rPr lang="fr-FR" sz="1000" dirty="0">
                <a:solidFill>
                  <a:srgbClr val="0070C0"/>
                </a:solidFill>
              </a:rPr>
              <a:t>: Guide des procédures collectives, </a:t>
            </a:r>
            <a:r>
              <a:rPr lang="fr-FR" sz="1000" i="1" dirty="0">
                <a:solidFill>
                  <a:srgbClr val="0070C0"/>
                </a:solidFill>
              </a:rPr>
              <a:t>LexisNexis, 2018</a:t>
            </a:r>
          </a:p>
          <a:p>
            <a:pPr>
              <a:spcAft>
                <a:spcPts val="726"/>
              </a:spcAft>
              <a:defRPr/>
            </a:pPr>
            <a:r>
              <a:rPr lang="fr-FR" sz="1000" b="1" dirty="0">
                <a:solidFill>
                  <a:srgbClr val="0070C0"/>
                </a:solidFill>
              </a:rPr>
              <a:t>VERNANT Jean-Pierre : </a:t>
            </a:r>
            <a:r>
              <a:rPr lang="fr-FR" sz="1000" dirty="0">
                <a:solidFill>
                  <a:srgbClr val="0070C0"/>
                </a:solidFill>
              </a:rPr>
              <a:t>Les origines de la pensée grecque, </a:t>
            </a:r>
            <a:r>
              <a:rPr lang="fr-FR" sz="1000" i="1" dirty="0">
                <a:solidFill>
                  <a:srgbClr val="0070C0"/>
                </a:solidFill>
              </a:rPr>
              <a:t>Quadrige, 2013</a:t>
            </a:r>
          </a:p>
          <a:p>
            <a:pPr>
              <a:spcAft>
                <a:spcPts val="726"/>
              </a:spcAft>
              <a:defRPr/>
            </a:pPr>
            <a:r>
              <a:rPr lang="fr-FR" sz="1000" b="1" dirty="0">
                <a:solidFill>
                  <a:srgbClr val="0070C0"/>
                </a:solidFill>
              </a:rPr>
              <a:t>VIANO Cristina : </a:t>
            </a:r>
            <a:r>
              <a:rPr lang="fr-FR" sz="1000" dirty="0">
                <a:solidFill>
                  <a:srgbClr val="0070C0"/>
                </a:solidFill>
              </a:rPr>
              <a:t>Les émotions au tribunal : théorie et mode d’emploi (ARISTOTE, RHET. III), </a:t>
            </a:r>
            <a:r>
              <a:rPr lang="fr-FR" sz="1000" i="1" dirty="0">
                <a:solidFill>
                  <a:srgbClr val="0070C0"/>
                </a:solidFill>
              </a:rPr>
              <a:t>ANTIQVORVM PHILOSOPHIA an international journal – PISA · ROMA FABRIZIO SERRA EDITORE MMXVII, novembre 2017</a:t>
            </a:r>
            <a:endParaRPr lang="fr-FR" sz="1000" b="1" i="1" dirty="0">
              <a:solidFill>
                <a:srgbClr val="0070C0"/>
              </a:solidFill>
            </a:endParaRPr>
          </a:p>
          <a:p>
            <a:pPr>
              <a:spcAft>
                <a:spcPts val="726"/>
              </a:spcAft>
              <a:defRPr/>
            </a:pPr>
            <a:r>
              <a:rPr lang="en-US" sz="1000" b="1" dirty="0">
                <a:solidFill>
                  <a:srgbClr val="0070C0"/>
                </a:solidFill>
              </a:rPr>
              <a:t>WEXLER David B. : </a:t>
            </a:r>
            <a:r>
              <a:rPr lang="en-US" sz="1000" dirty="0">
                <a:solidFill>
                  <a:srgbClr val="0070C0"/>
                </a:solidFill>
              </a:rPr>
              <a:t>Justice, mental health, and therapeutic jurisprudence, </a:t>
            </a:r>
            <a:r>
              <a:rPr lang="en-US" sz="1000" i="1" dirty="0">
                <a:solidFill>
                  <a:srgbClr val="0070C0"/>
                </a:solidFill>
              </a:rPr>
              <a:t>1992</a:t>
            </a:r>
            <a:endParaRPr lang="fr-FR" sz="1000" i="1" dirty="0">
              <a:solidFill>
                <a:srgbClr val="0070C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0661EFD-ED65-4EFA-9C73-2E4EE58D4FB6}"/>
              </a:ext>
            </a:extLst>
          </p:cNvPr>
          <p:cNvSpPr txBox="1"/>
          <p:nvPr/>
        </p:nvSpPr>
        <p:spPr>
          <a:xfrm>
            <a:off x="5970575" y="1081994"/>
            <a:ext cx="269626" cy="830997"/>
          </a:xfrm>
          <a:prstGeom prst="rect">
            <a:avLst/>
          </a:prstGeom>
          <a:noFill/>
        </p:spPr>
        <p:txBody>
          <a:bodyPr wrap="none" rtlCol="0">
            <a:spAutoFit/>
          </a:bodyPr>
          <a:lstStyle/>
          <a:p>
            <a:pPr algn="ctr"/>
            <a:r>
              <a:rPr lang="fr-FR" sz="2400" b="1" dirty="0">
                <a:solidFill>
                  <a:srgbClr val="0070C0"/>
                </a:solidFill>
                <a:latin typeface="Arial" panose="020B0604020202020204" pitchFamily="34" charset="0"/>
                <a:cs typeface="Arial" panose="020B0604020202020204" pitchFamily="34" charset="0"/>
              </a:rPr>
              <a:t> </a:t>
            </a:r>
          </a:p>
          <a:p>
            <a:pPr algn="ctr"/>
            <a:endParaRPr lang="fr-FR" sz="2400" b="1" dirty="0">
              <a:solidFill>
                <a:srgbClr val="0070C0"/>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7C926D8F-0B4F-4DC3-BA11-526BC19675F6}"/>
              </a:ext>
            </a:extLst>
          </p:cNvPr>
          <p:cNvGrpSpPr/>
          <p:nvPr/>
        </p:nvGrpSpPr>
        <p:grpSpPr>
          <a:xfrm>
            <a:off x="1973820" y="1110359"/>
            <a:ext cx="9635970" cy="4106803"/>
            <a:chOff x="2709644" y="2650920"/>
            <a:chExt cx="9635970" cy="3285601"/>
          </a:xfrm>
        </p:grpSpPr>
        <p:grpSp>
          <p:nvGrpSpPr>
            <p:cNvPr id="15" name="Groupe 14">
              <a:extLst>
                <a:ext uri="{FF2B5EF4-FFF2-40B4-BE49-F238E27FC236}">
                  <a16:creationId xmlns:a16="http://schemas.microsoft.com/office/drawing/2014/main" id="{BB4C0AA6-EBEA-4B5F-B0A5-31BB03EE3280}"/>
                </a:ext>
              </a:extLst>
            </p:cNvPr>
            <p:cNvGrpSpPr/>
            <p:nvPr/>
          </p:nvGrpSpPr>
          <p:grpSpPr>
            <a:xfrm>
              <a:off x="2709644" y="2650920"/>
              <a:ext cx="8821376" cy="2879567"/>
              <a:chOff x="2709644" y="2650920"/>
              <a:chExt cx="8821376" cy="2879567"/>
            </a:xfrm>
          </p:grpSpPr>
          <p:sp>
            <p:nvSpPr>
              <p:cNvPr id="7" name="ZoneTexte 6">
                <a:extLst>
                  <a:ext uri="{FF2B5EF4-FFF2-40B4-BE49-F238E27FC236}">
                    <a16:creationId xmlns:a16="http://schemas.microsoft.com/office/drawing/2014/main" id="{904D4982-485D-4CA1-839B-EDFF44053B9A}"/>
                  </a:ext>
                </a:extLst>
              </p:cNvPr>
              <p:cNvSpPr txBox="1"/>
              <p:nvPr/>
            </p:nvSpPr>
            <p:spPr>
              <a:xfrm>
                <a:off x="2709644" y="2650920"/>
                <a:ext cx="6404317" cy="369332"/>
              </a:xfrm>
              <a:prstGeom prst="rect">
                <a:avLst/>
              </a:prstGeom>
              <a:noFill/>
            </p:spPr>
            <p:txBody>
              <a:bodyPr wrap="none" rtlCol="0">
                <a:spAutoFit/>
              </a:bodyPr>
              <a:lstStyle/>
              <a:p>
                <a:pPr marL="342900" indent="-342900">
                  <a:buFont typeface="+mj-lt"/>
                  <a:buAutoNum type="arabicPeriod"/>
                </a:pPr>
                <a:r>
                  <a:rPr lang="fr-FR" b="1" dirty="0">
                    <a:solidFill>
                      <a:srgbClr val="0070C0"/>
                    </a:solidFill>
                    <a:latin typeface="Arial" panose="020B0604020202020204" pitchFamily="34" charset="0"/>
                    <a:cs typeface="Arial" panose="020B0604020202020204" pitchFamily="34" charset="0"/>
                  </a:rPr>
                  <a:t>Le suicide et la souffrance des entrepreneurs ruinés :</a:t>
                </a:r>
              </a:p>
            </p:txBody>
          </p:sp>
          <p:sp>
            <p:nvSpPr>
              <p:cNvPr id="8" name="ZoneTexte 7">
                <a:extLst>
                  <a:ext uri="{FF2B5EF4-FFF2-40B4-BE49-F238E27FC236}">
                    <a16:creationId xmlns:a16="http://schemas.microsoft.com/office/drawing/2014/main" id="{836B0E2F-BEE5-4F0B-B5CD-7C47CE0467C3}"/>
                  </a:ext>
                </a:extLst>
              </p:cNvPr>
              <p:cNvSpPr txBox="1"/>
              <p:nvPr/>
            </p:nvSpPr>
            <p:spPr>
              <a:xfrm>
                <a:off x="3171039" y="3252831"/>
                <a:ext cx="8359981" cy="2277656"/>
              </a:xfrm>
              <a:prstGeom prst="rect">
                <a:avLst/>
              </a:prstGeom>
              <a:noFill/>
            </p:spPr>
            <p:txBody>
              <a:bodyPr wrap="none" rtlCol="0">
                <a:spAutoFit/>
              </a:bodyPr>
              <a:lstStyle/>
              <a:p>
                <a:pPr marL="285750" indent="-285750">
                  <a:spcAft>
                    <a:spcPts val="600"/>
                  </a:spcAft>
                  <a:buFont typeface="Wingdings" panose="05000000000000000000" pitchFamily="2" charset="2"/>
                  <a:buChar char="Ø"/>
                </a:pPr>
                <a:r>
                  <a:rPr lang="fr-FR" b="1" dirty="0">
                    <a:solidFill>
                      <a:srgbClr val="0070C0"/>
                    </a:solidFill>
                    <a:latin typeface="Arial" panose="020B0604020202020204" pitchFamily="34" charset="0"/>
                    <a:cs typeface="Arial" panose="020B0604020202020204" pitchFamily="34" charset="0"/>
                  </a:rPr>
                  <a:t>Une réalité ancienne pourtant méconnue.</a:t>
                </a:r>
              </a:p>
              <a:p>
                <a:pPr>
                  <a:spcAft>
                    <a:spcPts val="600"/>
                  </a:spcAft>
                </a:pPr>
                <a:endParaRPr lang="fr-FR" b="1" dirty="0">
                  <a:solidFill>
                    <a:srgbClr val="0070C0"/>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Ø"/>
                </a:pPr>
                <a:r>
                  <a:rPr lang="fr-FR" b="1" dirty="0">
                    <a:solidFill>
                      <a:srgbClr val="0070C0"/>
                    </a:solidFill>
                    <a:latin typeface="Arial" panose="020B0604020202020204" pitchFamily="34" charset="0"/>
                    <a:cs typeface="Arial" panose="020B0604020202020204" pitchFamily="34" charset="0"/>
                  </a:rPr>
                  <a:t>Les désordres économiques et juridiques produisent souffrance morale</a:t>
                </a:r>
              </a:p>
              <a:p>
                <a:pPr>
                  <a:spcAft>
                    <a:spcPts val="600"/>
                  </a:spcAft>
                </a:pPr>
                <a:r>
                  <a:rPr lang="fr-FR" b="1" dirty="0">
                    <a:solidFill>
                      <a:srgbClr val="0070C0"/>
                    </a:solidFill>
                    <a:latin typeface="Arial" panose="020B0604020202020204" pitchFamily="34" charset="0"/>
                    <a:cs typeface="Arial" panose="020B0604020202020204" pitchFamily="34" charset="0"/>
                  </a:rPr>
                  <a:t>     et idées noires. </a:t>
                </a:r>
              </a:p>
              <a:p>
                <a:pPr>
                  <a:spcAft>
                    <a:spcPts val="600"/>
                  </a:spcAft>
                </a:pPr>
                <a:endParaRPr lang="fr-FR" b="1" dirty="0">
                  <a:solidFill>
                    <a:srgbClr val="0070C0"/>
                  </a:solidFill>
                  <a:latin typeface="Arial" panose="020B0604020202020204" pitchFamily="34" charset="0"/>
                  <a:cs typeface="Arial" panose="020B0604020202020204" pitchFamily="34" charset="0"/>
                </a:endParaRPr>
              </a:p>
              <a:p>
                <a:pPr>
                  <a:spcAft>
                    <a:spcPts val="600"/>
                  </a:spcAft>
                </a:pPr>
                <a:endParaRPr lang="fr-FR" b="1" dirty="0">
                  <a:solidFill>
                    <a:srgbClr val="0070C0"/>
                  </a:solidFill>
                  <a:latin typeface="Arial" panose="020B0604020202020204" pitchFamily="34" charset="0"/>
                  <a:cs typeface="Arial" panose="020B0604020202020204" pitchFamily="34" charset="0"/>
                </a:endParaRPr>
              </a:p>
              <a:p>
                <a:pPr>
                  <a:spcAft>
                    <a:spcPts val="600"/>
                  </a:spcAft>
                </a:pPr>
                <a:endParaRPr lang="fr-FR" b="1" dirty="0">
                  <a:solidFill>
                    <a:srgbClr val="0070C0"/>
                  </a:solidFill>
                  <a:latin typeface="Arial" panose="020B0604020202020204" pitchFamily="34" charset="0"/>
                  <a:cs typeface="Arial" panose="020B0604020202020204" pitchFamily="34" charset="0"/>
                </a:endParaRPr>
              </a:p>
              <a:p>
                <a:pPr>
                  <a:spcAft>
                    <a:spcPts val="600"/>
                  </a:spcAft>
                </a:pPr>
                <a:endParaRPr lang="fr-FR" b="1" dirty="0">
                  <a:solidFill>
                    <a:srgbClr val="0070C0"/>
                  </a:solidFill>
                  <a:latin typeface="Arial" panose="020B0604020202020204" pitchFamily="34" charset="0"/>
                  <a:cs typeface="Arial" panose="020B0604020202020204" pitchFamily="34" charset="0"/>
                </a:endParaRPr>
              </a:p>
            </p:txBody>
          </p:sp>
        </p:grpSp>
        <p:grpSp>
          <p:nvGrpSpPr>
            <p:cNvPr id="16" name="Groupe 15">
              <a:extLst>
                <a:ext uri="{FF2B5EF4-FFF2-40B4-BE49-F238E27FC236}">
                  <a16:creationId xmlns:a16="http://schemas.microsoft.com/office/drawing/2014/main" id="{8E17DAB5-E9AD-4DFA-8219-17BF563F0943}"/>
                </a:ext>
              </a:extLst>
            </p:cNvPr>
            <p:cNvGrpSpPr/>
            <p:nvPr/>
          </p:nvGrpSpPr>
          <p:grpSpPr>
            <a:xfrm>
              <a:off x="2709644" y="4403851"/>
              <a:ext cx="9635970" cy="1532670"/>
              <a:chOff x="2709644" y="4403851"/>
              <a:chExt cx="9635970" cy="1532670"/>
            </a:xfrm>
          </p:grpSpPr>
          <p:sp>
            <p:nvSpPr>
              <p:cNvPr id="9" name="ZoneTexte 8">
                <a:extLst>
                  <a:ext uri="{FF2B5EF4-FFF2-40B4-BE49-F238E27FC236}">
                    <a16:creationId xmlns:a16="http://schemas.microsoft.com/office/drawing/2014/main" id="{5FE9B149-7022-44CC-9ED5-41EEAF067B65}"/>
                  </a:ext>
                </a:extLst>
              </p:cNvPr>
              <p:cNvSpPr txBox="1"/>
              <p:nvPr/>
            </p:nvSpPr>
            <p:spPr>
              <a:xfrm>
                <a:off x="2709644" y="4403851"/>
                <a:ext cx="1659429" cy="517090"/>
              </a:xfrm>
              <a:prstGeom prst="rect">
                <a:avLst/>
              </a:prstGeom>
              <a:noFill/>
            </p:spPr>
            <p:txBody>
              <a:bodyPr wrap="none" rtlCol="0">
                <a:spAutoFit/>
              </a:bodyPr>
              <a:lstStyle/>
              <a:p>
                <a:pPr marL="342900" indent="-342900">
                  <a:buFont typeface="+mj-lt"/>
                  <a:buAutoNum type="arabicPeriod" startAt="2"/>
                </a:pPr>
                <a:endParaRPr lang="fr-FR" b="1" dirty="0">
                  <a:solidFill>
                    <a:srgbClr val="0070C0"/>
                  </a:solidFill>
                  <a:latin typeface="Arial" panose="020B0604020202020204" pitchFamily="34" charset="0"/>
                  <a:cs typeface="Arial" panose="020B0604020202020204" pitchFamily="34" charset="0"/>
                </a:endParaRPr>
              </a:p>
              <a:p>
                <a:pPr marL="342900" indent="-342900">
                  <a:buFont typeface="+mj-lt"/>
                  <a:buAutoNum type="arabicPeriod" startAt="2"/>
                </a:pPr>
                <a:r>
                  <a:rPr lang="fr-FR" b="1" dirty="0">
                    <a:solidFill>
                      <a:srgbClr val="0070C0"/>
                    </a:solidFill>
                    <a:latin typeface="Arial" panose="020B0604020202020204" pitchFamily="34" charset="0"/>
                    <a:cs typeface="Arial" panose="020B0604020202020204" pitchFamily="34" charset="0"/>
                  </a:rPr>
                  <a:t>Le suicide</a:t>
                </a:r>
              </a:p>
            </p:txBody>
          </p:sp>
          <p:sp>
            <p:nvSpPr>
              <p:cNvPr id="10" name="ZoneTexte 9">
                <a:extLst>
                  <a:ext uri="{FF2B5EF4-FFF2-40B4-BE49-F238E27FC236}">
                    <a16:creationId xmlns:a16="http://schemas.microsoft.com/office/drawing/2014/main" id="{E1579ECB-6BA2-4959-971A-0BE361137F6C}"/>
                  </a:ext>
                </a:extLst>
              </p:cNvPr>
              <p:cNvSpPr txBox="1"/>
              <p:nvPr/>
            </p:nvSpPr>
            <p:spPr>
              <a:xfrm>
                <a:off x="3113600" y="5074705"/>
                <a:ext cx="9232014" cy="861816"/>
              </a:xfrm>
              <a:prstGeom prst="rect">
                <a:avLst/>
              </a:prstGeom>
              <a:noFill/>
            </p:spPr>
            <p:txBody>
              <a:bodyPr wrap="none" rtlCol="0">
                <a:spAutoFit/>
              </a:bodyPr>
              <a:lstStyle/>
              <a:p>
                <a:pPr marL="285750" indent="-285750">
                  <a:spcAft>
                    <a:spcPts val="600"/>
                  </a:spcAft>
                  <a:buFont typeface="Wingdings" panose="05000000000000000000" pitchFamily="2" charset="2"/>
                  <a:buChar char="Ø"/>
                </a:pPr>
                <a:r>
                  <a:rPr lang="fr-FR" b="1" dirty="0">
                    <a:solidFill>
                      <a:srgbClr val="0070C0"/>
                    </a:solidFill>
                    <a:latin typeface="Arial" panose="020B0604020202020204" pitchFamily="34" charset="0"/>
                    <a:cs typeface="Arial" panose="020B0604020202020204" pitchFamily="34" charset="0"/>
                  </a:rPr>
                  <a:t>Une dimension à la fois personnelle et collective.</a:t>
                </a:r>
              </a:p>
              <a:p>
                <a:pPr marL="285750" indent="-285750">
                  <a:spcAft>
                    <a:spcPts val="600"/>
                  </a:spcAft>
                  <a:buFont typeface="Wingdings" panose="05000000000000000000" pitchFamily="2" charset="2"/>
                  <a:buChar char="Ø"/>
                </a:pPr>
                <a:r>
                  <a:rPr lang="fr-FR" b="1" dirty="0">
                    <a:solidFill>
                      <a:srgbClr val="0070C0"/>
                    </a:solidFill>
                    <a:latin typeface="Arial" panose="020B0604020202020204" pitchFamily="34" charset="0"/>
                    <a:cs typeface="Arial" panose="020B0604020202020204" pitchFamily="34" charset="0"/>
                  </a:rPr>
                  <a:t>Relève de la compétence des psychologues mais aussi une affaire de proximité.</a:t>
                </a:r>
              </a:p>
              <a:p>
                <a:pPr marL="285750" indent="-285750">
                  <a:buFont typeface="Wingdings" panose="05000000000000000000" pitchFamily="2" charset="2"/>
                  <a:buChar char="Ø"/>
                </a:pPr>
                <a:r>
                  <a:rPr lang="fr-FR" b="1" dirty="0">
                    <a:solidFill>
                      <a:srgbClr val="0070C0"/>
                    </a:solidFill>
                    <a:latin typeface="Arial" panose="020B0604020202020204" pitchFamily="34" charset="0"/>
                    <a:cs typeface="Arial" panose="020B0604020202020204" pitchFamily="34" charset="0"/>
                  </a:rPr>
                  <a:t>Ce n’est pas un phénomène météorologique.</a:t>
                </a:r>
              </a:p>
            </p:txBody>
          </p:sp>
        </p:grpSp>
      </p:grpSp>
      <p:pic>
        <p:nvPicPr>
          <p:cNvPr id="13" name="Picture 4">
            <a:extLst>
              <a:ext uri="{FF2B5EF4-FFF2-40B4-BE49-F238E27FC236}">
                <a16:creationId xmlns:a16="http://schemas.microsoft.com/office/drawing/2014/main" id="{0C1A5885-2B3F-45DB-9D17-36CA930D56E7}"/>
              </a:ext>
            </a:extLst>
          </p:cNvPr>
          <p:cNvPicPr>
            <a:picLocks noChangeAspect="1" noChangeArrowheads="1"/>
          </p:cNvPicPr>
          <p:nvPr/>
        </p:nvPicPr>
        <p:blipFill>
          <a:blip r:embed="rId2"/>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Text Box 1">
            <a:extLst>
              <a:ext uri="{FF2B5EF4-FFF2-40B4-BE49-F238E27FC236}">
                <a16:creationId xmlns:a16="http://schemas.microsoft.com/office/drawing/2014/main" id="{AFEC82FA-2C1C-4F2A-B62A-17714FA2B738}"/>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spTree>
    <p:extLst>
      <p:ext uri="{BB962C8B-B14F-4D97-AF65-F5344CB8AC3E}">
        <p14:creationId xmlns:p14="http://schemas.microsoft.com/office/powerpoint/2010/main" val="427889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B3B3FAA-0EAB-4959-A2BF-C2D7B1D74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107" y="598325"/>
            <a:ext cx="8230464" cy="6259674"/>
          </a:xfrm>
          <a:prstGeom prst="rect">
            <a:avLst/>
          </a:prstGeom>
        </p:spPr>
      </p:pic>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a:solidFill>
                  <a:srgbClr val="FFFFFF"/>
                </a:solidFill>
              </a:rPr>
              <a:t>APESA  France</a:t>
            </a: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4"/>
          <a:srcRect/>
          <a:stretch>
            <a:fillRect/>
          </a:stretch>
        </p:blipFill>
        <p:spPr bwMode="auto">
          <a:xfrm>
            <a:off x="9431391" y="-42056"/>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191C36-2B0E-4AFD-A84C-5EE696544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109" y="668852"/>
            <a:ext cx="4224645" cy="6189148"/>
          </a:xfrm>
          <a:prstGeom prst="rect">
            <a:avLst/>
          </a:prstGeom>
        </p:spPr>
      </p:pic>
      <p:sp>
        <p:nvSpPr>
          <p:cNvPr id="21506" name="Text Box 1">
            <a:extLst>
              <a:ext uri="{FF2B5EF4-FFF2-40B4-BE49-F238E27FC236}">
                <a16:creationId xmlns:a16="http://schemas.microsoft.com/office/drawing/2014/main" id="{09F1DF43-23E6-425D-9CDA-CCFAFCE92275}"/>
              </a:ext>
            </a:extLst>
          </p:cNvPr>
          <p:cNvSpPr txBox="1">
            <a:spLocks noChangeArrowheads="1"/>
          </p:cNvSpPr>
          <p:nvPr/>
        </p:nvSpPr>
        <p:spPr bwMode="auto">
          <a:xfrm>
            <a:off x="1523521" y="1"/>
            <a:ext cx="5891659" cy="816566"/>
          </a:xfrm>
          <a:prstGeom prst="rect">
            <a:avLst/>
          </a:prstGeom>
          <a:solidFill>
            <a:srgbClr val="3399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3109" rIns="0" bIns="0" anchor="ctr"/>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3266" dirty="0">
                <a:solidFill>
                  <a:srgbClr val="FFFFFF"/>
                </a:solidFill>
              </a:rPr>
              <a:t>APESA  France</a:t>
            </a:r>
          </a:p>
        </p:txBody>
      </p:sp>
      <p:sp>
        <p:nvSpPr>
          <p:cNvPr id="21508" name="Text Box 3">
            <a:extLst>
              <a:ext uri="{FF2B5EF4-FFF2-40B4-BE49-F238E27FC236}">
                <a16:creationId xmlns:a16="http://schemas.microsoft.com/office/drawing/2014/main" id="{4C404E49-1F13-43B1-8938-9F79E999530A}"/>
              </a:ext>
            </a:extLst>
          </p:cNvPr>
          <p:cNvSpPr txBox="1">
            <a:spLocks noChangeArrowheads="1"/>
          </p:cNvSpPr>
          <p:nvPr/>
        </p:nvSpPr>
        <p:spPr bwMode="auto">
          <a:xfrm>
            <a:off x="1588328" y="3951776"/>
            <a:ext cx="9144960" cy="224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36"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algn="ctr" eaLnBrk="1">
              <a:spcAft>
                <a:spcPct val="0"/>
              </a:spcAft>
              <a:buClrTx/>
              <a:buFontTx/>
              <a:buNone/>
              <a:defRPr/>
            </a:pPr>
            <a:r>
              <a:rPr lang="fr-FR" altLang="fr-FR" sz="1814">
                <a:solidFill>
                  <a:srgbClr val="0070C0"/>
                </a:solidFill>
              </a:rPr>
              <a:t> </a:t>
            </a:r>
            <a:endParaRPr lang="fr-FR" altLang="fr-FR" sz="1814" b="1">
              <a:solidFill>
                <a:srgbClr val="0070C0"/>
              </a:solidFill>
            </a:endParaRPr>
          </a:p>
        </p:txBody>
      </p:sp>
      <p:pic>
        <p:nvPicPr>
          <p:cNvPr id="21509" name="Picture 4">
            <a:extLst>
              <a:ext uri="{FF2B5EF4-FFF2-40B4-BE49-F238E27FC236}">
                <a16:creationId xmlns:a16="http://schemas.microsoft.com/office/drawing/2014/main" id="{BD0EB75A-AA87-445D-8787-10C6E323AAEC}"/>
              </a:ext>
            </a:extLst>
          </p:cNvPr>
          <p:cNvPicPr>
            <a:picLocks noChangeAspect="1" noChangeArrowheads="1"/>
          </p:cNvPicPr>
          <p:nvPr/>
        </p:nvPicPr>
        <p:blipFill>
          <a:blip r:embed="rId4"/>
          <a:srcRect/>
          <a:stretch>
            <a:fillRect/>
          </a:stretch>
        </p:blipFill>
        <p:spPr bwMode="auto">
          <a:xfrm>
            <a:off x="9231210" y="1"/>
            <a:ext cx="1437271" cy="1110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a:extLst>
              <a:ext uri="{FF2B5EF4-FFF2-40B4-BE49-F238E27FC236}">
                <a16:creationId xmlns:a16="http://schemas.microsoft.com/office/drawing/2014/main" id="{4B5CC95D-2B31-4ADF-9D91-26C80F28F91D}"/>
              </a:ext>
            </a:extLst>
          </p:cNvPr>
          <p:cNvSpPr txBox="1">
            <a:spLocks noChangeArrowheads="1"/>
          </p:cNvSpPr>
          <p:nvPr/>
        </p:nvSpPr>
        <p:spPr bwMode="auto">
          <a:xfrm>
            <a:off x="1919563" y="1192446"/>
            <a:ext cx="2285519" cy="45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lnSpc>
                <a:spcPct val="93000"/>
              </a:lnSpc>
              <a:spcAft>
                <a:spcPts val="1413"/>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rgbClr val="000000"/>
                </a:solidFill>
                <a:latin typeface="Arial" charset="0"/>
                <a:ea typeface="Microsoft YaHei" charset="-122"/>
              </a:defRPr>
            </a:lvl9pPr>
          </a:lstStyle>
          <a:p>
            <a:pPr eaLnBrk="1">
              <a:buClrTx/>
              <a:buFontTx/>
              <a:buNone/>
              <a:defRPr/>
            </a:pPr>
            <a:r>
              <a:rPr lang="en-US" altLang="fr-FR" sz="2177" b="1" dirty="0">
                <a:solidFill>
                  <a:srgbClr val="FF9900"/>
                </a:solidFill>
              </a:rPr>
              <a:t> </a:t>
            </a:r>
          </a:p>
        </p:txBody>
      </p:sp>
    </p:spTree>
    <p:extLst>
      <p:ext uri="{BB962C8B-B14F-4D97-AF65-F5344CB8AC3E}">
        <p14:creationId xmlns:p14="http://schemas.microsoft.com/office/powerpoint/2010/main" val="3417566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1776</TotalTime>
  <Words>3191</Words>
  <Application>Microsoft Office PowerPoint</Application>
  <PresentationFormat>Grand écran</PresentationFormat>
  <Paragraphs>672</Paragraphs>
  <Slides>60</Slides>
  <Notes>46</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60</vt:i4>
      </vt:variant>
    </vt:vector>
  </HeadingPairs>
  <TitlesOfParts>
    <vt:vector size="69" baseType="lpstr">
      <vt:lpstr>Arial</vt:lpstr>
      <vt:lpstr>Calibri</vt:lpstr>
      <vt:lpstr>Calibri Light</vt:lpstr>
      <vt:lpstr>Courier New</vt:lpstr>
      <vt:lpstr>Lato</vt:lpstr>
      <vt:lpstr>Times New Roman</vt:lpstr>
      <vt:lpstr>Wingdings</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Marc BINNIÉ</dc:creator>
  <cp:lastModifiedBy>Marc BINNIÉ</cp:lastModifiedBy>
  <cp:revision>79</cp:revision>
  <cp:lastPrinted>2021-01-21T10:29:55Z</cp:lastPrinted>
  <dcterms:created xsi:type="dcterms:W3CDTF">2019-05-21T14:30:15Z</dcterms:created>
  <dcterms:modified xsi:type="dcterms:W3CDTF">2021-01-21T10:30:45Z</dcterms:modified>
</cp:coreProperties>
</file>