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_rels/slideMaster1.xml.rels" ContentType="application/vnd.openxmlformats-package.relationship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_rels/notesSlide6.xml.rels" ContentType="application/vnd.openxmlformats-package.relationships+xml"/>
  <Override PartName="/ppt/notesSlides/_rels/notesSlide7.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media/image1.png" ContentType="image/pn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Lst>
  <p:sldSz cx="12192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fr-FR" sz="1800" spc="-1" strike="noStrike">
                <a:solidFill>
                  <a:srgbClr val="000000"/>
                </a:solidFill>
                <a:latin typeface="Calibri"/>
              </a:rPr>
              <a:t>Cliquez pour déplacer la diapo</a:t>
            </a:r>
            <a:endParaRPr b="0" lang="fr-FR" sz="1800" spc="-1" strike="noStrike">
              <a:solidFill>
                <a:srgbClr val="000000"/>
              </a:solidFill>
              <a:latin typeface="Calibri"/>
            </a:endParaRPr>
          </a:p>
        </p:txBody>
      </p:sp>
      <p:sp>
        <p:nvSpPr>
          <p:cNvPr id="42" name="PlaceHolder 2"/>
          <p:cNvSpPr>
            <a:spLocks noGrp="1"/>
          </p:cNvSpPr>
          <p:nvPr>
            <p:ph type="body"/>
          </p:nvPr>
        </p:nvSpPr>
        <p:spPr>
          <a:xfrm>
            <a:off x="756000" y="5078520"/>
            <a:ext cx="6047640" cy="4811040"/>
          </a:xfrm>
          <a:prstGeom prst="rect">
            <a:avLst/>
          </a:prstGeom>
        </p:spPr>
        <p:txBody>
          <a:bodyPr lIns="0" rIns="0" tIns="0" bIns="0">
            <a:noAutofit/>
          </a:bodyPr>
          <a:p>
            <a:r>
              <a:rPr b="0" lang="fr-FR" sz="2000" spc="-1" strike="noStrike">
                <a:latin typeface="Arial"/>
              </a:rPr>
              <a:t>Cliquez pour modifier le format des notes</a:t>
            </a:r>
            <a:endParaRPr b="0" lang="fr-FR" sz="2000" spc="-1" strike="noStrike">
              <a:latin typeface="Arial"/>
            </a:endParaRPr>
          </a:p>
        </p:txBody>
      </p:sp>
      <p:sp>
        <p:nvSpPr>
          <p:cNvPr id="43" name="PlaceHolder 3"/>
          <p:cNvSpPr>
            <a:spLocks noGrp="1"/>
          </p:cNvSpPr>
          <p:nvPr>
            <p:ph type="hdr"/>
          </p:nvPr>
        </p:nvSpPr>
        <p:spPr>
          <a:xfrm>
            <a:off x="0" y="0"/>
            <a:ext cx="3280680" cy="534240"/>
          </a:xfrm>
          <a:prstGeom prst="rect">
            <a:avLst/>
          </a:prstGeom>
        </p:spPr>
        <p:txBody>
          <a:bodyPr lIns="0" rIns="0" tIns="0" bIns="0">
            <a:noAutofit/>
          </a:bodyPr>
          <a:p>
            <a:r>
              <a:rPr b="0" lang="fr-FR" sz="1400" spc="-1" strike="noStrike">
                <a:latin typeface="Times New Roman"/>
              </a:rPr>
              <a:t> </a:t>
            </a:r>
            <a:endParaRPr b="0" lang="fr-FR" sz="1400" spc="-1" strike="noStrike">
              <a:latin typeface="Times New Roman"/>
            </a:endParaRPr>
          </a:p>
        </p:txBody>
      </p:sp>
      <p:sp>
        <p:nvSpPr>
          <p:cNvPr id="44" name="PlaceHolder 4"/>
          <p:cNvSpPr>
            <a:spLocks noGrp="1"/>
          </p:cNvSpPr>
          <p:nvPr>
            <p:ph type="dt"/>
          </p:nvPr>
        </p:nvSpPr>
        <p:spPr>
          <a:xfrm>
            <a:off x="4278960" y="0"/>
            <a:ext cx="3280680" cy="534240"/>
          </a:xfrm>
          <a:prstGeom prst="rect">
            <a:avLst/>
          </a:prstGeom>
        </p:spPr>
        <p:txBody>
          <a:bodyPr lIns="0" rIns="0" tIns="0" bIns="0">
            <a:noAutofit/>
          </a:bodyPr>
          <a:p>
            <a:pPr algn="r"/>
            <a:r>
              <a:rPr b="0" lang="fr-FR" sz="1400" spc="-1" strike="noStrike">
                <a:latin typeface="Times New Roman"/>
              </a:rPr>
              <a:t> </a:t>
            </a:r>
            <a:endParaRPr b="0" lang="fr-FR" sz="1400" spc="-1" strike="noStrike">
              <a:latin typeface="Times New Roman"/>
            </a:endParaRPr>
          </a:p>
        </p:txBody>
      </p:sp>
      <p:sp>
        <p:nvSpPr>
          <p:cNvPr id="45" name="PlaceHolder 5"/>
          <p:cNvSpPr>
            <a:spLocks noGrp="1"/>
          </p:cNvSpPr>
          <p:nvPr>
            <p:ph type="ftr"/>
          </p:nvPr>
        </p:nvSpPr>
        <p:spPr>
          <a:xfrm>
            <a:off x="0" y="10157400"/>
            <a:ext cx="3280680" cy="534240"/>
          </a:xfrm>
          <a:prstGeom prst="rect">
            <a:avLst/>
          </a:prstGeom>
        </p:spPr>
        <p:txBody>
          <a:bodyPr lIns="0" rIns="0" tIns="0" bIns="0" anchor="b">
            <a:noAutofit/>
          </a:bodyPr>
          <a:p>
            <a:r>
              <a:rPr b="0" lang="fr-FR" sz="1400" spc="-1" strike="noStrike">
                <a:latin typeface="Times New Roman"/>
              </a:rPr>
              <a:t> </a:t>
            </a:r>
            <a:endParaRPr b="0" lang="fr-FR" sz="1400" spc="-1" strike="noStrike">
              <a:latin typeface="Times New Roman"/>
            </a:endParaRPr>
          </a:p>
        </p:txBody>
      </p:sp>
      <p:sp>
        <p:nvSpPr>
          <p:cNvPr id="46"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68DB5B25-63B3-4B3E-A24A-8739BE6B6AD6}" type="slidenum">
              <a:rPr b="0" lang="fr-FR" sz="1400" spc="-1" strike="noStrike">
                <a:latin typeface="Times New Roman"/>
              </a:rPr>
              <a:t>1</a:t>
            </a:fld>
            <a:endParaRPr b="0" lang="fr-F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sldImg"/>
          </p:nvPr>
        </p:nvSpPr>
        <p:spPr>
          <a:xfrm>
            <a:off x="685800" y="1143000"/>
            <a:ext cx="5486040" cy="3085920"/>
          </a:xfrm>
          <a:prstGeom prst="rect">
            <a:avLst/>
          </a:prstGeom>
        </p:spPr>
      </p:sp>
      <p:sp>
        <p:nvSpPr>
          <p:cNvPr id="61"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fr-FR" sz="2000" spc="-1" strike="noStrike">
                <a:latin typeface="Arial"/>
              </a:rPr>
              <a:t>-diagnostic gratuit</a:t>
            </a:r>
            <a:endParaRPr b="0" lang="fr-FR" sz="2000" spc="-1" strike="noStrike">
              <a:latin typeface="Arial"/>
            </a:endParaRPr>
          </a:p>
          <a:p>
            <a:pPr marL="216000" indent="-216000">
              <a:lnSpc>
                <a:spcPct val="100000"/>
              </a:lnSpc>
            </a:pPr>
            <a:r>
              <a:rPr b="0" lang="fr-FR" sz="2000" spc="-1" strike="noStrike">
                <a:latin typeface="Arial"/>
              </a:rPr>
              <a:t>-mandat ad hoc de sortie de crise pour entreprise employant au plus 10 salariés ; 3 mois maximum ; coût plafonné à 1 500 euros HT pour les entreprises de moins de 5 salariés et à 3 000 euros HT pour les entreprises de 5 à 10 salariés ; applicable pendant une durée de 18 mois à compter de la signature du plan d’action </a:t>
            </a:r>
            <a:endParaRPr b="0" lang="fr-FR" sz="2000" spc="-1" strike="noStrike">
              <a:latin typeface="Arial"/>
            </a:endParaRPr>
          </a:p>
          <a:p>
            <a:pPr marL="216000" indent="-216000">
              <a:lnSpc>
                <a:spcPct val="100000"/>
              </a:lnSpc>
            </a:pPr>
            <a:r>
              <a:rPr b="0" lang="fr-FR" sz="2000" spc="-1" strike="noStrike">
                <a:latin typeface="Arial"/>
              </a:rPr>
              <a:t>-Conciliation : possibilité pour le débiteur de demander au juge de suspendre l’exigibilité des créances avant toute mise en demeure ou poursuite, disposition qui s’applique également aux dettes non échues pendant la période de négociation de l’accord</a:t>
            </a:r>
            <a:endParaRPr b="0" lang="fr-FR" sz="2000" spc="-1" strike="noStrike">
              <a:latin typeface="Arial"/>
            </a:endParaRPr>
          </a:p>
          <a:p>
            <a:pPr marL="216000" indent="-216000">
              <a:lnSpc>
                <a:spcPct val="100000"/>
              </a:lnSpc>
            </a:pPr>
            <a:r>
              <a:rPr b="0" lang="fr-FR" sz="2000" spc="-1" strike="noStrike">
                <a:latin typeface="Arial"/>
              </a:rPr>
              <a:t>-Procédure collective simplifiée applicable pendant deux ans pour les petites entreprises : un mandataire désigné ; passif établi selon déclarations du débiteur et sur des éléments comptables fiables ; période d’observation de trois mois ; objectif mise en place d’un plan de remboursement ; exclusion d’une cession ; procédure bénéficiant à la caution personne physique</a:t>
            </a:r>
            <a:endParaRPr b="0" lang="fr-FR" sz="2000" spc="-1" strike="noStrike">
              <a:latin typeface="Arial"/>
            </a:endParaRPr>
          </a:p>
          <a:p>
            <a:pPr marL="216000" indent="-216000">
              <a:lnSpc>
                <a:spcPct val="100000"/>
              </a:lnSpc>
            </a:pPr>
            <a:r>
              <a:rPr b="0" lang="fr-FR" sz="2000" spc="-1" strike="noStrike">
                <a:latin typeface="Arial"/>
              </a:rPr>
              <a:t>Rétablissement professionnel seuil relevé </a:t>
            </a:r>
            <a:endParaRPr b="0" lang="fr-FR" sz="2000" spc="-1" strike="noStrike">
              <a:latin typeface="Arial"/>
            </a:endParaRPr>
          </a:p>
          <a:p>
            <a:pPr marL="216000" indent="-216000">
              <a:lnSpc>
                <a:spcPct val="100000"/>
              </a:lnSpc>
            </a:pPr>
            <a:r>
              <a:rPr b="0" lang="fr-FR" sz="2000" spc="-1" strike="noStrike">
                <a:latin typeface="Arial"/>
              </a:rPr>
              <a:t>-Liquidation judiciaire simplifiée élargie</a:t>
            </a:r>
            <a:endParaRPr b="0" lang="fr-FR" sz="2000" spc="-1" strike="noStrike">
              <a:latin typeface="Arial"/>
            </a:endParaRPr>
          </a:p>
        </p:txBody>
      </p:sp>
      <p:sp>
        <p:nvSpPr>
          <p:cNvPr id="62" name="TextShape 3"/>
          <p:cNvSpPr txBox="1"/>
          <p:nvPr/>
        </p:nvSpPr>
        <p:spPr>
          <a:xfrm>
            <a:off x="3884760" y="8685360"/>
            <a:ext cx="2971440" cy="458280"/>
          </a:xfrm>
          <a:prstGeom prst="rect">
            <a:avLst/>
          </a:prstGeom>
          <a:noFill/>
          <a:ln>
            <a:noFill/>
          </a:ln>
        </p:spPr>
        <p:txBody>
          <a:bodyPr anchor="b">
            <a:noAutofit/>
          </a:bodyPr>
          <a:p>
            <a:pPr algn="r">
              <a:lnSpc>
                <a:spcPct val="100000"/>
              </a:lnSpc>
            </a:pPr>
            <a:fld id="{A7BC676F-8D3A-4D1C-A0DF-891C43FA7097}" type="slidenum">
              <a:rPr b="0" lang="fr-FR" sz="1200" spc="-1" strike="noStrike">
                <a:solidFill>
                  <a:srgbClr val="000000"/>
                </a:solidFill>
                <a:latin typeface="+mn-lt"/>
                <a:ea typeface="+mn-ea"/>
              </a:rPr>
              <a:t>7</a:t>
            </a:fld>
            <a:endParaRPr b="0" lang="fr-FR" sz="1200" spc="-1" strike="noStrike">
              <a:latin typeface="Times New Roman"/>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PlaceHolder 1"/>
          <p:cNvSpPr>
            <a:spLocks noGrp="1"/>
          </p:cNvSpPr>
          <p:nvPr>
            <p:ph type="sldImg"/>
          </p:nvPr>
        </p:nvSpPr>
        <p:spPr>
          <a:xfrm>
            <a:off x="685800" y="1143000"/>
            <a:ext cx="5486040" cy="3085920"/>
          </a:xfrm>
          <a:prstGeom prst="rect">
            <a:avLst/>
          </a:prstGeom>
        </p:spPr>
      </p:sp>
      <p:sp>
        <p:nvSpPr>
          <p:cNvPr id="64" name="PlaceHolder 2"/>
          <p:cNvSpPr>
            <a:spLocks noGrp="1"/>
          </p:cNvSpPr>
          <p:nvPr>
            <p:ph type="body"/>
          </p:nvPr>
        </p:nvSpPr>
        <p:spPr>
          <a:xfrm>
            <a:off x="685800" y="4400640"/>
            <a:ext cx="5486040" cy="3600000"/>
          </a:xfrm>
          <a:prstGeom prst="rect">
            <a:avLst/>
          </a:prstGeom>
        </p:spPr>
        <p:txBody>
          <a:bodyPr>
            <a:noAutofit/>
          </a:bodyPr>
          <a:p>
            <a:pPr marL="216000" indent="-216000">
              <a:lnSpc>
                <a:spcPct val="100000"/>
              </a:lnSpc>
            </a:pPr>
            <a:r>
              <a:rPr b="0" lang="fr-FR" sz="2000" spc="-1" strike="noStrike">
                <a:latin typeface="Arial"/>
              </a:rPr>
              <a:t>-diagnostic gratuit</a:t>
            </a:r>
            <a:endParaRPr b="0" lang="fr-FR" sz="2000" spc="-1" strike="noStrike">
              <a:latin typeface="Arial"/>
            </a:endParaRPr>
          </a:p>
          <a:p>
            <a:pPr marL="216000" indent="-216000">
              <a:lnSpc>
                <a:spcPct val="100000"/>
              </a:lnSpc>
            </a:pPr>
            <a:r>
              <a:rPr b="0" lang="fr-FR" sz="2000" spc="-1" strike="noStrike">
                <a:latin typeface="Arial"/>
              </a:rPr>
              <a:t>-mandat ad hoc de sortie de crise pour entreprise employant au plus 10 salariés ; 3 mois maximum ; coût plafonné à 1 500 euros HT pour les entreprises de moins de 5 salariés et à 3 000 euros HT pour les entreprises de 5 à 10 salariés ; applicable pendant une durée de 18 mois à compter de la signature du plan d’action </a:t>
            </a:r>
            <a:endParaRPr b="0" lang="fr-FR" sz="2000" spc="-1" strike="noStrike">
              <a:latin typeface="Arial"/>
            </a:endParaRPr>
          </a:p>
          <a:p>
            <a:pPr marL="216000" indent="-216000">
              <a:lnSpc>
                <a:spcPct val="100000"/>
              </a:lnSpc>
            </a:pPr>
            <a:r>
              <a:rPr b="0" lang="fr-FR" sz="2000" spc="-1" strike="noStrike">
                <a:latin typeface="Arial"/>
              </a:rPr>
              <a:t>-Conciliation : possibilité pour le débiteur de demander au juge de suspendre l’exigibilité des créances avant toute mise en demeure ou poursuite, disposition qui s’applique également aux dettes non échues pendant la période de négociation de l’accord</a:t>
            </a:r>
            <a:endParaRPr b="0" lang="fr-FR" sz="2000" spc="-1" strike="noStrike">
              <a:latin typeface="Arial"/>
            </a:endParaRPr>
          </a:p>
          <a:p>
            <a:pPr marL="216000" indent="-216000">
              <a:lnSpc>
                <a:spcPct val="100000"/>
              </a:lnSpc>
            </a:pPr>
            <a:r>
              <a:rPr b="0" lang="fr-FR" sz="2000" spc="-1" strike="noStrike">
                <a:latin typeface="Arial"/>
              </a:rPr>
              <a:t>-Procédure collective simplifiée applicable pendant deux ans pour les petites entreprises : un mandataire désigné ; passif établi selon déclarations du débiteur et sur des éléments comptables fiables ; période d’observation de trois mois ; objectif mise en place d’un plan de remboursement ; exclusion d’une cession ; procédure bénéficiant à la caution personne physique</a:t>
            </a:r>
            <a:endParaRPr b="0" lang="fr-FR" sz="2000" spc="-1" strike="noStrike">
              <a:latin typeface="Arial"/>
            </a:endParaRPr>
          </a:p>
          <a:p>
            <a:pPr marL="216000" indent="-216000">
              <a:lnSpc>
                <a:spcPct val="100000"/>
              </a:lnSpc>
            </a:pPr>
            <a:r>
              <a:rPr b="0" lang="fr-FR" sz="2000" spc="-1" strike="noStrike">
                <a:latin typeface="Arial"/>
              </a:rPr>
              <a:t>Rétablissement professionnel seuil relevé </a:t>
            </a:r>
            <a:endParaRPr b="0" lang="fr-FR" sz="2000" spc="-1" strike="noStrike">
              <a:latin typeface="Arial"/>
            </a:endParaRPr>
          </a:p>
          <a:p>
            <a:pPr marL="216000" indent="-216000">
              <a:lnSpc>
                <a:spcPct val="100000"/>
              </a:lnSpc>
            </a:pPr>
            <a:r>
              <a:rPr b="0" lang="fr-FR" sz="2000" spc="-1" strike="noStrike">
                <a:latin typeface="Arial"/>
              </a:rPr>
              <a:t>-Liquidation judiciaire simplifiée élargie</a:t>
            </a:r>
            <a:endParaRPr b="0" lang="fr-FR" sz="2000" spc="-1" strike="noStrike">
              <a:latin typeface="Arial"/>
            </a:endParaRPr>
          </a:p>
        </p:txBody>
      </p:sp>
      <p:sp>
        <p:nvSpPr>
          <p:cNvPr id="65" name="TextShape 3"/>
          <p:cNvSpPr txBox="1"/>
          <p:nvPr/>
        </p:nvSpPr>
        <p:spPr>
          <a:xfrm>
            <a:off x="3884760" y="8685360"/>
            <a:ext cx="2971440" cy="458280"/>
          </a:xfrm>
          <a:prstGeom prst="rect">
            <a:avLst/>
          </a:prstGeom>
          <a:noFill/>
          <a:ln>
            <a:noFill/>
          </a:ln>
        </p:spPr>
        <p:txBody>
          <a:bodyPr anchor="b">
            <a:noAutofit/>
          </a:bodyPr>
          <a:p>
            <a:pPr algn="r">
              <a:lnSpc>
                <a:spcPct val="100000"/>
              </a:lnSpc>
            </a:pPr>
            <a:fld id="{BE458456-95FE-4748-9D01-87C273F028B6}" type="slidenum">
              <a:rPr b="0" lang="fr-FR" sz="1200" spc="-1" strike="noStrike">
                <a:solidFill>
                  <a:srgbClr val="000000"/>
                </a:solidFill>
                <a:latin typeface="+mn-lt"/>
                <a:ea typeface="+mn-ea"/>
              </a:rPr>
              <a:t>7</a:t>
            </a:fld>
            <a:endParaRPr b="0" lang="fr-F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spAutoFit/>
          </a:bodyPr>
          <a:p>
            <a:pPr algn="ctr"/>
            <a:endParaRPr b="0" lang="fr-F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fr-FR"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spAutoFit/>
          </a:bodyPr>
          <a:p>
            <a:pPr algn="ctr"/>
            <a:endParaRPr b="0" lang="fr-F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fr-FR"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fr-FR"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spAutoFit/>
          </a:bodyPr>
          <a:p>
            <a:endParaRPr b="0" lang="fr-FR"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fr-FR"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fr-FR"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fr-FR" sz="4400" spc="-1" strike="noStrike">
                <a:solidFill>
                  <a:srgbClr val="000000"/>
                </a:solidFill>
                <a:latin typeface="Calibri Light"/>
              </a:rPr>
              <a:t>Modifiez le style du titre</a:t>
            </a:r>
            <a:endParaRPr b="0" lang="fr-FR"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fr-FR" sz="2800" spc="-1" strike="noStrike">
                <a:solidFill>
                  <a:srgbClr val="000000"/>
                </a:solidFill>
                <a:latin typeface="Calibri"/>
              </a:rPr>
              <a:t>Modifiez les styles du texte du masque</a:t>
            </a:r>
            <a:endParaRPr b="0" lang="fr-FR"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fr-FR" sz="2400" spc="-1" strike="noStrike">
                <a:solidFill>
                  <a:srgbClr val="000000"/>
                </a:solidFill>
                <a:latin typeface="Calibri"/>
              </a:rPr>
              <a:t>Deuxième niveau</a:t>
            </a:r>
            <a:endParaRPr b="0" lang="fr-FR"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fr-FR" sz="2000" spc="-1" strike="noStrike">
                <a:solidFill>
                  <a:srgbClr val="000000"/>
                </a:solidFill>
                <a:latin typeface="Calibri"/>
              </a:rPr>
              <a:t>Troisième niveau</a:t>
            </a:r>
            <a:endParaRPr b="0" lang="fr-FR"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fr-FR" sz="1800" spc="-1" strike="noStrike">
                <a:solidFill>
                  <a:srgbClr val="000000"/>
                </a:solidFill>
                <a:latin typeface="Calibri"/>
              </a:rPr>
              <a:t>Quatrième niveau</a:t>
            </a:r>
            <a:endParaRPr b="0" lang="fr-FR"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fr-FR" sz="1800" spc="-1" strike="noStrike">
                <a:solidFill>
                  <a:srgbClr val="000000"/>
                </a:solidFill>
                <a:latin typeface="Calibri"/>
              </a:rPr>
              <a:t>Cinquième niveau</a:t>
            </a:r>
            <a:endParaRPr b="0" lang="fr-FR"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7A641572-F5E3-48D2-B890-3D38193F85AB}" type="datetime">
              <a:rPr b="0" lang="fr-FR" sz="1200" spc="-1" strike="noStrike">
                <a:solidFill>
                  <a:srgbClr val="8b8b8b"/>
                </a:solidFill>
                <a:latin typeface="Calibri"/>
              </a:rPr>
              <a:t>24/06/2021</a:t>
            </a:fld>
            <a:endParaRPr b="0" lang="fr-FR"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fr-FR"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D61D1D96-879F-4BDE-A4F6-8051263F72F9}" type="slidenum">
              <a:rPr b="0" lang="fr-FR" sz="1200" spc="-1" strike="noStrike">
                <a:solidFill>
                  <a:srgbClr val="8b8b8b"/>
                </a:solidFill>
                <a:latin typeface="Calibri"/>
              </a:rPr>
              <a:t>&lt;numéro&gt;</a:t>
            </a:fld>
            <a:endParaRPr b="0" lang="fr-FR"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hyperlink" Target="mailto:ciri@dgtresor.gouv.fr" TargetMode="External"/><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extShape 1"/>
          <p:cNvSpPr txBox="1"/>
          <p:nvPr/>
        </p:nvSpPr>
        <p:spPr>
          <a:xfrm>
            <a:off x="838080" y="365040"/>
            <a:ext cx="10515240" cy="1325160"/>
          </a:xfrm>
          <a:prstGeom prst="rect">
            <a:avLst/>
          </a:prstGeom>
          <a:noFill/>
          <a:ln>
            <a:noFill/>
          </a:ln>
        </p:spPr>
        <p:txBody>
          <a:bodyPr anchor="ctr">
            <a:noAutofit/>
          </a:bodyPr>
          <a:p>
            <a:pPr algn="ctr">
              <a:lnSpc>
                <a:spcPct val="90000"/>
              </a:lnSpc>
            </a:pPr>
            <a:r>
              <a:rPr b="1" lang="fr-FR" sz="4400" spc="-1" strike="noStrike">
                <a:solidFill>
                  <a:srgbClr val="ed7d31"/>
                </a:solidFill>
                <a:latin typeface="Calibri Light"/>
              </a:rPr>
              <a:t>Leviers auprès des acteurs Étatiques</a:t>
            </a:r>
            <a:endParaRPr b="1" lang="fr-FR" sz="4400" spc="-1" strike="noStrike">
              <a:solidFill>
                <a:srgbClr val="000000"/>
              </a:solidFill>
              <a:latin typeface="Calibri"/>
            </a:endParaRPr>
          </a:p>
        </p:txBody>
      </p:sp>
      <p:sp>
        <p:nvSpPr>
          <p:cNvPr id="48" name="TextShape 2"/>
          <p:cNvSpPr txBox="1"/>
          <p:nvPr/>
        </p:nvSpPr>
        <p:spPr>
          <a:xfrm>
            <a:off x="838080" y="1825560"/>
            <a:ext cx="10515240" cy="4350960"/>
          </a:xfrm>
          <a:prstGeom prst="rect">
            <a:avLst/>
          </a:prstGeom>
          <a:noFill/>
          <a:ln>
            <a:noFill/>
          </a:ln>
        </p:spPr>
        <p:txBody>
          <a:bodyPr>
            <a:normAutofit/>
          </a:bodyPr>
          <a:p>
            <a:pPr>
              <a:lnSpc>
                <a:spcPct val="90000"/>
              </a:lnSpc>
              <a:spcBef>
                <a:spcPts val="1001"/>
              </a:spcBef>
            </a:pPr>
            <a:r>
              <a:rPr b="1" i="1" lang="fr-FR" sz="3200" spc="-1" strike="noStrike" u="sng">
                <a:solidFill>
                  <a:srgbClr val="5b9bd5"/>
                </a:solidFill>
                <a:uFillTx/>
                <a:latin typeface="Calibri"/>
              </a:rPr>
              <a:t>CCSF :</a:t>
            </a:r>
            <a:r>
              <a:rPr b="1" lang="fr-FR" sz="3200" spc="-1" strike="noStrike">
                <a:solidFill>
                  <a:srgbClr val="5b9bd5"/>
                </a:solidFill>
                <a:latin typeface="Calibri"/>
              </a:rPr>
              <a:t> </a:t>
            </a:r>
            <a:endParaRPr b="0" lang="fr-FR" sz="32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Commission des Chefs des Services Financiers et des représentants des organismes de Sécurité Sociale et de l’assurance chômage</a:t>
            </a:r>
            <a:endParaRPr b="0" lang="fr-FR" sz="28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 Prérogatives de la CCSF ;</a:t>
            </a:r>
            <a:endParaRPr b="0" lang="fr-FR" sz="28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 Le secrétariat de la CCSF ;</a:t>
            </a:r>
            <a:endParaRPr b="0" lang="fr-FR" sz="28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 Les décisions de la CCSF : mise en place d’un échéancier, éventuelles remises.</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extShape 1"/>
          <p:cNvSpPr txBox="1"/>
          <p:nvPr/>
        </p:nvSpPr>
        <p:spPr>
          <a:xfrm>
            <a:off x="648000" y="874800"/>
            <a:ext cx="10515240" cy="4741200"/>
          </a:xfrm>
          <a:prstGeom prst="rect">
            <a:avLst/>
          </a:prstGeom>
          <a:noFill/>
          <a:ln>
            <a:noFill/>
          </a:ln>
        </p:spPr>
        <p:txBody>
          <a:bodyPr>
            <a:normAutofit fontScale="86000"/>
          </a:bodyPr>
          <a:p>
            <a:pPr>
              <a:lnSpc>
                <a:spcPct val="90000"/>
              </a:lnSpc>
              <a:spcBef>
                <a:spcPts val="1001"/>
              </a:spcBef>
            </a:pPr>
            <a:endParaRPr b="0" lang="fr-FR" sz="2800" spc="-1" strike="noStrike">
              <a:solidFill>
                <a:srgbClr val="000000"/>
              </a:solidFill>
              <a:latin typeface="Calibri"/>
            </a:endParaRPr>
          </a:p>
          <a:p>
            <a:pPr>
              <a:lnSpc>
                <a:spcPct val="90000"/>
              </a:lnSpc>
              <a:spcBef>
                <a:spcPts val="1001"/>
              </a:spcBef>
            </a:pPr>
            <a:r>
              <a:rPr b="1" i="1" lang="fr-FR" sz="3200" spc="-1" strike="noStrike" u="sng">
                <a:solidFill>
                  <a:srgbClr val="5b9bd5"/>
                </a:solidFill>
                <a:uFillTx/>
                <a:latin typeface="Calibri"/>
              </a:rPr>
              <a:t>CCSF, prérogatives :</a:t>
            </a:r>
            <a:r>
              <a:rPr b="1" lang="fr-FR" sz="3200" spc="-1" strike="noStrike">
                <a:solidFill>
                  <a:srgbClr val="5b9bd5"/>
                </a:solidFill>
                <a:latin typeface="Calibri"/>
              </a:rPr>
              <a:t> </a:t>
            </a:r>
            <a:endParaRPr b="0" lang="fr-FR" sz="3200" spc="-1" strike="noStrike">
              <a:solidFill>
                <a:srgbClr val="000000"/>
              </a:solidFill>
              <a:latin typeface="Calibri"/>
            </a:endParaRPr>
          </a:p>
          <a:p>
            <a:pPr>
              <a:lnSpc>
                <a:spcPct val="90000"/>
              </a:lnSpc>
              <a:spcBef>
                <a:spcPts val="1001"/>
              </a:spcBef>
            </a:pPr>
            <a:endParaRPr b="0" lang="fr-FR" sz="3200" spc="-1" strike="noStrike">
              <a:solidFill>
                <a:srgbClr val="000000"/>
              </a:solidFill>
              <a:latin typeface="Calibri"/>
            </a:endParaRPr>
          </a:p>
          <a:p>
            <a:pPr algn="just">
              <a:lnSpc>
                <a:spcPct val="90000"/>
              </a:lnSpc>
              <a:spcBef>
                <a:spcPts val="1001"/>
              </a:spcBef>
            </a:pPr>
            <a:r>
              <a:rPr b="0" lang="fr-FR" sz="3200" spc="-1" strike="noStrike">
                <a:solidFill>
                  <a:srgbClr val="5b9bd5"/>
                </a:solidFill>
                <a:latin typeface="Calibri"/>
              </a:rPr>
              <a:t>La CCSF accorde aux entreprises qui rencontrent des difficultés financières des </a:t>
            </a:r>
            <a:r>
              <a:rPr b="1" lang="fr-FR" sz="3200" spc="-1" strike="noStrike">
                <a:solidFill>
                  <a:srgbClr val="5b9bd5"/>
                </a:solidFill>
                <a:latin typeface="Calibri"/>
              </a:rPr>
              <a:t>délais de paiement pour leurs dettes fiscales et sociales </a:t>
            </a:r>
            <a:r>
              <a:rPr b="0" lang="fr-FR" sz="3200" spc="-1" strike="noStrike">
                <a:solidFill>
                  <a:srgbClr val="5b9bd5"/>
                </a:solidFill>
                <a:latin typeface="Calibri"/>
              </a:rPr>
              <a:t>(part patronale) </a:t>
            </a:r>
            <a:r>
              <a:rPr b="1" lang="fr-FR" sz="3200" spc="-1" strike="noStrike" u="sng">
                <a:solidFill>
                  <a:srgbClr val="5b9bd5"/>
                </a:solidFill>
                <a:uFillTx/>
                <a:latin typeface="Calibri"/>
              </a:rPr>
              <a:t>en toute confidentialité.</a:t>
            </a:r>
            <a:endParaRPr b="0" lang="fr-FR" sz="3200" spc="-1" strike="noStrike">
              <a:solidFill>
                <a:srgbClr val="000000"/>
              </a:solidFill>
              <a:latin typeface="Calibri"/>
            </a:endParaRPr>
          </a:p>
          <a:p>
            <a:pPr algn="just">
              <a:lnSpc>
                <a:spcPct val="90000"/>
              </a:lnSpc>
              <a:spcBef>
                <a:spcPts val="1001"/>
              </a:spcBef>
            </a:pPr>
            <a:endParaRPr b="0" lang="fr-FR" sz="3200" spc="-1" strike="noStrike">
              <a:solidFill>
                <a:srgbClr val="000000"/>
              </a:solidFill>
              <a:latin typeface="Calibri"/>
            </a:endParaRPr>
          </a:p>
          <a:p>
            <a:pPr algn="just">
              <a:lnSpc>
                <a:spcPct val="90000"/>
              </a:lnSpc>
              <a:spcBef>
                <a:spcPts val="1001"/>
              </a:spcBef>
            </a:pPr>
            <a:r>
              <a:rPr b="0" lang="fr-FR" sz="3200" spc="-1" strike="noStrike">
                <a:solidFill>
                  <a:srgbClr val="5b9bd5"/>
                </a:solidFill>
                <a:latin typeface="Calibri"/>
              </a:rPr>
              <a:t>Les personnes morales de droit privé, les commerçants, artisans, professions libérales ou les agriculteurs peuvent bénéficier de ce dispositif sous réserve d'être </a:t>
            </a:r>
            <a:r>
              <a:rPr b="1" lang="fr-FR" sz="3200" spc="-1" strike="noStrike">
                <a:solidFill>
                  <a:srgbClr val="5b9bd5"/>
                </a:solidFill>
                <a:latin typeface="Calibri"/>
              </a:rPr>
              <a:t>à jour de leurs obligations déclaratives et de paiement de la part salariale des cotisations sociales</a:t>
            </a:r>
            <a:r>
              <a:rPr b="0" lang="fr-FR" sz="3200" spc="-1" strike="noStrike">
                <a:solidFill>
                  <a:srgbClr val="5b9bd5"/>
                </a:solidFill>
                <a:latin typeface="Calibri"/>
              </a:rPr>
              <a:t>.</a:t>
            </a:r>
            <a:endParaRPr b="0" lang="fr-FR" sz="3200" spc="-1" strike="noStrike">
              <a:solidFill>
                <a:srgbClr val="000000"/>
              </a:solidFill>
              <a:latin typeface="Calibri"/>
            </a:endParaRPr>
          </a:p>
          <a:p>
            <a:pPr>
              <a:lnSpc>
                <a:spcPct val="90000"/>
              </a:lnSpc>
              <a:spcBef>
                <a:spcPts val="1001"/>
              </a:spcBef>
            </a:pPr>
            <a:endParaRPr b="0" lang="fr-FR"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1076760" y="816840"/>
            <a:ext cx="10515240" cy="5663160"/>
          </a:xfrm>
          <a:prstGeom prst="rect">
            <a:avLst/>
          </a:prstGeom>
          <a:noFill/>
          <a:ln>
            <a:noFill/>
          </a:ln>
        </p:spPr>
        <p:txBody>
          <a:bodyPr>
            <a:normAutofit/>
          </a:bodyPr>
          <a:p>
            <a:pPr>
              <a:lnSpc>
                <a:spcPct val="90000"/>
              </a:lnSpc>
              <a:spcBef>
                <a:spcPts val="1001"/>
              </a:spcBef>
            </a:pPr>
            <a:r>
              <a:rPr b="0" lang="fr-FR" sz="3200" spc="-1" strike="noStrike">
                <a:solidFill>
                  <a:srgbClr val="5b9bd5"/>
                </a:solidFill>
                <a:latin typeface="Calibri"/>
              </a:rPr>
              <a:t> </a:t>
            </a:r>
            <a:r>
              <a:rPr b="0" lang="fr-FR" sz="2800" spc="-1" strike="noStrike">
                <a:solidFill>
                  <a:srgbClr val="5b9bd5"/>
                </a:solidFill>
                <a:latin typeface="Calibri"/>
              </a:rPr>
              <a:t>A titre très exceptionnel, remise dans le cadre d’une procédure judiciaire :</a:t>
            </a:r>
            <a:r>
              <a:rPr b="0" lang="fr-FR" sz="3200" spc="-1" strike="noStrike">
                <a:solidFill>
                  <a:srgbClr val="5b9bd5"/>
                </a:solidFill>
                <a:latin typeface="Calibri"/>
              </a:rPr>
              <a:t> </a:t>
            </a:r>
            <a:endParaRPr b="0" lang="fr-FR" sz="3200" spc="-1" strike="noStrike">
              <a:solidFill>
                <a:srgbClr val="000000"/>
              </a:solidFill>
              <a:latin typeface="Calibri"/>
            </a:endParaRPr>
          </a:p>
          <a:p>
            <a:pPr>
              <a:lnSpc>
                <a:spcPct val="90000"/>
              </a:lnSpc>
              <a:spcBef>
                <a:spcPts val="1001"/>
              </a:spcBef>
            </a:pPr>
            <a:endParaRPr b="0" lang="fr-FR" sz="3200" spc="-1" strike="noStrike">
              <a:solidFill>
                <a:srgbClr val="000000"/>
              </a:solidFill>
              <a:latin typeface="Calibri"/>
            </a:endParaRPr>
          </a:p>
        </p:txBody>
      </p:sp>
      <p:pic>
        <p:nvPicPr>
          <p:cNvPr id="51" name="Image 3" descr=""/>
          <p:cNvPicPr/>
          <p:nvPr/>
        </p:nvPicPr>
        <p:blipFill>
          <a:blip r:embed="rId1"/>
          <a:stretch/>
        </p:blipFill>
        <p:spPr>
          <a:xfrm>
            <a:off x="2304000" y="2448000"/>
            <a:ext cx="7410240" cy="371448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TextShape 1"/>
          <p:cNvSpPr txBox="1"/>
          <p:nvPr/>
        </p:nvSpPr>
        <p:spPr>
          <a:xfrm>
            <a:off x="838080" y="1825560"/>
            <a:ext cx="10515240" cy="4350960"/>
          </a:xfrm>
          <a:prstGeom prst="rect">
            <a:avLst/>
          </a:prstGeom>
          <a:noFill/>
          <a:ln>
            <a:noFill/>
          </a:ln>
        </p:spPr>
        <p:txBody>
          <a:bodyPr>
            <a:normAutofit/>
          </a:bodyPr>
          <a:p>
            <a:pPr>
              <a:lnSpc>
                <a:spcPct val="90000"/>
              </a:lnSpc>
              <a:spcBef>
                <a:spcPts val="1001"/>
              </a:spcBef>
            </a:pPr>
            <a:r>
              <a:rPr b="1" lang="fr-FR" sz="3200" spc="-1" strike="noStrike">
                <a:solidFill>
                  <a:srgbClr val="5b9bd5"/>
                </a:solidFill>
                <a:latin typeface="Calibri"/>
              </a:rPr>
              <a:t> </a:t>
            </a:r>
            <a:endParaRPr b="0" lang="fr-FR" sz="3200" spc="-1" strike="noStrike">
              <a:solidFill>
                <a:srgbClr val="000000"/>
              </a:solidFill>
              <a:latin typeface="Calibri"/>
            </a:endParaRPr>
          </a:p>
          <a:p>
            <a:pPr>
              <a:lnSpc>
                <a:spcPct val="90000"/>
              </a:lnSpc>
              <a:spcBef>
                <a:spcPts val="1001"/>
              </a:spcBef>
            </a:pPr>
            <a:endParaRPr b="0" lang="fr-FR" sz="3200" spc="-1" strike="noStrike">
              <a:solidFill>
                <a:srgbClr val="000000"/>
              </a:solidFill>
              <a:latin typeface="Calibri"/>
            </a:endParaRPr>
          </a:p>
        </p:txBody>
      </p:sp>
      <p:pic>
        <p:nvPicPr>
          <p:cNvPr id="53" name="Image 4" descr=""/>
          <p:cNvPicPr/>
          <p:nvPr/>
        </p:nvPicPr>
        <p:blipFill>
          <a:blip r:embed="rId1"/>
          <a:stretch/>
        </p:blipFill>
        <p:spPr>
          <a:xfrm>
            <a:off x="2687400" y="615960"/>
            <a:ext cx="6600600" cy="3200040"/>
          </a:xfrm>
          <a:prstGeom prst="rect">
            <a:avLst/>
          </a:prstGeom>
          <a:ln>
            <a:noFill/>
          </a:ln>
        </p:spPr>
      </p:pic>
      <p:sp>
        <p:nvSpPr>
          <p:cNvPr id="54" name="CustomShape 2"/>
          <p:cNvSpPr/>
          <p:nvPr/>
        </p:nvSpPr>
        <p:spPr>
          <a:xfrm>
            <a:off x="2687400" y="4248000"/>
            <a:ext cx="6600600" cy="1630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Adresse:  8 Place d’Espagne 64000 PAU</a:t>
            </a:r>
            <a:endParaRPr b="0" lang="fr-FR" sz="1800" spc="-1" strike="noStrike">
              <a:latin typeface="Arial"/>
            </a:endParaRPr>
          </a:p>
          <a:p>
            <a:pPr algn="ctr">
              <a:lnSpc>
                <a:spcPct val="100000"/>
              </a:lnSpc>
            </a:pPr>
            <a:r>
              <a:rPr b="0" lang="fr-FR" sz="1800" spc="-1" strike="noStrike">
                <a:solidFill>
                  <a:srgbClr val="000000"/>
                </a:solidFill>
                <a:latin typeface="Calibri"/>
              </a:rPr>
              <a:t>Tel : 05 59 82 24 01</a:t>
            </a:r>
            <a:endParaRPr b="0" lang="fr-FR" sz="1800" spc="-1" strike="noStrike">
              <a:latin typeface="Arial"/>
            </a:endParaRPr>
          </a:p>
          <a:p>
            <a:pPr algn="ctr">
              <a:lnSpc>
                <a:spcPct val="100000"/>
              </a:lnSpc>
            </a:pPr>
            <a:r>
              <a:rPr b="0" lang="fr-FR" sz="1800" spc="-1" strike="noStrike">
                <a:solidFill>
                  <a:srgbClr val="000000"/>
                </a:solidFill>
                <a:latin typeface="Calibri"/>
              </a:rPr>
              <a:t>Portable: 06 16 08 97 01</a:t>
            </a:r>
            <a:endParaRPr b="0" lang="fr-FR" sz="1800" spc="-1" strike="noStrike">
              <a:latin typeface="Arial"/>
            </a:endParaRPr>
          </a:p>
          <a:p>
            <a:pPr algn="ctr">
              <a:lnSpc>
                <a:spcPct val="100000"/>
              </a:lnSpc>
            </a:pPr>
            <a:r>
              <a:rPr b="0" lang="fr-FR" sz="1800" spc="-1" strike="noStrike">
                <a:solidFill>
                  <a:srgbClr val="000000"/>
                </a:solidFill>
                <a:latin typeface="Calibri"/>
              </a:rPr>
              <a:t>Codefi.ccsf64@dgfip.finances.gouv.fr</a:t>
            </a:r>
            <a:endParaRPr b="0" lang="fr-F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extShape 1"/>
          <p:cNvSpPr txBox="1"/>
          <p:nvPr/>
        </p:nvSpPr>
        <p:spPr>
          <a:xfrm>
            <a:off x="838080" y="68760"/>
            <a:ext cx="10515240" cy="776520"/>
          </a:xfrm>
          <a:prstGeom prst="rect">
            <a:avLst/>
          </a:prstGeom>
          <a:noFill/>
          <a:ln>
            <a:noFill/>
          </a:ln>
        </p:spPr>
        <p:txBody>
          <a:bodyPr anchor="ctr">
            <a:noAutofit/>
          </a:bodyPr>
          <a:p>
            <a:pPr algn="ctr">
              <a:lnSpc>
                <a:spcPct val="90000"/>
              </a:lnSpc>
            </a:pPr>
            <a:r>
              <a:rPr b="1" lang="fr-FR" sz="4400" spc="-1" strike="noStrike">
                <a:solidFill>
                  <a:srgbClr val="ed7d31"/>
                </a:solidFill>
                <a:latin typeface="Calibri Light"/>
              </a:rPr>
              <a:t>Leviers auprès des acteurs Étatiques</a:t>
            </a:r>
            <a:endParaRPr b="0" lang="fr-FR" sz="4400" spc="-1" strike="noStrike">
              <a:solidFill>
                <a:srgbClr val="000000"/>
              </a:solidFill>
              <a:latin typeface="Calibri"/>
            </a:endParaRPr>
          </a:p>
        </p:txBody>
      </p:sp>
      <p:sp>
        <p:nvSpPr>
          <p:cNvPr id="56" name="TextShape 2"/>
          <p:cNvSpPr txBox="1"/>
          <p:nvPr/>
        </p:nvSpPr>
        <p:spPr>
          <a:xfrm>
            <a:off x="403200" y="1012680"/>
            <a:ext cx="10950480" cy="5584320"/>
          </a:xfrm>
          <a:prstGeom prst="rect">
            <a:avLst/>
          </a:prstGeom>
          <a:noFill/>
          <a:ln>
            <a:noFill/>
          </a:ln>
        </p:spPr>
        <p:txBody>
          <a:bodyPr>
            <a:normAutofit/>
          </a:bodyPr>
          <a:p>
            <a:pPr algn="just">
              <a:lnSpc>
                <a:spcPct val="90000"/>
              </a:lnSpc>
              <a:spcBef>
                <a:spcPts val="1001"/>
              </a:spcBef>
            </a:pPr>
            <a:r>
              <a:rPr b="1" lang="fr-FR" sz="3200" spc="-1" strike="noStrike">
                <a:solidFill>
                  <a:srgbClr val="5b9bd5"/>
                </a:solidFill>
                <a:latin typeface="Calibri"/>
              </a:rPr>
              <a:t>CODEFI &amp; CIRI : </a:t>
            </a:r>
            <a:endParaRPr b="0" lang="fr-FR" sz="3200" spc="-1" strike="noStrike">
              <a:solidFill>
                <a:srgbClr val="000000"/>
              </a:solidFill>
              <a:latin typeface="Calibri"/>
            </a:endParaRPr>
          </a:p>
          <a:p>
            <a:pPr algn="just">
              <a:lnSpc>
                <a:spcPct val="90000"/>
              </a:lnSpc>
              <a:spcBef>
                <a:spcPts val="1001"/>
              </a:spcBef>
            </a:pPr>
            <a:r>
              <a:rPr b="0" lang="fr-FR" sz="3200" spc="-1" strike="noStrike">
                <a:solidFill>
                  <a:srgbClr val="5b9bd5"/>
                </a:solidFill>
                <a:latin typeface="Calibri"/>
              </a:rPr>
              <a:t>Comité départemental d’examen des problèmes de financement des entreprises (CODEFI) &amp; le Comité interministériel de restructuration industrielle (CIRI)</a:t>
            </a:r>
            <a:endParaRPr b="0" lang="fr-FR" sz="32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   </a:t>
            </a:r>
            <a:r>
              <a:rPr b="0" lang="fr-FR" sz="2800" spc="-1" strike="noStrike">
                <a:solidFill>
                  <a:srgbClr val="5b9bd5"/>
                </a:solidFill>
                <a:latin typeface="Wingdings"/>
              </a:rPr>
              <a:t></a:t>
            </a:r>
            <a:r>
              <a:rPr b="0" lang="fr-FR" sz="2800" spc="-1" strike="noStrike">
                <a:solidFill>
                  <a:srgbClr val="5b9bd5"/>
                </a:solidFill>
                <a:latin typeface="Calibri"/>
              </a:rPr>
              <a:t> </a:t>
            </a:r>
            <a:r>
              <a:rPr b="0" lang="fr-FR" sz="2800" spc="-1" strike="noStrike">
                <a:solidFill>
                  <a:srgbClr val="5b9bd5"/>
                </a:solidFill>
                <a:latin typeface="Calibri"/>
              </a:rPr>
              <a:t>Le </a:t>
            </a:r>
            <a:r>
              <a:rPr b="1" lang="fr-FR" sz="2800" spc="-1" strike="noStrike">
                <a:solidFill>
                  <a:srgbClr val="5b9bd5"/>
                </a:solidFill>
                <a:latin typeface="Calibri"/>
              </a:rPr>
              <a:t>CODEFI</a:t>
            </a:r>
            <a:r>
              <a:rPr b="0" lang="fr-FR" sz="2800" spc="-1" strike="noStrike">
                <a:solidFill>
                  <a:srgbClr val="5b9bd5"/>
                </a:solidFill>
                <a:latin typeface="Calibri"/>
              </a:rPr>
              <a:t> a vocation à accueillir et à orienter les entreprises de moins de 400 salariés qui rencontrent des problèmes de financement. Cette structure locale, présidée par le Préfet, assiste les entreprises dans l'élaboration et la mise en œuvre de solutions de redressement pérennes (audits, prêts FDES, avances remboursables, prêts à taux bonifié, prêts exceptionnels petits entreprises).   </a:t>
            </a:r>
            <a:endParaRPr b="0" lang="fr-FR" sz="2800" spc="-1" strike="noStrike">
              <a:solidFill>
                <a:srgbClr val="000000"/>
              </a:solidFill>
              <a:latin typeface="Calibri"/>
            </a:endParaRPr>
          </a:p>
          <a:p>
            <a:pPr algn="just">
              <a:lnSpc>
                <a:spcPct val="90000"/>
              </a:lnSpc>
              <a:spcBef>
                <a:spcPts val="1001"/>
              </a:spcBef>
            </a:pPr>
            <a:r>
              <a:rPr b="0" lang="fr-FR" sz="2800" spc="-1" strike="noStrike">
                <a:solidFill>
                  <a:srgbClr val="5b9bd5"/>
                </a:solidFill>
                <a:latin typeface="Calibri"/>
              </a:rPr>
              <a:t>   </a:t>
            </a:r>
            <a:r>
              <a:rPr b="0" lang="fr-FR" sz="2800" spc="-1" strike="noStrike">
                <a:solidFill>
                  <a:srgbClr val="5b9bd5"/>
                </a:solidFill>
                <a:latin typeface="Wingdings"/>
              </a:rPr>
              <a:t></a:t>
            </a:r>
            <a:r>
              <a:rPr b="0" lang="fr-FR" sz="2800" spc="-1" strike="noStrike">
                <a:solidFill>
                  <a:srgbClr val="5b9bd5"/>
                </a:solidFill>
                <a:latin typeface="Calibri"/>
              </a:rPr>
              <a:t> </a:t>
            </a:r>
            <a:r>
              <a:rPr b="0" lang="fr-FR" sz="2800" spc="-1" strike="noStrike">
                <a:solidFill>
                  <a:srgbClr val="5b9bd5"/>
                </a:solidFill>
                <a:latin typeface="Calibri"/>
              </a:rPr>
              <a:t>Les entreprises de plus de 400 salariés relèvent de la compétence du </a:t>
            </a:r>
            <a:r>
              <a:rPr b="1" lang="fr-FR" sz="2800" spc="-1" strike="noStrike">
                <a:solidFill>
                  <a:srgbClr val="5b9bd5"/>
                </a:solidFill>
                <a:latin typeface="Calibri"/>
              </a:rPr>
              <a:t>CIRI</a:t>
            </a:r>
            <a:r>
              <a:rPr b="0" lang="fr-FR" sz="2800" spc="-1" strike="noStrike">
                <a:solidFill>
                  <a:srgbClr val="5b9bd5"/>
                </a:solidFill>
                <a:latin typeface="Calibri"/>
              </a:rPr>
              <a:t>, dont le secrétariat général est assuré par la Direction générale du Trésor. Ce dernier peut être contacté sans formalisme particulier au 01 44 87 72 58 ou par courriel à l'adresse </a:t>
            </a:r>
            <a:r>
              <a:rPr b="0" lang="fr-FR" sz="2800" spc="-1" strike="noStrike" u="sng">
                <a:solidFill>
                  <a:srgbClr val="0563c1"/>
                </a:solidFill>
                <a:uFillTx/>
                <a:latin typeface="Calibri"/>
                <a:hlinkClick r:id="rId1"/>
              </a:rPr>
              <a:t>ciri@dgtresor.gouv.fr</a:t>
            </a:r>
            <a:r>
              <a:rPr b="0" lang="fr-FR" sz="2800" spc="-1" strike="noStrike">
                <a:solidFill>
                  <a:srgbClr val="5b9bd5"/>
                </a:solidFill>
                <a:latin typeface="Calibri"/>
              </a:rPr>
              <a:t>. </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extShape 1"/>
          <p:cNvSpPr txBox="1"/>
          <p:nvPr/>
        </p:nvSpPr>
        <p:spPr>
          <a:xfrm>
            <a:off x="412920" y="265320"/>
            <a:ext cx="10940400" cy="904320"/>
          </a:xfrm>
          <a:prstGeom prst="rect">
            <a:avLst/>
          </a:prstGeom>
          <a:noFill/>
          <a:ln>
            <a:noFill/>
          </a:ln>
        </p:spPr>
        <p:txBody>
          <a:bodyPr anchor="ctr">
            <a:normAutofit fontScale="71000"/>
          </a:bodyPr>
          <a:p>
            <a:pPr algn="ctr">
              <a:lnSpc>
                <a:spcPct val="90000"/>
              </a:lnSpc>
            </a:pPr>
            <a:r>
              <a:rPr b="1" lang="fr-FR" sz="4400" spc="-1" strike="noStrike">
                <a:solidFill>
                  <a:srgbClr val="ed7d31"/>
                </a:solidFill>
                <a:latin typeface="Calibri Light"/>
              </a:rPr>
              <a:t>Plan d’action sur l’accompagnement des entreprises en sortie de crise</a:t>
            </a:r>
            <a:endParaRPr b="1" lang="fr-FR" sz="4400" spc="-1" strike="noStrike">
              <a:solidFill>
                <a:srgbClr val="000000"/>
              </a:solidFill>
              <a:latin typeface="Calibri"/>
            </a:endParaRPr>
          </a:p>
        </p:txBody>
      </p:sp>
      <p:sp>
        <p:nvSpPr>
          <p:cNvPr id="58" name="TextShape 2"/>
          <p:cNvSpPr txBox="1"/>
          <p:nvPr/>
        </p:nvSpPr>
        <p:spPr>
          <a:xfrm>
            <a:off x="838080" y="1169640"/>
            <a:ext cx="10515240" cy="5378040"/>
          </a:xfrm>
          <a:prstGeom prst="rect">
            <a:avLst/>
          </a:prstGeom>
          <a:noFill/>
          <a:ln>
            <a:noFill/>
          </a:ln>
        </p:spPr>
        <p:txBody>
          <a:bodyPr>
            <a:normAutofit fontScale="69000"/>
          </a:bodyPr>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Plan destiné aux entreprises qui connaîtraient des fragilités financières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Les parties signataires s’engagent à concourir à une prévention des difficultés financières en aidant les chefs d’entreprises à détecter les zones de fragilités de leur entreprise et agir au bon moment pour y faire face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Trois axes : détection précoce des fragilités financières ; un disposition d’orientation et de conseil à destination des entreprises présentant une fragilité économique ou financières ; une palette de solutions permettant de consolider la situation financière des entreprises et d’assurer la poursuite de leur activité dans les meilleurs conditions ;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Création d’un comité national et de comités départementaux de sortie de crise (CODEFI, CRP, DREETS, URSSAF, BDF) ;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Signataires : Etat aux côtés notamment de l’URSSAF, de la BANQUE DE FRANCE, experts-comptables, commissaires aux comptes, établissements bancaires, CCI &amp; CMA, greffiers des Tribunaux de commerce, administrateurs et mandataires judiciaires, avocats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Numéro unique : 0806 000 245</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extShape 1"/>
          <p:cNvSpPr txBox="1"/>
          <p:nvPr/>
        </p:nvSpPr>
        <p:spPr>
          <a:xfrm>
            <a:off x="864000" y="813960"/>
            <a:ext cx="10515240" cy="5378040"/>
          </a:xfrm>
          <a:prstGeom prst="rect">
            <a:avLst/>
          </a:prstGeom>
          <a:noFill/>
          <a:ln>
            <a:noFill/>
          </a:ln>
        </p:spPr>
        <p:txBody>
          <a:bodyPr>
            <a:normAutofit/>
          </a:bodyPr>
          <a:p>
            <a:pPr>
              <a:lnSpc>
                <a:spcPct val="90000"/>
              </a:lnSpc>
              <a:spcBef>
                <a:spcPts val="1001"/>
              </a:spcBef>
            </a:pP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Le conseiller départemental de sortie de crise: interlocuteur de référence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0" lang="fr-FR" sz="2800" spc="-1" strike="noStrike">
                <a:solidFill>
                  <a:srgbClr val="5b9bd5"/>
                </a:solidFill>
                <a:latin typeface="Calibri"/>
              </a:rPr>
              <a:t> </a:t>
            </a:r>
            <a:r>
              <a:rPr b="0" lang="fr-FR" sz="2800" spc="-1" strike="noStrike">
                <a:solidFill>
                  <a:srgbClr val="5b9bd5"/>
                </a:solidFill>
                <a:latin typeface="Calibri"/>
              </a:rPr>
              <a:t>Point d’accueil des entreprises en situation de fragilité financière, il propose une solution adaptée et opérationnelle à chaque entreprise en fonction de ses besoins ;</a:t>
            </a: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endParaRPr b="0" lang="fr-FR" sz="2800" spc="-1" strike="noStrike">
              <a:solidFill>
                <a:srgbClr val="000000"/>
              </a:solidFill>
              <a:latin typeface="Calibri"/>
            </a:endParaRPr>
          </a:p>
          <a:p>
            <a:pPr marL="228600" indent="-228240" algn="just">
              <a:lnSpc>
                <a:spcPct val="90000"/>
              </a:lnSpc>
              <a:spcBef>
                <a:spcPts val="1001"/>
              </a:spcBef>
              <a:buClr>
                <a:srgbClr val="5b9bd5"/>
              </a:buClr>
              <a:buFont typeface="Wingdings" charset="2"/>
              <a:buChar char=""/>
            </a:pPr>
            <a:r>
              <a:rPr b="1" lang="fr-FR" sz="2800" spc="-1" strike="noStrike">
                <a:solidFill>
                  <a:srgbClr val="5b9bd5"/>
                </a:solidFill>
                <a:latin typeface="Calibri"/>
              </a:rPr>
              <a:t> </a:t>
            </a:r>
            <a:r>
              <a:rPr b="1" lang="fr-FR" sz="2800" spc="-1" strike="noStrike" u="sng">
                <a:solidFill>
                  <a:srgbClr val="5b9bd5"/>
                </a:solidFill>
                <a:uFillTx/>
                <a:latin typeface="Calibri"/>
              </a:rPr>
              <a:t>Dans le strict respect de la confidentialité</a:t>
            </a:r>
            <a:r>
              <a:rPr b="0" lang="fr-FR" sz="2800" spc="-1" strike="noStrike">
                <a:solidFill>
                  <a:srgbClr val="5b9bd5"/>
                </a:solidFill>
                <a:latin typeface="Calibri"/>
              </a:rPr>
              <a:t>, notamment vis à vis du secret des affaires et du secret fiscal.</a:t>
            </a:r>
            <a:endParaRPr b="0" lang="fr-FR"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280</TotalTime>
  <Application>LibreOffice/6.2.7.1.lin1$Windows_X86_64 LibreOffice_project/ac167a92e33a5447f0bf604564addc465dbb4b35</Application>
  <Words>1517</Words>
  <Paragraphs>91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2021-02-16T18:01:34Z</dcterms:created>
  <dc:creator>Philippe</dc:creator>
  <dc:description/>
  <dc:language>fr-FR</dc:language>
  <cp:lastModifiedBy/>
  <dcterms:modified xsi:type="dcterms:W3CDTF">2021-06-24T18:33:02Z</dcterms:modified>
  <cp:revision>99</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7</vt:i4>
  </property>
  <property fmtid="{D5CDD505-2E9C-101B-9397-08002B2CF9AE}" pid="8" name="PresentationFormat">
    <vt:lpwstr>Grand écran</vt:lpwstr>
  </property>
  <property fmtid="{D5CDD505-2E9C-101B-9397-08002B2CF9AE}" pid="9" name="ScaleCrop">
    <vt:bool>0</vt:bool>
  </property>
  <property fmtid="{D5CDD505-2E9C-101B-9397-08002B2CF9AE}" pid="10" name="ShareDoc">
    <vt:bool>0</vt:bool>
  </property>
  <property fmtid="{D5CDD505-2E9C-101B-9397-08002B2CF9AE}" pid="11" name="Slides">
    <vt:i4>30</vt:i4>
  </property>
</Properties>
</file>