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7" r:id="rId2"/>
    <p:sldId id="537" r:id="rId3"/>
    <p:sldId id="731" r:id="rId4"/>
    <p:sldId id="732" r:id="rId5"/>
    <p:sldId id="733" r:id="rId6"/>
    <p:sldId id="734" r:id="rId7"/>
    <p:sldId id="735" r:id="rId8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8A3"/>
    <a:srgbClr val="083531"/>
    <a:srgbClr val="333399"/>
    <a:srgbClr val="FFD1D6"/>
    <a:srgbClr val="416529"/>
    <a:srgbClr val="11A743"/>
    <a:srgbClr val="E5654B"/>
    <a:srgbClr val="3E5F27"/>
    <a:srgbClr val="E6001B"/>
    <a:srgbClr val="90B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08" autoAdjust="0"/>
    <p:restoredTop sz="98401" autoAdjust="0"/>
  </p:normalViewPr>
  <p:slideViewPr>
    <p:cSldViewPr snapToGrid="0">
      <p:cViewPr varScale="1">
        <p:scale>
          <a:sx n="66" d="100"/>
          <a:sy n="66" d="100"/>
        </p:scale>
        <p:origin x="67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2556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362E481-BAC7-4564-986B-B6688A810D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A93CD58-35CF-4DF6-96C0-6B7C05AA2A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37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47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38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02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70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60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17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0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17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3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74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04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0255-B6F7-4B41-BFB2-A54114487F05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01D6-3290-4E8E-9D44-FC587EB77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70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utt.ly/yf4ywOj" TargetMode="External"/><Relationship Id="rId4" Type="http://schemas.openxmlformats.org/officeDocument/2006/relationships/hyperlink" Target="http://tubopilot.inf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de la diapositive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defTabSz="914400" eaLnBrk="1" hangingPunct="1"/>
            <a:r>
              <a:rPr lang="fr-FR" noProof="1"/>
              <a:t>Bienvenue dans le nouveau PowerPoint</a:t>
            </a:r>
          </a:p>
        </p:txBody>
      </p:sp>
      <p:sp>
        <p:nvSpPr>
          <p:cNvPr id="9" name="Rectangle 8"/>
          <p:cNvSpPr/>
          <p:nvPr/>
        </p:nvSpPr>
        <p:spPr bwMode="auto">
          <a:xfrm rot="10800000">
            <a:off x="0" y="4966115"/>
            <a:ext cx="12192000" cy="1512000"/>
          </a:xfrm>
          <a:prstGeom prst="rect">
            <a:avLst/>
          </a:prstGeom>
          <a:solidFill>
            <a:srgbClr val="8AC8A3"/>
          </a:solidFill>
          <a:ln>
            <a:noFill/>
          </a:ln>
          <a:effectLst>
            <a:outerShdw blurRad="50800" dist="76200" dir="282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2000" tIns="36000" rtlCol="0" anchor="ctr" anchorCtr="1">
            <a:noAutofit/>
          </a:bodyPr>
          <a:lstStyle/>
          <a:p>
            <a:endParaRPr lang="fr-FR">
              <a:solidFill>
                <a:schemeClr val="dk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694" y="5342068"/>
            <a:ext cx="11318612" cy="819760"/>
          </a:xfrm>
          <a:prstGeom prst="rect">
            <a:avLst/>
          </a:prstGeom>
        </p:spPr>
        <p:txBody>
          <a:bodyPr wrap="square" lIns="80312" tIns="40156" rIns="80312" bIns="40156">
            <a:spAutoFit/>
          </a:bodyPr>
          <a:lstStyle/>
          <a:p>
            <a:pPr algn="ctr"/>
            <a:r>
              <a:rPr lang="fr-FR" sz="2400" b="1"/>
              <a:t>CAP REDRESSEMENT – Webinaire du 15/07/2021</a:t>
            </a:r>
            <a:endParaRPr lang="fr-FR" sz="2400" b="1" dirty="0"/>
          </a:p>
          <a:p>
            <a:pPr algn="ctr"/>
            <a:r>
              <a:rPr lang="fr-F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Visioconférence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2DD8E0-EEF8-46D3-9D7B-30853763D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78" y="103890"/>
            <a:ext cx="1577425" cy="156099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6A40109-7396-409A-AB58-8CF0F73EA117}"/>
              </a:ext>
            </a:extLst>
          </p:cNvPr>
          <p:cNvSpPr txBox="1"/>
          <p:nvPr/>
        </p:nvSpPr>
        <p:spPr>
          <a:xfrm>
            <a:off x="4226767" y="2276475"/>
            <a:ext cx="72603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>
                <a:latin typeface="Calibri" panose="020F0502020204030204" pitchFamily="34" charset="0"/>
                <a:ea typeface="Calibri" panose="020F0502020204030204" pitchFamily="34" charset="0"/>
              </a:rPr>
              <a:t>Trop d’entreprises manquent de visibilité </a:t>
            </a:r>
          </a:p>
          <a:p>
            <a:pPr algn="ctr"/>
            <a:r>
              <a:rPr lang="fr-FR" sz="3200" b="1">
                <a:latin typeface="Calibri" panose="020F0502020204030204" pitchFamily="34" charset="0"/>
                <a:ea typeface="Calibri" panose="020F0502020204030204" pitchFamily="34" charset="0"/>
              </a:rPr>
              <a:t>en sortie de crise !</a:t>
            </a:r>
            <a:endParaRPr lang="fr-FR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27DC4B-6AAA-4361-B9B9-6BE85518D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3" y="832551"/>
            <a:ext cx="2785188" cy="32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4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3">
            <a:extLst>
              <a:ext uri="{FF2B5EF4-FFF2-40B4-BE49-F238E27FC236}">
                <a16:creationId xmlns:a16="http://schemas.microsoft.com/office/drawing/2014/main" id="{8EA66245-3CBB-473F-8F3B-23826F3DB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730" y="2501819"/>
            <a:ext cx="8860539" cy="323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800" dirty="0"/>
          </a:p>
          <a:p>
            <a:pPr>
              <a:buNone/>
            </a:pPr>
            <a:r>
              <a:rPr lang="fr-FR" sz="2400" b="1">
                <a:latin typeface="Calibri" panose="020F0502020204030204" pitchFamily="34" charset="0"/>
                <a:ea typeface="Calibri" panose="020F0502020204030204" pitchFamily="34" charset="0"/>
              </a:rPr>
              <a:t>1/ Nous sommes loin d’être sortis de cette crise !</a:t>
            </a:r>
            <a:br>
              <a:rPr lang="fr-FR" sz="2400" b="1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400" b="1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fr-FR" sz="2400" b="1">
                <a:latin typeface="Calibri" panose="020F0502020204030204" pitchFamily="34" charset="0"/>
                <a:ea typeface="Calibri" panose="020F0502020204030204" pitchFamily="34" charset="0"/>
              </a:rPr>
              <a:t>2/ - de 5% des tpe/pme ont un outil de simulation de leur trésorerie </a:t>
            </a:r>
            <a:endParaRPr lang="fr-FR" sz="24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br>
              <a:rPr lang="fr-FR" sz="2400" b="1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400" b="1">
                <a:latin typeface="Calibri" panose="020F0502020204030204" pitchFamily="34" charset="0"/>
                <a:ea typeface="Calibri" panose="020F0502020204030204" pitchFamily="34" charset="0"/>
              </a:rPr>
              <a:t>3/ On ne connaît pas encore de mur de faillites mais…</a:t>
            </a:r>
          </a:p>
          <a:p>
            <a:pPr>
              <a:buNone/>
            </a:pPr>
            <a:br>
              <a:rPr lang="fr-FR" sz="2400" b="1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400" b="1">
                <a:latin typeface="Calibri" panose="020F0502020204030204" pitchFamily="34" charset="0"/>
                <a:ea typeface="Calibri" panose="020F0502020204030204" pitchFamily="34" charset="0"/>
              </a:rPr>
              <a:t>4/ Conclusion et solutions </a:t>
            </a:r>
            <a:endParaRPr lang="fr-FR" sz="20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800" dirty="0"/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357CB5F3-BD5E-406E-9AFC-C59C2B1BC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47" y="1470051"/>
            <a:ext cx="46246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/>
              <a:t>Le </a:t>
            </a:r>
            <a:r>
              <a:rPr lang="fr-FR" altLang="fr-FR" sz="4400" b="1" dirty="0">
                <a:solidFill>
                  <a:srgbClr val="8AC8A3"/>
                </a:solidFill>
              </a:rPr>
              <a:t>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DA8C520-6097-4AD1-8B26-5249CFA4D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8"/>
          <a:stretch/>
        </p:blipFill>
        <p:spPr>
          <a:xfrm>
            <a:off x="10284178" y="103890"/>
            <a:ext cx="1577425" cy="11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5242B9A-A0D6-462A-AC41-ABFAA253BA1C}"/>
              </a:ext>
            </a:extLst>
          </p:cNvPr>
          <p:cNvSpPr txBox="1"/>
          <p:nvPr/>
        </p:nvSpPr>
        <p:spPr>
          <a:xfrm>
            <a:off x="2507602" y="3429000"/>
            <a:ext cx="81292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1/ Nous sommes loin d’être sortis de cette crise :</a:t>
            </a:r>
            <a:b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fr-FR" sz="24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confinement possible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 ou réduction par ciblage des aides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Marchés financiers à risque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Risque élevé de mouvements sociaux (inflation élevée, période pré-électorale)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2194E8-C2EB-44B6-97DE-EFD1E429C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63" y="623596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071D7DC-5CA9-4F65-A4FF-A3C61DC46633}"/>
              </a:ext>
            </a:extLst>
          </p:cNvPr>
          <p:cNvSpPr txBox="1"/>
          <p:nvPr/>
        </p:nvSpPr>
        <p:spPr>
          <a:xfrm>
            <a:off x="1803918" y="2804334"/>
            <a:ext cx="858416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2/ Que plus de 95% des tpe/pme </a:t>
            </a:r>
            <a:b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n’ont pas d’outils de simulation </a:t>
            </a:r>
            <a:b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leur trésorerie à 6/24 mois :</a:t>
            </a:r>
            <a:b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 d’outils ni de culture de la trésorerie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experts-comptables sont absents du sujet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 de simulations pour prendre les bonnes décisions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 d’anticipations des mesures salvatrices à prendre...</a:t>
            </a:r>
            <a:b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fr-FR" sz="2400" b="1">
                <a:latin typeface="Calibri" panose="020F0502020204030204" pitchFamily="34" charset="0"/>
                <a:ea typeface="Calibri" panose="020F0502020204030204" pitchFamily="34" charset="0"/>
              </a:rPr>
              <a:t>Les difficultés sont détectées et prises en charge trop en aval !</a:t>
            </a:r>
            <a:endParaRPr lang="fr-FR" sz="24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69E755-166C-4D80-B940-9B5D72B3C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9" y="244099"/>
            <a:ext cx="4549087" cy="23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600DA67-A616-41B3-9207-BB90D0923B23}"/>
              </a:ext>
            </a:extLst>
          </p:cNvPr>
          <p:cNvSpPr txBox="1"/>
          <p:nvPr/>
        </p:nvSpPr>
        <p:spPr>
          <a:xfrm>
            <a:off x="718457" y="2616697"/>
            <a:ext cx="110007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3/ On ne connaît pas encore de « mur de faillites » mais…</a:t>
            </a:r>
            <a:b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Derrière les plus grandes crises de l’ère moderne, en moyenne près de 17% des entreprises ont disparu (faillites + cessions + fermetures)</a:t>
            </a:r>
            <a:b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Actuellement, on estime entre 15 et 20% les entreprises </a:t>
            </a:r>
            <a:r>
              <a:rPr lang="fr-FR" sz="2400">
                <a:latin typeface="Calibri" panose="020F0502020204030204" pitchFamily="34" charset="0"/>
                <a:ea typeface="Calibri" panose="020F0502020204030204" pitchFamily="34" charset="0"/>
              </a:rPr>
              <a:t>« 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zombies »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endParaRPr lang="fr-FR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Beaucoup d’emplois seraient directement ou indirectement impactés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endParaRPr lang="fr-FR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effet domino entre entreprises mourantes et saines n’est pas à exclure.</a:t>
            </a:r>
            <a:endParaRPr lang="fr-FR" sz="24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04EEB2-808B-4A37-BD2A-067A23AAD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66" y="278363"/>
            <a:ext cx="3008467" cy="20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DD198FE-C79A-49C8-BF97-7D384DA6560A}"/>
              </a:ext>
            </a:extLst>
          </p:cNvPr>
          <p:cNvSpPr txBox="1"/>
          <p:nvPr/>
        </p:nvSpPr>
        <p:spPr>
          <a:xfrm>
            <a:off x="331623" y="1626271"/>
            <a:ext cx="791236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Conclusion et solutions :</a:t>
            </a:r>
            <a:br>
              <a:rPr lang="fr-FR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est urgent de s’outiller en outil de trésorerie et d’accélérer sa vitesse de rotation du cash de l’entreprise…</a:t>
            </a:r>
            <a:b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…afin de préparer une refonte massive de son </a:t>
            </a:r>
            <a:b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business model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endParaRPr lang="fr-FR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…dans un fonctionnement plus dématérialisé </a:t>
            </a:r>
            <a:b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ses activités (utiliser Internet au maximum)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/>
            <a:endParaRPr lang="fr-FR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fr-FR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  </a:t>
            </a: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…sans toutefois se départir de ses activités </a:t>
            </a:r>
            <a:b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 physiques » traditionnelles !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92E196-CE83-4A31-A0FF-918111212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7" y="384737"/>
            <a:ext cx="3954100" cy="10184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B7AEF6-B99D-4903-B0A8-9478500B7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74" y="497242"/>
            <a:ext cx="3757903" cy="562635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67C6D46-5344-4217-B2EF-E71CA7387032}"/>
              </a:ext>
            </a:extLst>
          </p:cNvPr>
          <p:cNvSpPr txBox="1"/>
          <p:nvPr/>
        </p:nvSpPr>
        <p:spPr>
          <a:xfrm>
            <a:off x="4733983" y="709311"/>
            <a:ext cx="2268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hlinkClick r:id="rId4"/>
              </a:rPr>
              <a:t>http://tubopilot.info/</a:t>
            </a:r>
            <a:r>
              <a:rPr lang="fr-FR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752A14-68BB-4106-949C-E7F9E10BD13E}"/>
              </a:ext>
            </a:extLst>
          </p:cNvPr>
          <p:cNvSpPr txBox="1"/>
          <p:nvPr/>
        </p:nvSpPr>
        <p:spPr>
          <a:xfrm>
            <a:off x="8831231" y="5754268"/>
            <a:ext cx="2465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https://cutt.ly/yf4ywOj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C0F679-EBA3-4EC8-A2F4-2A66D8865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62" y="1272679"/>
            <a:ext cx="2899387" cy="28691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CC5D4AC-E8F2-4A24-9D00-22B5FB0AB486}"/>
              </a:ext>
            </a:extLst>
          </p:cNvPr>
          <p:cNvSpPr txBox="1"/>
          <p:nvPr/>
        </p:nvSpPr>
        <p:spPr>
          <a:xfrm>
            <a:off x="3943108" y="3970116"/>
            <a:ext cx="430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/>
              <a:t>Merci de votre attention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2B7798-5C5E-427B-98F2-699C9D895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8" y="6125780"/>
            <a:ext cx="1830428" cy="4714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B9EF99E-CF78-498E-92CF-DB7E2443D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59" y="4141865"/>
            <a:ext cx="1786140" cy="26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90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34758</TotalTime>
  <Words>361</Words>
  <Application>Microsoft Office PowerPoint</Application>
  <PresentationFormat>Grand écran</PresentationFormat>
  <Paragraphs>40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Thème Office</vt:lpstr>
      <vt:lpstr>Bienvenue dans le nouveau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dans le nouveau PowerPoint</dc:title>
  <dc:creator>Stéphane REGNIER</dc:creator>
  <cp:lastModifiedBy>Stéphane REGNIER</cp:lastModifiedBy>
  <cp:revision>1234</cp:revision>
  <cp:lastPrinted>2018-09-19T10:38:23Z</cp:lastPrinted>
  <dcterms:created xsi:type="dcterms:W3CDTF">2013-08-16T06:54:43Z</dcterms:created>
  <dcterms:modified xsi:type="dcterms:W3CDTF">2021-07-15T14:45:53Z</dcterms:modified>
</cp:coreProperties>
</file>