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66" r:id="rId5"/>
    <p:sldId id="267" r:id="rId6"/>
    <p:sldId id="270" r:id="rId7"/>
    <p:sldId id="268" r:id="rId8"/>
    <p:sldId id="269" r:id="rId9"/>
    <p:sldId id="271" r:id="rId10"/>
    <p:sldId id="272" r:id="rId11"/>
    <p:sldId id="273" r:id="rId12"/>
    <p:sldId id="280" r:id="rId13"/>
    <p:sldId id="275" r:id="rId14"/>
    <p:sldId id="283" r:id="rId15"/>
    <p:sldId id="274" r:id="rId16"/>
    <p:sldId id="278" r:id="rId17"/>
    <p:sldId id="279"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95332" autoAdjust="0"/>
  </p:normalViewPr>
  <p:slideViewPr>
    <p:cSldViewPr snapToGrid="0">
      <p:cViewPr varScale="1">
        <p:scale>
          <a:sx n="106" d="100"/>
          <a:sy n="106" d="100"/>
        </p:scale>
        <p:origin x="28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EF1715-697C-4FB0-A4D1-F8664C2987C7}"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fr-FR"/>
        </a:p>
      </dgm:t>
    </dgm:pt>
    <dgm:pt modelId="{CCA7BB8E-DC69-432C-BA1C-836AFB25E26B}">
      <dgm:prSet phldrT="[Texte]"/>
      <dgm:spPr/>
      <dgm:t>
        <a:bodyPr/>
        <a:lstStyle/>
        <a:p>
          <a:r>
            <a:rPr lang="fr-FR" b="1" i="0" baseline="0" dirty="0" smtClean="0">
              <a:solidFill>
                <a:srgbClr val="002060"/>
              </a:solidFill>
            </a:rPr>
            <a:t>Analyser</a:t>
          </a:r>
          <a:endParaRPr lang="fr-FR" b="1" i="0" baseline="0" dirty="0">
            <a:solidFill>
              <a:srgbClr val="002060"/>
            </a:solidFill>
          </a:endParaRPr>
        </a:p>
      </dgm:t>
    </dgm:pt>
    <dgm:pt modelId="{850ECE51-060D-49CC-A62A-AE1BC60842FE}" type="parTrans" cxnId="{90E98F3F-CC33-47CE-8459-09B673BB2329}">
      <dgm:prSet/>
      <dgm:spPr/>
      <dgm:t>
        <a:bodyPr/>
        <a:lstStyle/>
        <a:p>
          <a:endParaRPr lang="fr-FR"/>
        </a:p>
      </dgm:t>
    </dgm:pt>
    <dgm:pt modelId="{E7E99E1F-ED00-48EB-BCE0-3B893713A660}" type="sibTrans" cxnId="{90E98F3F-CC33-47CE-8459-09B673BB2329}">
      <dgm:prSet/>
      <dgm:spPr/>
      <dgm:t>
        <a:bodyPr/>
        <a:lstStyle/>
        <a:p>
          <a:endParaRPr lang="fr-FR"/>
        </a:p>
      </dgm:t>
    </dgm:pt>
    <dgm:pt modelId="{51322655-3EEF-40FC-B9B0-1CCC66BDCCEB}">
      <dgm:prSet phldrT="[Texte]" custT="1"/>
      <dgm:spPr/>
      <dgm:t>
        <a:bodyPr/>
        <a:lstStyle/>
        <a:p>
          <a:r>
            <a:rPr lang="fr-FR" sz="1800" baseline="0" dirty="0" smtClean="0">
              <a:solidFill>
                <a:srgbClr val="002060"/>
              </a:solidFill>
            </a:rPr>
            <a:t>Statistiques sur le financement (crédit, délais de paiement)</a:t>
          </a:r>
          <a:endParaRPr lang="fr-FR" sz="1800" baseline="0" dirty="0">
            <a:solidFill>
              <a:srgbClr val="002060"/>
            </a:solidFill>
          </a:endParaRPr>
        </a:p>
      </dgm:t>
    </dgm:pt>
    <dgm:pt modelId="{20341D35-D621-4BC0-9362-7E7D73C06E71}" type="parTrans" cxnId="{34058224-84A4-47A6-A97E-03845B4868D2}">
      <dgm:prSet/>
      <dgm:spPr/>
      <dgm:t>
        <a:bodyPr/>
        <a:lstStyle/>
        <a:p>
          <a:endParaRPr lang="fr-FR"/>
        </a:p>
      </dgm:t>
    </dgm:pt>
    <dgm:pt modelId="{BDD2E841-CE06-4C64-9D10-F649199BD855}" type="sibTrans" cxnId="{34058224-84A4-47A6-A97E-03845B4868D2}">
      <dgm:prSet/>
      <dgm:spPr/>
      <dgm:t>
        <a:bodyPr/>
        <a:lstStyle/>
        <a:p>
          <a:endParaRPr lang="fr-FR"/>
        </a:p>
      </dgm:t>
    </dgm:pt>
    <dgm:pt modelId="{3A10EFD9-04E3-41A5-9706-8393D9ADB6F9}">
      <dgm:prSet phldrT="[Texte]"/>
      <dgm:spPr/>
      <dgm:t>
        <a:bodyPr/>
        <a:lstStyle/>
        <a:p>
          <a:r>
            <a:rPr lang="fr-FR" b="1" i="0" baseline="0" dirty="0" smtClean="0">
              <a:solidFill>
                <a:srgbClr val="002060"/>
              </a:solidFill>
            </a:rPr>
            <a:t>Accompagner</a:t>
          </a:r>
          <a:endParaRPr lang="fr-FR" b="1" i="0" baseline="0" dirty="0">
            <a:solidFill>
              <a:srgbClr val="002060"/>
            </a:solidFill>
          </a:endParaRPr>
        </a:p>
      </dgm:t>
    </dgm:pt>
    <dgm:pt modelId="{78966E8A-80F6-46AF-9874-15DD951D00D5}" type="parTrans" cxnId="{7811AF82-6F97-4E5C-A554-887EDB9B84F2}">
      <dgm:prSet/>
      <dgm:spPr/>
      <dgm:t>
        <a:bodyPr/>
        <a:lstStyle/>
        <a:p>
          <a:endParaRPr lang="fr-FR"/>
        </a:p>
      </dgm:t>
    </dgm:pt>
    <dgm:pt modelId="{85443DE9-30EB-43D4-9838-36337520330E}" type="sibTrans" cxnId="{7811AF82-6F97-4E5C-A554-887EDB9B84F2}">
      <dgm:prSet/>
      <dgm:spPr/>
      <dgm:t>
        <a:bodyPr/>
        <a:lstStyle/>
        <a:p>
          <a:endParaRPr lang="fr-FR"/>
        </a:p>
      </dgm:t>
    </dgm:pt>
    <dgm:pt modelId="{2A911B2E-470B-4D5A-B0D1-B605804B0859}">
      <dgm:prSet phldrT="[Texte]" custT="1"/>
      <dgm:spPr/>
      <dgm:t>
        <a:bodyPr/>
        <a:lstStyle/>
        <a:p>
          <a:r>
            <a:rPr lang="fr-FR" sz="1800" baseline="0" dirty="0" smtClean="0">
              <a:solidFill>
                <a:srgbClr val="002060"/>
              </a:solidFill>
            </a:rPr>
            <a:t>Correspondants TPME</a:t>
          </a:r>
          <a:endParaRPr lang="fr-FR" sz="1800" baseline="0" dirty="0">
            <a:solidFill>
              <a:srgbClr val="002060"/>
            </a:solidFill>
          </a:endParaRPr>
        </a:p>
      </dgm:t>
    </dgm:pt>
    <dgm:pt modelId="{4259F907-63BA-4A2B-B3EE-5D8CD6955404}" type="parTrans" cxnId="{CE47203A-4AA0-4CE5-AF54-5739A3AEB3C0}">
      <dgm:prSet/>
      <dgm:spPr/>
      <dgm:t>
        <a:bodyPr/>
        <a:lstStyle/>
        <a:p>
          <a:endParaRPr lang="fr-FR"/>
        </a:p>
      </dgm:t>
    </dgm:pt>
    <dgm:pt modelId="{BFF84BC3-C584-40B1-B908-AC5C0C655D8E}" type="sibTrans" cxnId="{CE47203A-4AA0-4CE5-AF54-5739A3AEB3C0}">
      <dgm:prSet/>
      <dgm:spPr/>
      <dgm:t>
        <a:bodyPr/>
        <a:lstStyle/>
        <a:p>
          <a:endParaRPr lang="fr-FR"/>
        </a:p>
      </dgm:t>
    </dgm:pt>
    <dgm:pt modelId="{E0CA54F2-2A94-4DAB-80C2-8A2B816B6231}">
      <dgm:prSet phldrT="[Texte]" custT="1"/>
      <dgm:spPr/>
      <dgm:t>
        <a:bodyPr/>
        <a:lstStyle/>
        <a:p>
          <a:r>
            <a:rPr lang="fr-FR" sz="1800" baseline="0" dirty="0" smtClean="0">
              <a:solidFill>
                <a:srgbClr val="002060"/>
              </a:solidFill>
            </a:rPr>
            <a:t>Cotation des entreprises</a:t>
          </a:r>
          <a:endParaRPr lang="fr-FR" sz="1800" baseline="0" dirty="0">
            <a:solidFill>
              <a:srgbClr val="002060"/>
            </a:solidFill>
          </a:endParaRPr>
        </a:p>
      </dgm:t>
    </dgm:pt>
    <dgm:pt modelId="{30E1E60D-2AC9-404E-AAF8-35C390050C8D}" type="parTrans" cxnId="{183A29E9-6C7C-4B9C-8A33-FF7A4E6FF27E}">
      <dgm:prSet/>
      <dgm:spPr/>
      <dgm:t>
        <a:bodyPr/>
        <a:lstStyle/>
        <a:p>
          <a:endParaRPr lang="fr-FR"/>
        </a:p>
      </dgm:t>
    </dgm:pt>
    <dgm:pt modelId="{0B00C595-F146-4CBC-AA71-36C64B684FF8}" type="sibTrans" cxnId="{183A29E9-6C7C-4B9C-8A33-FF7A4E6FF27E}">
      <dgm:prSet/>
      <dgm:spPr/>
      <dgm:t>
        <a:bodyPr/>
        <a:lstStyle/>
        <a:p>
          <a:endParaRPr lang="fr-FR"/>
        </a:p>
      </dgm:t>
    </dgm:pt>
    <dgm:pt modelId="{5AA2CE81-EFF4-425B-B172-AE6D12504D6B}">
      <dgm:prSet phldrT="[Texte]" custT="1"/>
      <dgm:spPr/>
      <dgm:t>
        <a:bodyPr/>
        <a:lstStyle/>
        <a:p>
          <a:r>
            <a:rPr lang="fr-FR" sz="1800" baseline="0" dirty="0" smtClean="0">
              <a:solidFill>
                <a:srgbClr val="002060"/>
              </a:solidFill>
            </a:rPr>
            <a:t>Médiation du crédit</a:t>
          </a:r>
          <a:endParaRPr lang="fr-FR" sz="1800" baseline="0" dirty="0">
            <a:solidFill>
              <a:srgbClr val="002060"/>
            </a:solidFill>
          </a:endParaRPr>
        </a:p>
      </dgm:t>
    </dgm:pt>
    <dgm:pt modelId="{2EE09DD0-B431-4F79-9E35-D13F268BEC2A}" type="parTrans" cxnId="{1D709572-9881-4B15-90E0-D2E26F75C004}">
      <dgm:prSet/>
      <dgm:spPr/>
      <dgm:t>
        <a:bodyPr/>
        <a:lstStyle/>
        <a:p>
          <a:endParaRPr lang="fr-FR"/>
        </a:p>
      </dgm:t>
    </dgm:pt>
    <dgm:pt modelId="{369FED44-05DB-4285-9E44-17856A30CF4D}" type="sibTrans" cxnId="{1D709572-9881-4B15-90E0-D2E26F75C004}">
      <dgm:prSet/>
      <dgm:spPr/>
      <dgm:t>
        <a:bodyPr/>
        <a:lstStyle/>
        <a:p>
          <a:endParaRPr lang="fr-FR"/>
        </a:p>
      </dgm:t>
    </dgm:pt>
    <dgm:pt modelId="{264C72D3-6640-45CE-8851-FAE5DE099883}">
      <dgm:prSet phldrT="[Texte]"/>
      <dgm:spPr/>
      <dgm:t>
        <a:bodyPr/>
        <a:lstStyle/>
        <a:p>
          <a:endParaRPr lang="fr-FR" sz="1900" dirty="0"/>
        </a:p>
      </dgm:t>
    </dgm:pt>
    <dgm:pt modelId="{DE6403C5-B6AB-4C70-AFE1-3EDEC8C43A82}" type="parTrans" cxnId="{A74DB6B3-6FA1-4C7C-B7B0-FA3A7A3EB793}">
      <dgm:prSet/>
      <dgm:spPr/>
      <dgm:t>
        <a:bodyPr/>
        <a:lstStyle/>
        <a:p>
          <a:endParaRPr lang="fr-FR"/>
        </a:p>
      </dgm:t>
    </dgm:pt>
    <dgm:pt modelId="{631BCD3D-3FB1-405D-AF6A-1185B2E3327C}" type="sibTrans" cxnId="{A74DB6B3-6FA1-4C7C-B7B0-FA3A7A3EB793}">
      <dgm:prSet/>
      <dgm:spPr/>
      <dgm:t>
        <a:bodyPr/>
        <a:lstStyle/>
        <a:p>
          <a:endParaRPr lang="fr-FR"/>
        </a:p>
      </dgm:t>
    </dgm:pt>
    <dgm:pt modelId="{4B7AA584-56E1-4601-A679-B703778FF09D}">
      <dgm:prSet phldrT="[Texte]" custT="1"/>
      <dgm:spPr/>
      <dgm:t>
        <a:bodyPr/>
        <a:lstStyle/>
        <a:p>
          <a:endParaRPr lang="fr-FR" sz="1800" baseline="0" dirty="0">
            <a:solidFill>
              <a:srgbClr val="002060"/>
            </a:solidFill>
          </a:endParaRPr>
        </a:p>
      </dgm:t>
    </dgm:pt>
    <dgm:pt modelId="{0F66A937-5E81-467B-AD73-E58C17227975}" type="parTrans" cxnId="{A7E44FE1-2A8A-4EDA-B98A-907609BDF1C6}">
      <dgm:prSet/>
      <dgm:spPr/>
      <dgm:t>
        <a:bodyPr/>
        <a:lstStyle/>
        <a:p>
          <a:endParaRPr lang="fr-FR"/>
        </a:p>
      </dgm:t>
    </dgm:pt>
    <dgm:pt modelId="{E71841AE-2ABD-4205-8F3E-473211584520}" type="sibTrans" cxnId="{A7E44FE1-2A8A-4EDA-B98A-907609BDF1C6}">
      <dgm:prSet/>
      <dgm:spPr/>
      <dgm:t>
        <a:bodyPr/>
        <a:lstStyle/>
        <a:p>
          <a:endParaRPr lang="fr-FR"/>
        </a:p>
      </dgm:t>
    </dgm:pt>
    <dgm:pt modelId="{59A3CE12-B1DA-41C2-81D3-AB36F311EEDC}">
      <dgm:prSet phldrT="[Texte]" custT="1"/>
      <dgm:spPr/>
      <dgm:t>
        <a:bodyPr/>
        <a:lstStyle/>
        <a:p>
          <a:r>
            <a:rPr lang="fr-FR" sz="1800" baseline="0" dirty="0" smtClean="0">
              <a:solidFill>
                <a:srgbClr val="002060"/>
              </a:solidFill>
            </a:rPr>
            <a:t>Diagnostic OPALE</a:t>
          </a:r>
          <a:endParaRPr lang="fr-FR" sz="1800" baseline="0" dirty="0">
            <a:solidFill>
              <a:srgbClr val="002060"/>
            </a:solidFill>
          </a:endParaRPr>
        </a:p>
      </dgm:t>
    </dgm:pt>
    <dgm:pt modelId="{A175C2BB-B3CD-436D-A365-D2EAED4108BB}" type="parTrans" cxnId="{7D9AE2C0-CFF7-482F-9F7F-D766A620C31A}">
      <dgm:prSet/>
      <dgm:spPr/>
      <dgm:t>
        <a:bodyPr/>
        <a:lstStyle/>
        <a:p>
          <a:endParaRPr lang="fr-FR"/>
        </a:p>
      </dgm:t>
    </dgm:pt>
    <dgm:pt modelId="{448FEBCF-B251-4D47-AFED-4310B806250F}" type="sibTrans" cxnId="{7D9AE2C0-CFF7-482F-9F7F-D766A620C31A}">
      <dgm:prSet/>
      <dgm:spPr/>
      <dgm:t>
        <a:bodyPr/>
        <a:lstStyle/>
        <a:p>
          <a:endParaRPr lang="fr-FR"/>
        </a:p>
      </dgm:t>
    </dgm:pt>
    <dgm:pt modelId="{B687BB2B-E2C3-4291-A1FC-6235B6C82BCE}">
      <dgm:prSet phldrT="[Texte]" custT="1"/>
      <dgm:spPr/>
      <dgm:t>
        <a:bodyPr/>
        <a:lstStyle/>
        <a:p>
          <a:r>
            <a:rPr lang="fr-FR" sz="1800" baseline="0" dirty="0" smtClean="0">
              <a:solidFill>
                <a:srgbClr val="002060"/>
              </a:solidFill>
            </a:rPr>
            <a:t>Enquêtes de conjoncture</a:t>
          </a:r>
          <a:endParaRPr lang="fr-FR" sz="1800" baseline="0" dirty="0">
            <a:solidFill>
              <a:srgbClr val="002060"/>
            </a:solidFill>
          </a:endParaRPr>
        </a:p>
      </dgm:t>
    </dgm:pt>
    <dgm:pt modelId="{AD8EF78F-D096-455C-B91A-225AE91832E2}" type="parTrans" cxnId="{16D716F4-01EF-4A26-BB63-1C0CA68D6E4B}">
      <dgm:prSet/>
      <dgm:spPr/>
      <dgm:t>
        <a:bodyPr/>
        <a:lstStyle/>
        <a:p>
          <a:endParaRPr lang="fr-FR"/>
        </a:p>
      </dgm:t>
    </dgm:pt>
    <dgm:pt modelId="{A571E24F-6960-45C0-9747-5E2E41381AEE}" type="sibTrans" cxnId="{16D716F4-01EF-4A26-BB63-1C0CA68D6E4B}">
      <dgm:prSet/>
      <dgm:spPr/>
      <dgm:t>
        <a:bodyPr/>
        <a:lstStyle/>
        <a:p>
          <a:endParaRPr lang="fr-FR"/>
        </a:p>
      </dgm:t>
    </dgm:pt>
    <dgm:pt modelId="{54C70C1D-FF75-4735-BBC1-F83D50B35274}" type="pres">
      <dgm:prSet presAssocID="{6BEF1715-697C-4FB0-A4D1-F8664C2987C7}" presName="Name0" presStyleCnt="0">
        <dgm:presLayoutVars>
          <dgm:dir/>
          <dgm:animLvl val="lvl"/>
          <dgm:resizeHandles/>
        </dgm:presLayoutVars>
      </dgm:prSet>
      <dgm:spPr/>
      <dgm:t>
        <a:bodyPr/>
        <a:lstStyle/>
        <a:p>
          <a:endParaRPr lang="fr-FR"/>
        </a:p>
      </dgm:t>
    </dgm:pt>
    <dgm:pt modelId="{941F02F5-10E9-4033-92A2-763CACE4711E}" type="pres">
      <dgm:prSet presAssocID="{CCA7BB8E-DC69-432C-BA1C-836AFB25E26B}" presName="linNode" presStyleCnt="0"/>
      <dgm:spPr/>
    </dgm:pt>
    <dgm:pt modelId="{887F84AE-1111-4A3A-BADD-9549CDA78239}" type="pres">
      <dgm:prSet presAssocID="{CCA7BB8E-DC69-432C-BA1C-836AFB25E26B}" presName="parentShp" presStyleLbl="node1" presStyleIdx="0" presStyleCnt="2" custScaleX="75941" custScaleY="76216">
        <dgm:presLayoutVars>
          <dgm:bulletEnabled val="1"/>
        </dgm:presLayoutVars>
      </dgm:prSet>
      <dgm:spPr/>
      <dgm:t>
        <a:bodyPr/>
        <a:lstStyle/>
        <a:p>
          <a:endParaRPr lang="fr-FR"/>
        </a:p>
      </dgm:t>
    </dgm:pt>
    <dgm:pt modelId="{1F4D3F73-CBC7-45C2-A442-8606C0913F8B}" type="pres">
      <dgm:prSet presAssocID="{CCA7BB8E-DC69-432C-BA1C-836AFB25E26B}" presName="childShp" presStyleLbl="bgAccFollowNode1" presStyleIdx="0" presStyleCnt="2" custScaleX="105570" custScaleY="127279">
        <dgm:presLayoutVars>
          <dgm:bulletEnabled val="1"/>
        </dgm:presLayoutVars>
      </dgm:prSet>
      <dgm:spPr/>
      <dgm:t>
        <a:bodyPr/>
        <a:lstStyle/>
        <a:p>
          <a:endParaRPr lang="fr-FR"/>
        </a:p>
      </dgm:t>
    </dgm:pt>
    <dgm:pt modelId="{AE574232-B5D6-43A3-BB9F-03B81E345CEA}" type="pres">
      <dgm:prSet presAssocID="{E7E99E1F-ED00-48EB-BCE0-3B893713A660}" presName="spacing" presStyleCnt="0"/>
      <dgm:spPr/>
    </dgm:pt>
    <dgm:pt modelId="{66305C0F-5425-45D8-A48A-FB2F99B23697}" type="pres">
      <dgm:prSet presAssocID="{3A10EFD9-04E3-41A5-9706-8393D9ADB6F9}" presName="linNode" presStyleCnt="0"/>
      <dgm:spPr/>
    </dgm:pt>
    <dgm:pt modelId="{6934A805-9F57-49ED-960A-7EF14B98C306}" type="pres">
      <dgm:prSet presAssocID="{3A10EFD9-04E3-41A5-9706-8393D9ADB6F9}" presName="parentShp" presStyleLbl="node1" presStyleIdx="1" presStyleCnt="2" custScaleX="75532" custScaleY="77379">
        <dgm:presLayoutVars>
          <dgm:bulletEnabled val="1"/>
        </dgm:presLayoutVars>
      </dgm:prSet>
      <dgm:spPr/>
      <dgm:t>
        <a:bodyPr/>
        <a:lstStyle/>
        <a:p>
          <a:endParaRPr lang="fr-FR"/>
        </a:p>
      </dgm:t>
    </dgm:pt>
    <dgm:pt modelId="{47412886-9DF8-4EF0-9D57-43DAD0D8C92F}" type="pres">
      <dgm:prSet presAssocID="{3A10EFD9-04E3-41A5-9706-8393D9ADB6F9}" presName="childShp" presStyleLbl="bgAccFollowNode1" presStyleIdx="1" presStyleCnt="2">
        <dgm:presLayoutVars>
          <dgm:bulletEnabled val="1"/>
        </dgm:presLayoutVars>
      </dgm:prSet>
      <dgm:spPr/>
      <dgm:t>
        <a:bodyPr/>
        <a:lstStyle/>
        <a:p>
          <a:endParaRPr lang="fr-FR"/>
        </a:p>
      </dgm:t>
    </dgm:pt>
  </dgm:ptLst>
  <dgm:cxnLst>
    <dgm:cxn modelId="{7D9AE2C0-CFF7-482F-9F7F-D766A620C31A}" srcId="{CCA7BB8E-DC69-432C-BA1C-836AFB25E26B}" destId="{59A3CE12-B1DA-41C2-81D3-AB36F311EEDC}" srcOrd="3" destOrd="0" parTransId="{A175C2BB-B3CD-436D-A365-D2EAED4108BB}" sibTransId="{448FEBCF-B251-4D47-AFED-4310B806250F}"/>
    <dgm:cxn modelId="{832B39DA-FFE7-4B60-AB1C-EB018399D0EB}" type="presOf" srcId="{2A911B2E-470B-4D5A-B0D1-B605804B0859}" destId="{47412886-9DF8-4EF0-9D57-43DAD0D8C92F}" srcOrd="0" destOrd="1" presId="urn:microsoft.com/office/officeart/2005/8/layout/vList6"/>
    <dgm:cxn modelId="{7B1252B3-AC3B-4C52-B0AA-D3E1869A4F1C}" type="presOf" srcId="{6BEF1715-697C-4FB0-A4D1-F8664C2987C7}" destId="{54C70C1D-FF75-4735-BBC1-F83D50B35274}" srcOrd="0" destOrd="0" presId="urn:microsoft.com/office/officeart/2005/8/layout/vList6"/>
    <dgm:cxn modelId="{CE47203A-4AA0-4CE5-AF54-5739A3AEB3C0}" srcId="{3A10EFD9-04E3-41A5-9706-8393D9ADB6F9}" destId="{2A911B2E-470B-4D5A-B0D1-B605804B0859}" srcOrd="1" destOrd="0" parTransId="{4259F907-63BA-4A2B-B3EE-5D8CD6955404}" sibTransId="{BFF84BC3-C584-40B1-B908-AC5C0C655D8E}"/>
    <dgm:cxn modelId="{7811AF82-6F97-4E5C-A554-887EDB9B84F2}" srcId="{6BEF1715-697C-4FB0-A4D1-F8664C2987C7}" destId="{3A10EFD9-04E3-41A5-9706-8393D9ADB6F9}" srcOrd="1" destOrd="0" parTransId="{78966E8A-80F6-46AF-9874-15DD951D00D5}" sibTransId="{85443DE9-30EB-43D4-9838-36337520330E}"/>
    <dgm:cxn modelId="{B193F5D0-CD3F-460D-9418-CC6CB945A804}" type="presOf" srcId="{CCA7BB8E-DC69-432C-BA1C-836AFB25E26B}" destId="{887F84AE-1111-4A3A-BADD-9549CDA78239}" srcOrd="0" destOrd="0" presId="urn:microsoft.com/office/officeart/2005/8/layout/vList6"/>
    <dgm:cxn modelId="{284886B3-E0F0-45C0-AC0F-858355AD7604}" type="presOf" srcId="{5AA2CE81-EFF4-425B-B172-AE6D12504D6B}" destId="{47412886-9DF8-4EF0-9D57-43DAD0D8C92F}" srcOrd="0" destOrd="3" presId="urn:microsoft.com/office/officeart/2005/8/layout/vList6"/>
    <dgm:cxn modelId="{AD9CBA48-3E43-4276-8AFF-E2E415E9A06C}" type="presOf" srcId="{B687BB2B-E2C3-4291-A1FC-6235B6C82BCE}" destId="{1F4D3F73-CBC7-45C2-A442-8606C0913F8B}" srcOrd="0" destOrd="0" presId="urn:microsoft.com/office/officeart/2005/8/layout/vList6"/>
    <dgm:cxn modelId="{183A29E9-6C7C-4B9C-8A33-FF7A4E6FF27E}" srcId="{CCA7BB8E-DC69-432C-BA1C-836AFB25E26B}" destId="{E0CA54F2-2A94-4DAB-80C2-8A2B816B6231}" srcOrd="2" destOrd="0" parTransId="{30E1E60D-2AC9-404E-AAF8-35C390050C8D}" sibTransId="{0B00C595-F146-4CBC-AA71-36C64B684FF8}"/>
    <dgm:cxn modelId="{30B67A33-219A-4FDC-A7EA-9B8F69714547}" type="presOf" srcId="{264C72D3-6640-45CE-8851-FAE5DE099883}" destId="{47412886-9DF8-4EF0-9D57-43DAD0D8C92F}" srcOrd="0" destOrd="0" presId="urn:microsoft.com/office/officeart/2005/8/layout/vList6"/>
    <dgm:cxn modelId="{16D716F4-01EF-4A26-BB63-1C0CA68D6E4B}" srcId="{CCA7BB8E-DC69-432C-BA1C-836AFB25E26B}" destId="{B687BB2B-E2C3-4291-A1FC-6235B6C82BCE}" srcOrd="0" destOrd="0" parTransId="{AD8EF78F-D096-455C-B91A-225AE91832E2}" sibTransId="{A571E24F-6960-45C0-9747-5E2E41381AEE}"/>
    <dgm:cxn modelId="{34058224-84A4-47A6-A97E-03845B4868D2}" srcId="{CCA7BB8E-DC69-432C-BA1C-836AFB25E26B}" destId="{51322655-3EEF-40FC-B9B0-1CCC66BDCCEB}" srcOrd="1" destOrd="0" parTransId="{20341D35-D621-4BC0-9362-7E7D73C06E71}" sibTransId="{BDD2E841-CE06-4C64-9D10-F649199BD855}"/>
    <dgm:cxn modelId="{31DB1CC7-A407-4137-8E35-46B132CBD563}" type="presOf" srcId="{E0CA54F2-2A94-4DAB-80C2-8A2B816B6231}" destId="{1F4D3F73-CBC7-45C2-A442-8606C0913F8B}" srcOrd="0" destOrd="2" presId="urn:microsoft.com/office/officeart/2005/8/layout/vList6"/>
    <dgm:cxn modelId="{9EC07498-5480-4ACF-895B-7B3E77E6A7D6}" type="presOf" srcId="{59A3CE12-B1DA-41C2-81D3-AB36F311EEDC}" destId="{1F4D3F73-CBC7-45C2-A442-8606C0913F8B}" srcOrd="0" destOrd="3" presId="urn:microsoft.com/office/officeart/2005/8/layout/vList6"/>
    <dgm:cxn modelId="{90E98F3F-CC33-47CE-8459-09B673BB2329}" srcId="{6BEF1715-697C-4FB0-A4D1-F8664C2987C7}" destId="{CCA7BB8E-DC69-432C-BA1C-836AFB25E26B}" srcOrd="0" destOrd="0" parTransId="{850ECE51-060D-49CC-A62A-AE1BC60842FE}" sibTransId="{E7E99E1F-ED00-48EB-BCE0-3B893713A660}"/>
    <dgm:cxn modelId="{A7E44FE1-2A8A-4EDA-B98A-907609BDF1C6}" srcId="{3A10EFD9-04E3-41A5-9706-8393D9ADB6F9}" destId="{4B7AA584-56E1-4601-A679-B703778FF09D}" srcOrd="2" destOrd="0" parTransId="{0F66A937-5E81-467B-AD73-E58C17227975}" sibTransId="{E71841AE-2ABD-4205-8F3E-473211584520}"/>
    <dgm:cxn modelId="{0CAC30B4-581C-43A8-B1BF-101A948ECE1C}" type="presOf" srcId="{4B7AA584-56E1-4601-A679-B703778FF09D}" destId="{47412886-9DF8-4EF0-9D57-43DAD0D8C92F}" srcOrd="0" destOrd="2" presId="urn:microsoft.com/office/officeart/2005/8/layout/vList6"/>
    <dgm:cxn modelId="{307180B0-C4FD-4F30-82C1-F9859D66323C}" type="presOf" srcId="{51322655-3EEF-40FC-B9B0-1CCC66BDCCEB}" destId="{1F4D3F73-CBC7-45C2-A442-8606C0913F8B}" srcOrd="0" destOrd="1" presId="urn:microsoft.com/office/officeart/2005/8/layout/vList6"/>
    <dgm:cxn modelId="{1D709572-9881-4B15-90E0-D2E26F75C004}" srcId="{3A10EFD9-04E3-41A5-9706-8393D9ADB6F9}" destId="{5AA2CE81-EFF4-425B-B172-AE6D12504D6B}" srcOrd="3" destOrd="0" parTransId="{2EE09DD0-B431-4F79-9E35-D13F268BEC2A}" sibTransId="{369FED44-05DB-4285-9E44-17856A30CF4D}"/>
    <dgm:cxn modelId="{A74DB6B3-6FA1-4C7C-B7B0-FA3A7A3EB793}" srcId="{3A10EFD9-04E3-41A5-9706-8393D9ADB6F9}" destId="{264C72D3-6640-45CE-8851-FAE5DE099883}" srcOrd="0" destOrd="0" parTransId="{DE6403C5-B6AB-4C70-AFE1-3EDEC8C43A82}" sibTransId="{631BCD3D-3FB1-405D-AF6A-1185B2E3327C}"/>
    <dgm:cxn modelId="{952CD033-885B-48B9-B519-E61FB83E4A22}" type="presOf" srcId="{3A10EFD9-04E3-41A5-9706-8393D9ADB6F9}" destId="{6934A805-9F57-49ED-960A-7EF14B98C306}" srcOrd="0" destOrd="0" presId="urn:microsoft.com/office/officeart/2005/8/layout/vList6"/>
    <dgm:cxn modelId="{412537C0-134E-4CE7-B6F9-AD4D557FD03A}" type="presParOf" srcId="{54C70C1D-FF75-4735-BBC1-F83D50B35274}" destId="{941F02F5-10E9-4033-92A2-763CACE4711E}" srcOrd="0" destOrd="0" presId="urn:microsoft.com/office/officeart/2005/8/layout/vList6"/>
    <dgm:cxn modelId="{5B55E5BD-E2B2-4AD5-AB02-EF32A413A18A}" type="presParOf" srcId="{941F02F5-10E9-4033-92A2-763CACE4711E}" destId="{887F84AE-1111-4A3A-BADD-9549CDA78239}" srcOrd="0" destOrd="0" presId="urn:microsoft.com/office/officeart/2005/8/layout/vList6"/>
    <dgm:cxn modelId="{37774C79-6F49-452D-8FB2-B43097E22374}" type="presParOf" srcId="{941F02F5-10E9-4033-92A2-763CACE4711E}" destId="{1F4D3F73-CBC7-45C2-A442-8606C0913F8B}" srcOrd="1" destOrd="0" presId="urn:microsoft.com/office/officeart/2005/8/layout/vList6"/>
    <dgm:cxn modelId="{44CD2342-3D91-4E10-9B30-3C78DDC962EA}" type="presParOf" srcId="{54C70C1D-FF75-4735-BBC1-F83D50B35274}" destId="{AE574232-B5D6-43A3-BB9F-03B81E345CEA}" srcOrd="1" destOrd="0" presId="urn:microsoft.com/office/officeart/2005/8/layout/vList6"/>
    <dgm:cxn modelId="{499C512D-9370-4AD0-8025-51E5564B77BA}" type="presParOf" srcId="{54C70C1D-FF75-4735-BBC1-F83D50B35274}" destId="{66305C0F-5425-45D8-A48A-FB2F99B23697}" srcOrd="2" destOrd="0" presId="urn:microsoft.com/office/officeart/2005/8/layout/vList6"/>
    <dgm:cxn modelId="{C84E8FD1-752D-49A6-B6AF-95B1F007F686}" type="presParOf" srcId="{66305C0F-5425-45D8-A48A-FB2F99B23697}" destId="{6934A805-9F57-49ED-960A-7EF14B98C306}" srcOrd="0" destOrd="0" presId="urn:microsoft.com/office/officeart/2005/8/layout/vList6"/>
    <dgm:cxn modelId="{43866656-693D-4056-99EF-68B2FC6C5547}" type="presParOf" srcId="{66305C0F-5425-45D8-A48A-FB2F99B23697}" destId="{47412886-9DF8-4EF0-9D57-43DAD0D8C92F}"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48017B-322F-4C4B-A2BB-96569803D47C}"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fr-FR"/>
        </a:p>
      </dgm:t>
    </dgm:pt>
    <dgm:pt modelId="{1A476CBC-B2A5-4B27-85F9-3FFAC3FEE9E0}">
      <dgm:prSet phldrT="[Texte]"/>
      <dgm:spPr/>
      <dgm:t>
        <a:bodyPr/>
        <a:lstStyle/>
        <a:p>
          <a:r>
            <a:rPr lang="fr-FR" b="1" dirty="0" smtClean="0"/>
            <a:t>Participation à la gouvernance</a:t>
          </a:r>
          <a:endParaRPr lang="fr-FR" b="1" dirty="0"/>
        </a:p>
      </dgm:t>
    </dgm:pt>
    <dgm:pt modelId="{84B15DE4-BC29-410D-9B58-DA54BF7BD506}" type="parTrans" cxnId="{1F6F5837-1543-4627-9220-DC48A1B3E640}">
      <dgm:prSet/>
      <dgm:spPr/>
      <dgm:t>
        <a:bodyPr/>
        <a:lstStyle/>
        <a:p>
          <a:endParaRPr lang="fr-FR"/>
        </a:p>
      </dgm:t>
    </dgm:pt>
    <dgm:pt modelId="{95A5F89A-5E9D-4E29-A711-B8F0B5AD9D16}" type="sibTrans" cxnId="{1F6F5837-1543-4627-9220-DC48A1B3E640}">
      <dgm:prSet/>
      <dgm:spPr/>
      <dgm:t>
        <a:bodyPr/>
        <a:lstStyle/>
        <a:p>
          <a:endParaRPr lang="fr-FR"/>
        </a:p>
      </dgm:t>
    </dgm:pt>
    <dgm:pt modelId="{41B6CF60-F7D5-421A-9802-4352FF937214}">
      <dgm:prSet phldrT="[Texte]" custT="1"/>
      <dgm:spPr/>
      <dgm:t>
        <a:bodyPr/>
        <a:lstStyle/>
        <a:p>
          <a:pPr marL="0" indent="0" algn="just"/>
          <a:r>
            <a:rPr lang="fr-FR" sz="2000" dirty="0" smtClean="0">
              <a:solidFill>
                <a:srgbClr val="002060"/>
              </a:solidFill>
            </a:rPr>
            <a:t>Une personne dans l’équipe du conseiller national à la sortie de crise</a:t>
          </a:r>
        </a:p>
        <a:p>
          <a:pPr marL="0" indent="0" algn="just"/>
          <a:r>
            <a:rPr lang="fr-FR" sz="2000" dirty="0" smtClean="0">
              <a:solidFill>
                <a:srgbClr val="002060"/>
              </a:solidFill>
            </a:rPr>
            <a:t>Participation au comité national de sortie de crise</a:t>
          </a:r>
        </a:p>
        <a:p>
          <a:pPr marL="0" indent="0" algn="just"/>
          <a:r>
            <a:rPr lang="fr-FR" sz="2000" dirty="0" smtClean="0">
              <a:solidFill>
                <a:srgbClr val="002060"/>
              </a:solidFill>
            </a:rPr>
            <a:t>Participation du directeur départemental de la Banque de France au comité départemental de sortie de crise</a:t>
          </a:r>
          <a:endParaRPr lang="fr-FR" sz="2000" dirty="0">
            <a:solidFill>
              <a:srgbClr val="002060"/>
            </a:solidFill>
          </a:endParaRPr>
        </a:p>
      </dgm:t>
    </dgm:pt>
    <dgm:pt modelId="{008C07CA-32B1-4E8A-A4E4-27883E50D9CF}" type="parTrans" cxnId="{FC415E24-3D0F-4C0D-ACDC-BB42ADF8DA95}">
      <dgm:prSet/>
      <dgm:spPr/>
      <dgm:t>
        <a:bodyPr/>
        <a:lstStyle/>
        <a:p>
          <a:endParaRPr lang="fr-FR"/>
        </a:p>
      </dgm:t>
    </dgm:pt>
    <dgm:pt modelId="{09EB864F-FB4A-41B8-B272-07081C9010FA}" type="sibTrans" cxnId="{FC415E24-3D0F-4C0D-ACDC-BB42ADF8DA95}">
      <dgm:prSet/>
      <dgm:spPr/>
      <dgm:t>
        <a:bodyPr/>
        <a:lstStyle/>
        <a:p>
          <a:endParaRPr lang="fr-FR"/>
        </a:p>
      </dgm:t>
    </dgm:pt>
    <dgm:pt modelId="{F8858FEB-CABD-4D86-A195-8766B866B3E1}" type="pres">
      <dgm:prSet presAssocID="{D748017B-322F-4C4B-A2BB-96569803D47C}" presName="list" presStyleCnt="0">
        <dgm:presLayoutVars>
          <dgm:dir/>
          <dgm:animLvl val="lvl"/>
        </dgm:presLayoutVars>
      </dgm:prSet>
      <dgm:spPr/>
      <dgm:t>
        <a:bodyPr/>
        <a:lstStyle/>
        <a:p>
          <a:endParaRPr lang="fr-FR"/>
        </a:p>
      </dgm:t>
    </dgm:pt>
    <dgm:pt modelId="{8A54D9B5-40CA-4F86-915A-2CC64A9049A2}" type="pres">
      <dgm:prSet presAssocID="{1A476CBC-B2A5-4B27-85F9-3FFAC3FEE9E0}" presName="posSpace" presStyleCnt="0"/>
      <dgm:spPr/>
    </dgm:pt>
    <dgm:pt modelId="{A5397922-4CCD-4362-A7EE-75CDDAEA7B97}" type="pres">
      <dgm:prSet presAssocID="{1A476CBC-B2A5-4B27-85F9-3FFAC3FEE9E0}" presName="vertFlow" presStyleCnt="0"/>
      <dgm:spPr/>
    </dgm:pt>
    <dgm:pt modelId="{88C32418-4395-4CF6-8DAF-9A718B04D95B}" type="pres">
      <dgm:prSet presAssocID="{1A476CBC-B2A5-4B27-85F9-3FFAC3FEE9E0}" presName="topSpace" presStyleCnt="0"/>
      <dgm:spPr/>
    </dgm:pt>
    <dgm:pt modelId="{4C5F6655-2DB2-4CE1-8821-9249176EC890}" type="pres">
      <dgm:prSet presAssocID="{1A476CBC-B2A5-4B27-85F9-3FFAC3FEE9E0}" presName="firstComp" presStyleCnt="0"/>
      <dgm:spPr/>
    </dgm:pt>
    <dgm:pt modelId="{E6AD9C51-F8B3-47A4-95A8-8731DF365D6A}" type="pres">
      <dgm:prSet presAssocID="{1A476CBC-B2A5-4B27-85F9-3FFAC3FEE9E0}" presName="firstChild" presStyleLbl="bgAccFollowNode1" presStyleIdx="0" presStyleCnt="1" custScaleX="140203" custScaleY="61065" custLinFactNeighborX="-11955" custLinFactNeighborY="-32636"/>
      <dgm:spPr/>
      <dgm:t>
        <a:bodyPr/>
        <a:lstStyle/>
        <a:p>
          <a:endParaRPr lang="fr-FR"/>
        </a:p>
      </dgm:t>
    </dgm:pt>
    <dgm:pt modelId="{840A66CA-6742-437B-AE95-96312DF7BE9F}" type="pres">
      <dgm:prSet presAssocID="{1A476CBC-B2A5-4B27-85F9-3FFAC3FEE9E0}" presName="firstChildTx" presStyleLbl="bgAccFollowNode1" presStyleIdx="0" presStyleCnt="1">
        <dgm:presLayoutVars>
          <dgm:bulletEnabled val="1"/>
        </dgm:presLayoutVars>
      </dgm:prSet>
      <dgm:spPr/>
      <dgm:t>
        <a:bodyPr/>
        <a:lstStyle/>
        <a:p>
          <a:endParaRPr lang="fr-FR"/>
        </a:p>
      </dgm:t>
    </dgm:pt>
    <dgm:pt modelId="{DC54B38D-45F0-40BA-B977-7F76E5A750F1}" type="pres">
      <dgm:prSet presAssocID="{1A476CBC-B2A5-4B27-85F9-3FFAC3FEE9E0}" presName="negSpace" presStyleCnt="0"/>
      <dgm:spPr/>
    </dgm:pt>
    <dgm:pt modelId="{C3E80A71-C52D-46BF-A05B-E7576BE5953A}" type="pres">
      <dgm:prSet presAssocID="{1A476CBC-B2A5-4B27-85F9-3FFAC3FEE9E0}" presName="circle" presStyleLbl="node1" presStyleIdx="0" presStyleCnt="1" custScaleX="67617" custScaleY="55931" custLinFactX="-33428" custLinFactNeighborX="-100000" custLinFactNeighborY="-4697"/>
      <dgm:spPr/>
      <dgm:t>
        <a:bodyPr/>
        <a:lstStyle/>
        <a:p>
          <a:endParaRPr lang="fr-FR"/>
        </a:p>
      </dgm:t>
    </dgm:pt>
  </dgm:ptLst>
  <dgm:cxnLst>
    <dgm:cxn modelId="{41946CD2-CAF5-41AA-9429-2B7917194713}" type="presOf" srcId="{41B6CF60-F7D5-421A-9802-4352FF937214}" destId="{E6AD9C51-F8B3-47A4-95A8-8731DF365D6A}" srcOrd="0" destOrd="0" presId="urn:microsoft.com/office/officeart/2005/8/layout/hList9"/>
    <dgm:cxn modelId="{244849CF-42E7-4096-86B8-A1B2A387F527}" type="presOf" srcId="{D748017B-322F-4C4B-A2BB-96569803D47C}" destId="{F8858FEB-CABD-4D86-A195-8766B866B3E1}" srcOrd="0" destOrd="0" presId="urn:microsoft.com/office/officeart/2005/8/layout/hList9"/>
    <dgm:cxn modelId="{BABA62A9-AC50-40A6-93A4-53DFA2DB25EE}" type="presOf" srcId="{41B6CF60-F7D5-421A-9802-4352FF937214}" destId="{840A66CA-6742-437B-AE95-96312DF7BE9F}" srcOrd="1" destOrd="0" presId="urn:microsoft.com/office/officeart/2005/8/layout/hList9"/>
    <dgm:cxn modelId="{24DCA360-7415-46B1-AA3A-5C5208DBC582}" type="presOf" srcId="{1A476CBC-B2A5-4B27-85F9-3FFAC3FEE9E0}" destId="{C3E80A71-C52D-46BF-A05B-E7576BE5953A}" srcOrd="0" destOrd="0" presId="urn:microsoft.com/office/officeart/2005/8/layout/hList9"/>
    <dgm:cxn modelId="{1F6F5837-1543-4627-9220-DC48A1B3E640}" srcId="{D748017B-322F-4C4B-A2BB-96569803D47C}" destId="{1A476CBC-B2A5-4B27-85F9-3FFAC3FEE9E0}" srcOrd="0" destOrd="0" parTransId="{84B15DE4-BC29-410D-9B58-DA54BF7BD506}" sibTransId="{95A5F89A-5E9D-4E29-A711-B8F0B5AD9D16}"/>
    <dgm:cxn modelId="{FC415E24-3D0F-4C0D-ACDC-BB42ADF8DA95}" srcId="{1A476CBC-B2A5-4B27-85F9-3FFAC3FEE9E0}" destId="{41B6CF60-F7D5-421A-9802-4352FF937214}" srcOrd="0" destOrd="0" parTransId="{008C07CA-32B1-4E8A-A4E4-27883E50D9CF}" sibTransId="{09EB864F-FB4A-41B8-B272-07081C9010FA}"/>
    <dgm:cxn modelId="{DC54D200-007B-44C6-8EEE-446F32613104}" type="presParOf" srcId="{F8858FEB-CABD-4D86-A195-8766B866B3E1}" destId="{8A54D9B5-40CA-4F86-915A-2CC64A9049A2}" srcOrd="0" destOrd="0" presId="urn:microsoft.com/office/officeart/2005/8/layout/hList9"/>
    <dgm:cxn modelId="{22EE9CA5-99DC-4105-90D2-AFEAF507FAAC}" type="presParOf" srcId="{F8858FEB-CABD-4D86-A195-8766B866B3E1}" destId="{A5397922-4CCD-4362-A7EE-75CDDAEA7B97}" srcOrd="1" destOrd="0" presId="urn:microsoft.com/office/officeart/2005/8/layout/hList9"/>
    <dgm:cxn modelId="{DAA80BB4-152A-485D-8AE8-E334EB51CD5B}" type="presParOf" srcId="{A5397922-4CCD-4362-A7EE-75CDDAEA7B97}" destId="{88C32418-4395-4CF6-8DAF-9A718B04D95B}" srcOrd="0" destOrd="0" presId="urn:microsoft.com/office/officeart/2005/8/layout/hList9"/>
    <dgm:cxn modelId="{07542287-49CE-4D69-9685-71F26CC2EE99}" type="presParOf" srcId="{A5397922-4CCD-4362-A7EE-75CDDAEA7B97}" destId="{4C5F6655-2DB2-4CE1-8821-9249176EC890}" srcOrd="1" destOrd="0" presId="urn:microsoft.com/office/officeart/2005/8/layout/hList9"/>
    <dgm:cxn modelId="{E6D4FF82-6B23-47C9-8C1C-AD9A27E22550}" type="presParOf" srcId="{4C5F6655-2DB2-4CE1-8821-9249176EC890}" destId="{E6AD9C51-F8B3-47A4-95A8-8731DF365D6A}" srcOrd="0" destOrd="0" presId="urn:microsoft.com/office/officeart/2005/8/layout/hList9"/>
    <dgm:cxn modelId="{A007A594-D070-48DC-8A30-45BF9362C819}" type="presParOf" srcId="{4C5F6655-2DB2-4CE1-8821-9249176EC890}" destId="{840A66CA-6742-437B-AE95-96312DF7BE9F}" srcOrd="1" destOrd="0" presId="urn:microsoft.com/office/officeart/2005/8/layout/hList9"/>
    <dgm:cxn modelId="{23264875-4F74-4D4E-9BF2-7E60ED1FB520}" type="presParOf" srcId="{F8858FEB-CABD-4D86-A195-8766B866B3E1}" destId="{DC54B38D-45F0-40BA-B977-7F76E5A750F1}" srcOrd="2" destOrd="0" presId="urn:microsoft.com/office/officeart/2005/8/layout/hList9"/>
    <dgm:cxn modelId="{5E030C19-5798-45C0-8FB4-48B0CCFD2F22}" type="presParOf" srcId="{F8858FEB-CABD-4D86-A195-8766B866B3E1}" destId="{C3E80A71-C52D-46BF-A05B-E7576BE5953A}" srcOrd="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48017B-322F-4C4B-A2BB-96569803D47C}"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fr-FR"/>
        </a:p>
      </dgm:t>
    </dgm:pt>
    <dgm:pt modelId="{1A476CBC-B2A5-4B27-85F9-3FFAC3FEE9E0}">
      <dgm:prSet phldrT="[Texte]"/>
      <dgm:spPr/>
      <dgm:t>
        <a:bodyPr/>
        <a:lstStyle/>
        <a:p>
          <a:r>
            <a:rPr lang="fr-FR" b="1" dirty="0" smtClean="0"/>
            <a:t>Participation à la mise en œuvre</a:t>
          </a:r>
          <a:endParaRPr lang="fr-FR" b="1" dirty="0"/>
        </a:p>
      </dgm:t>
    </dgm:pt>
    <dgm:pt modelId="{84B15DE4-BC29-410D-9B58-DA54BF7BD506}" type="parTrans" cxnId="{1F6F5837-1543-4627-9220-DC48A1B3E640}">
      <dgm:prSet/>
      <dgm:spPr/>
      <dgm:t>
        <a:bodyPr/>
        <a:lstStyle/>
        <a:p>
          <a:endParaRPr lang="fr-FR"/>
        </a:p>
      </dgm:t>
    </dgm:pt>
    <dgm:pt modelId="{95A5F89A-5E9D-4E29-A711-B8F0B5AD9D16}" type="sibTrans" cxnId="{1F6F5837-1543-4627-9220-DC48A1B3E640}">
      <dgm:prSet/>
      <dgm:spPr/>
      <dgm:t>
        <a:bodyPr/>
        <a:lstStyle/>
        <a:p>
          <a:endParaRPr lang="fr-FR"/>
        </a:p>
      </dgm:t>
    </dgm:pt>
    <dgm:pt modelId="{41B6CF60-F7D5-421A-9802-4352FF937214}">
      <dgm:prSet phldrT="[Texte]" custT="1"/>
      <dgm:spPr/>
      <dgm:t>
        <a:bodyPr/>
        <a:lstStyle/>
        <a:p>
          <a:pPr marL="1262063" indent="-1262063" algn="just"/>
          <a:r>
            <a:rPr lang="fr-FR" sz="2400" b="1" dirty="0" smtClean="0">
              <a:solidFill>
                <a:srgbClr val="002060"/>
              </a:solidFill>
            </a:rPr>
            <a:t>Détecter	</a:t>
          </a:r>
          <a:r>
            <a:rPr lang="fr-FR" sz="2000" dirty="0" smtClean="0">
              <a:solidFill>
                <a:srgbClr val="002060"/>
              </a:solidFill>
            </a:rPr>
            <a:t>Contribution au dispositif  « signaux faibles »</a:t>
          </a:r>
        </a:p>
        <a:p>
          <a:pPr marL="1262063" indent="-1262063" algn="just"/>
          <a:r>
            <a:rPr lang="fr-FR" sz="2000" dirty="0" smtClean="0">
              <a:solidFill>
                <a:srgbClr val="002060"/>
              </a:solidFill>
            </a:rPr>
            <a:t>	Utilisation des différentes informations disponibles sur les entreprises pour contribuer au diagnostic (base Fiben/cotation)</a:t>
          </a:r>
        </a:p>
        <a:p>
          <a:pPr marL="1262063" indent="-1262063" algn="just">
            <a:tabLst>
              <a:tab pos="1262063" algn="l"/>
            </a:tabLst>
          </a:pPr>
          <a:r>
            <a:rPr lang="fr-FR" sz="2400" b="1" dirty="0" smtClean="0">
              <a:solidFill>
                <a:srgbClr val="002060"/>
              </a:solidFill>
            </a:rPr>
            <a:t>Orienter	</a:t>
          </a:r>
          <a:r>
            <a:rPr lang="fr-FR" sz="2000" dirty="0" smtClean="0">
              <a:solidFill>
                <a:srgbClr val="002060"/>
              </a:solidFill>
            </a:rPr>
            <a:t>Participation aux contacts individuels avec les entreprises détectées</a:t>
          </a:r>
        </a:p>
        <a:p>
          <a:pPr marL="1262063" indent="-1262063" algn="just"/>
          <a:r>
            <a:rPr lang="fr-FR" sz="2400" b="1" dirty="0" smtClean="0">
              <a:solidFill>
                <a:srgbClr val="002060"/>
              </a:solidFill>
            </a:rPr>
            <a:t>Traiter	</a:t>
          </a:r>
          <a:r>
            <a:rPr lang="fr-FR" sz="2000" dirty="0" smtClean="0">
              <a:solidFill>
                <a:srgbClr val="002060"/>
              </a:solidFill>
            </a:rPr>
            <a:t>Mobilisation de la médiation du crédit en cas de difficultés d’accès à des financements bancaires</a:t>
          </a:r>
          <a:endParaRPr lang="fr-FR" sz="2000" dirty="0">
            <a:solidFill>
              <a:srgbClr val="002060"/>
            </a:solidFill>
          </a:endParaRPr>
        </a:p>
      </dgm:t>
    </dgm:pt>
    <dgm:pt modelId="{008C07CA-32B1-4E8A-A4E4-27883E50D9CF}" type="parTrans" cxnId="{FC415E24-3D0F-4C0D-ACDC-BB42ADF8DA95}">
      <dgm:prSet/>
      <dgm:spPr/>
      <dgm:t>
        <a:bodyPr/>
        <a:lstStyle/>
        <a:p>
          <a:endParaRPr lang="fr-FR"/>
        </a:p>
      </dgm:t>
    </dgm:pt>
    <dgm:pt modelId="{09EB864F-FB4A-41B8-B272-07081C9010FA}" type="sibTrans" cxnId="{FC415E24-3D0F-4C0D-ACDC-BB42ADF8DA95}">
      <dgm:prSet/>
      <dgm:spPr/>
      <dgm:t>
        <a:bodyPr/>
        <a:lstStyle/>
        <a:p>
          <a:endParaRPr lang="fr-FR"/>
        </a:p>
      </dgm:t>
    </dgm:pt>
    <dgm:pt modelId="{F8858FEB-CABD-4D86-A195-8766B866B3E1}" type="pres">
      <dgm:prSet presAssocID="{D748017B-322F-4C4B-A2BB-96569803D47C}" presName="list" presStyleCnt="0">
        <dgm:presLayoutVars>
          <dgm:dir/>
          <dgm:animLvl val="lvl"/>
        </dgm:presLayoutVars>
      </dgm:prSet>
      <dgm:spPr/>
      <dgm:t>
        <a:bodyPr/>
        <a:lstStyle/>
        <a:p>
          <a:endParaRPr lang="fr-FR"/>
        </a:p>
      </dgm:t>
    </dgm:pt>
    <dgm:pt modelId="{8A54D9B5-40CA-4F86-915A-2CC64A9049A2}" type="pres">
      <dgm:prSet presAssocID="{1A476CBC-B2A5-4B27-85F9-3FFAC3FEE9E0}" presName="posSpace" presStyleCnt="0"/>
      <dgm:spPr/>
    </dgm:pt>
    <dgm:pt modelId="{A5397922-4CCD-4362-A7EE-75CDDAEA7B97}" type="pres">
      <dgm:prSet presAssocID="{1A476CBC-B2A5-4B27-85F9-3FFAC3FEE9E0}" presName="vertFlow" presStyleCnt="0"/>
      <dgm:spPr/>
    </dgm:pt>
    <dgm:pt modelId="{88C32418-4395-4CF6-8DAF-9A718B04D95B}" type="pres">
      <dgm:prSet presAssocID="{1A476CBC-B2A5-4B27-85F9-3FFAC3FEE9E0}" presName="topSpace" presStyleCnt="0"/>
      <dgm:spPr/>
    </dgm:pt>
    <dgm:pt modelId="{4C5F6655-2DB2-4CE1-8821-9249176EC890}" type="pres">
      <dgm:prSet presAssocID="{1A476CBC-B2A5-4B27-85F9-3FFAC3FEE9E0}" presName="firstComp" presStyleCnt="0"/>
      <dgm:spPr/>
    </dgm:pt>
    <dgm:pt modelId="{E6AD9C51-F8B3-47A4-95A8-8731DF365D6A}" type="pres">
      <dgm:prSet presAssocID="{1A476CBC-B2A5-4B27-85F9-3FFAC3FEE9E0}" presName="firstChild" presStyleLbl="bgAccFollowNode1" presStyleIdx="0" presStyleCnt="1" custScaleX="140203" custScaleY="61065" custLinFactNeighborX="-11955" custLinFactNeighborY="-32636"/>
      <dgm:spPr/>
      <dgm:t>
        <a:bodyPr/>
        <a:lstStyle/>
        <a:p>
          <a:endParaRPr lang="fr-FR"/>
        </a:p>
      </dgm:t>
    </dgm:pt>
    <dgm:pt modelId="{840A66CA-6742-437B-AE95-96312DF7BE9F}" type="pres">
      <dgm:prSet presAssocID="{1A476CBC-B2A5-4B27-85F9-3FFAC3FEE9E0}" presName="firstChildTx" presStyleLbl="bgAccFollowNode1" presStyleIdx="0" presStyleCnt="1">
        <dgm:presLayoutVars>
          <dgm:bulletEnabled val="1"/>
        </dgm:presLayoutVars>
      </dgm:prSet>
      <dgm:spPr/>
      <dgm:t>
        <a:bodyPr/>
        <a:lstStyle/>
        <a:p>
          <a:endParaRPr lang="fr-FR"/>
        </a:p>
      </dgm:t>
    </dgm:pt>
    <dgm:pt modelId="{DC54B38D-45F0-40BA-B977-7F76E5A750F1}" type="pres">
      <dgm:prSet presAssocID="{1A476CBC-B2A5-4B27-85F9-3FFAC3FEE9E0}" presName="negSpace" presStyleCnt="0"/>
      <dgm:spPr/>
    </dgm:pt>
    <dgm:pt modelId="{C3E80A71-C52D-46BF-A05B-E7576BE5953A}" type="pres">
      <dgm:prSet presAssocID="{1A476CBC-B2A5-4B27-85F9-3FFAC3FEE9E0}" presName="circle" presStyleLbl="node1" presStyleIdx="0" presStyleCnt="1" custScaleX="67617" custScaleY="55931" custLinFactX="-33428" custLinFactNeighborX="-100000" custLinFactNeighborY="-4697"/>
      <dgm:spPr/>
      <dgm:t>
        <a:bodyPr/>
        <a:lstStyle/>
        <a:p>
          <a:endParaRPr lang="fr-FR"/>
        </a:p>
      </dgm:t>
    </dgm:pt>
  </dgm:ptLst>
  <dgm:cxnLst>
    <dgm:cxn modelId="{41946CD2-CAF5-41AA-9429-2B7917194713}" type="presOf" srcId="{41B6CF60-F7D5-421A-9802-4352FF937214}" destId="{E6AD9C51-F8B3-47A4-95A8-8731DF365D6A}" srcOrd="0" destOrd="0" presId="urn:microsoft.com/office/officeart/2005/8/layout/hList9"/>
    <dgm:cxn modelId="{244849CF-42E7-4096-86B8-A1B2A387F527}" type="presOf" srcId="{D748017B-322F-4C4B-A2BB-96569803D47C}" destId="{F8858FEB-CABD-4D86-A195-8766B866B3E1}" srcOrd="0" destOrd="0" presId="urn:microsoft.com/office/officeart/2005/8/layout/hList9"/>
    <dgm:cxn modelId="{BABA62A9-AC50-40A6-93A4-53DFA2DB25EE}" type="presOf" srcId="{41B6CF60-F7D5-421A-9802-4352FF937214}" destId="{840A66CA-6742-437B-AE95-96312DF7BE9F}" srcOrd="1" destOrd="0" presId="urn:microsoft.com/office/officeart/2005/8/layout/hList9"/>
    <dgm:cxn modelId="{24DCA360-7415-46B1-AA3A-5C5208DBC582}" type="presOf" srcId="{1A476CBC-B2A5-4B27-85F9-3FFAC3FEE9E0}" destId="{C3E80A71-C52D-46BF-A05B-E7576BE5953A}" srcOrd="0" destOrd="0" presId="urn:microsoft.com/office/officeart/2005/8/layout/hList9"/>
    <dgm:cxn modelId="{1F6F5837-1543-4627-9220-DC48A1B3E640}" srcId="{D748017B-322F-4C4B-A2BB-96569803D47C}" destId="{1A476CBC-B2A5-4B27-85F9-3FFAC3FEE9E0}" srcOrd="0" destOrd="0" parTransId="{84B15DE4-BC29-410D-9B58-DA54BF7BD506}" sibTransId="{95A5F89A-5E9D-4E29-A711-B8F0B5AD9D16}"/>
    <dgm:cxn modelId="{FC415E24-3D0F-4C0D-ACDC-BB42ADF8DA95}" srcId="{1A476CBC-B2A5-4B27-85F9-3FFAC3FEE9E0}" destId="{41B6CF60-F7D5-421A-9802-4352FF937214}" srcOrd="0" destOrd="0" parTransId="{008C07CA-32B1-4E8A-A4E4-27883E50D9CF}" sibTransId="{09EB864F-FB4A-41B8-B272-07081C9010FA}"/>
    <dgm:cxn modelId="{DC54D200-007B-44C6-8EEE-446F32613104}" type="presParOf" srcId="{F8858FEB-CABD-4D86-A195-8766B866B3E1}" destId="{8A54D9B5-40CA-4F86-915A-2CC64A9049A2}" srcOrd="0" destOrd="0" presId="urn:microsoft.com/office/officeart/2005/8/layout/hList9"/>
    <dgm:cxn modelId="{22EE9CA5-99DC-4105-90D2-AFEAF507FAAC}" type="presParOf" srcId="{F8858FEB-CABD-4D86-A195-8766B866B3E1}" destId="{A5397922-4CCD-4362-A7EE-75CDDAEA7B97}" srcOrd="1" destOrd="0" presId="urn:microsoft.com/office/officeart/2005/8/layout/hList9"/>
    <dgm:cxn modelId="{DAA80BB4-152A-485D-8AE8-E334EB51CD5B}" type="presParOf" srcId="{A5397922-4CCD-4362-A7EE-75CDDAEA7B97}" destId="{88C32418-4395-4CF6-8DAF-9A718B04D95B}" srcOrd="0" destOrd="0" presId="urn:microsoft.com/office/officeart/2005/8/layout/hList9"/>
    <dgm:cxn modelId="{07542287-49CE-4D69-9685-71F26CC2EE99}" type="presParOf" srcId="{A5397922-4CCD-4362-A7EE-75CDDAEA7B97}" destId="{4C5F6655-2DB2-4CE1-8821-9249176EC890}" srcOrd="1" destOrd="0" presId="urn:microsoft.com/office/officeart/2005/8/layout/hList9"/>
    <dgm:cxn modelId="{E6D4FF82-6B23-47C9-8C1C-AD9A27E22550}" type="presParOf" srcId="{4C5F6655-2DB2-4CE1-8821-9249176EC890}" destId="{E6AD9C51-F8B3-47A4-95A8-8731DF365D6A}" srcOrd="0" destOrd="0" presId="urn:microsoft.com/office/officeart/2005/8/layout/hList9"/>
    <dgm:cxn modelId="{A007A594-D070-48DC-8A30-45BF9362C819}" type="presParOf" srcId="{4C5F6655-2DB2-4CE1-8821-9249176EC890}" destId="{840A66CA-6742-437B-AE95-96312DF7BE9F}" srcOrd="1" destOrd="0" presId="urn:microsoft.com/office/officeart/2005/8/layout/hList9"/>
    <dgm:cxn modelId="{23264875-4F74-4D4E-9BF2-7E60ED1FB520}" type="presParOf" srcId="{F8858FEB-CABD-4D86-A195-8766B866B3E1}" destId="{DC54B38D-45F0-40BA-B977-7F76E5A750F1}" srcOrd="2" destOrd="0" presId="urn:microsoft.com/office/officeart/2005/8/layout/hList9"/>
    <dgm:cxn modelId="{5E030C19-5798-45C0-8FB4-48B0CCFD2F22}" type="presParOf" srcId="{F8858FEB-CABD-4D86-A195-8766B866B3E1}" destId="{C3E80A71-C52D-46BF-A05B-E7576BE5953A}" srcOrd="3" destOrd="0" presId="urn:microsoft.com/office/officeart/2005/8/layout/hList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D3F73-CBC7-45C2-A442-8606C0913F8B}">
      <dsp:nvSpPr>
        <dsp:cNvPr id="0" name=""/>
        <dsp:cNvSpPr/>
      </dsp:nvSpPr>
      <dsp:spPr>
        <a:xfrm>
          <a:off x="1865072" y="268"/>
          <a:ext cx="3514426" cy="209346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fr-FR" sz="1800" kern="1200" baseline="0" dirty="0" smtClean="0">
              <a:solidFill>
                <a:srgbClr val="002060"/>
              </a:solidFill>
            </a:rPr>
            <a:t>Enquêtes de conjoncture</a:t>
          </a:r>
          <a:endParaRPr lang="fr-FR" sz="1800" kern="1200" baseline="0" dirty="0">
            <a:solidFill>
              <a:srgbClr val="002060"/>
            </a:solidFill>
          </a:endParaRPr>
        </a:p>
        <a:p>
          <a:pPr marL="171450" lvl="1" indent="-171450" algn="l" defTabSz="800100">
            <a:lnSpc>
              <a:spcPct val="90000"/>
            </a:lnSpc>
            <a:spcBef>
              <a:spcPct val="0"/>
            </a:spcBef>
            <a:spcAft>
              <a:spcPct val="15000"/>
            </a:spcAft>
            <a:buChar char="••"/>
          </a:pPr>
          <a:r>
            <a:rPr lang="fr-FR" sz="1800" kern="1200" baseline="0" dirty="0" smtClean="0">
              <a:solidFill>
                <a:srgbClr val="002060"/>
              </a:solidFill>
            </a:rPr>
            <a:t>Statistiques sur le financement (crédit, délais de paiement)</a:t>
          </a:r>
          <a:endParaRPr lang="fr-FR" sz="1800" kern="1200" baseline="0" dirty="0">
            <a:solidFill>
              <a:srgbClr val="002060"/>
            </a:solidFill>
          </a:endParaRPr>
        </a:p>
        <a:p>
          <a:pPr marL="171450" lvl="1" indent="-171450" algn="l" defTabSz="800100">
            <a:lnSpc>
              <a:spcPct val="90000"/>
            </a:lnSpc>
            <a:spcBef>
              <a:spcPct val="0"/>
            </a:spcBef>
            <a:spcAft>
              <a:spcPct val="15000"/>
            </a:spcAft>
            <a:buChar char="••"/>
          </a:pPr>
          <a:r>
            <a:rPr lang="fr-FR" sz="1800" kern="1200" baseline="0" dirty="0" smtClean="0">
              <a:solidFill>
                <a:srgbClr val="002060"/>
              </a:solidFill>
            </a:rPr>
            <a:t>Cotation des entreprises</a:t>
          </a:r>
          <a:endParaRPr lang="fr-FR" sz="1800" kern="1200" baseline="0" dirty="0">
            <a:solidFill>
              <a:srgbClr val="002060"/>
            </a:solidFill>
          </a:endParaRPr>
        </a:p>
        <a:p>
          <a:pPr marL="171450" lvl="1" indent="-171450" algn="l" defTabSz="800100">
            <a:lnSpc>
              <a:spcPct val="90000"/>
            </a:lnSpc>
            <a:spcBef>
              <a:spcPct val="0"/>
            </a:spcBef>
            <a:spcAft>
              <a:spcPct val="15000"/>
            </a:spcAft>
            <a:buChar char="••"/>
          </a:pPr>
          <a:r>
            <a:rPr lang="fr-FR" sz="1800" kern="1200" baseline="0" dirty="0" smtClean="0">
              <a:solidFill>
                <a:srgbClr val="002060"/>
              </a:solidFill>
            </a:rPr>
            <a:t>Diagnostic OPALE</a:t>
          </a:r>
          <a:endParaRPr lang="fr-FR" sz="1800" kern="1200" baseline="0" dirty="0">
            <a:solidFill>
              <a:srgbClr val="002060"/>
            </a:solidFill>
          </a:endParaRPr>
        </a:p>
      </dsp:txBody>
      <dsp:txXfrm>
        <a:off x="1865072" y="261951"/>
        <a:ext cx="2729378" cy="1570095"/>
      </dsp:txXfrm>
    </dsp:sp>
    <dsp:sp modelId="{887F84AE-1111-4A3A-BADD-9549CDA78239}">
      <dsp:nvSpPr>
        <dsp:cNvPr id="0" name=""/>
        <dsp:cNvSpPr/>
      </dsp:nvSpPr>
      <dsp:spPr>
        <a:xfrm>
          <a:off x="179688" y="420206"/>
          <a:ext cx="1685384" cy="12535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fr-FR" sz="1800" b="1" i="0" kern="1200" baseline="0" dirty="0" smtClean="0">
              <a:solidFill>
                <a:srgbClr val="002060"/>
              </a:solidFill>
            </a:rPr>
            <a:t>Analyser</a:t>
          </a:r>
          <a:endParaRPr lang="fr-FR" sz="1800" b="1" i="0" kern="1200" baseline="0" dirty="0">
            <a:solidFill>
              <a:srgbClr val="002060"/>
            </a:solidFill>
          </a:endParaRPr>
        </a:p>
      </dsp:txBody>
      <dsp:txXfrm>
        <a:off x="240883" y="481401"/>
        <a:ext cx="1562994" cy="1131196"/>
      </dsp:txXfrm>
    </dsp:sp>
    <dsp:sp modelId="{47412886-9DF8-4EF0-9D57-43DAD0D8C92F}">
      <dsp:nvSpPr>
        <dsp:cNvPr id="0" name=""/>
        <dsp:cNvSpPr/>
      </dsp:nvSpPr>
      <dsp:spPr>
        <a:xfrm>
          <a:off x="1951630" y="2258209"/>
          <a:ext cx="3335512" cy="164478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44550">
            <a:lnSpc>
              <a:spcPct val="90000"/>
            </a:lnSpc>
            <a:spcBef>
              <a:spcPct val="0"/>
            </a:spcBef>
            <a:spcAft>
              <a:spcPct val="15000"/>
            </a:spcAft>
            <a:buChar char="••"/>
          </a:pPr>
          <a:endParaRPr lang="fr-FR" sz="1900" kern="1200" dirty="0"/>
        </a:p>
        <a:p>
          <a:pPr marL="171450" lvl="1" indent="-171450" algn="l" defTabSz="800100">
            <a:lnSpc>
              <a:spcPct val="90000"/>
            </a:lnSpc>
            <a:spcBef>
              <a:spcPct val="0"/>
            </a:spcBef>
            <a:spcAft>
              <a:spcPct val="15000"/>
            </a:spcAft>
            <a:buChar char="••"/>
          </a:pPr>
          <a:r>
            <a:rPr lang="fr-FR" sz="1800" kern="1200" baseline="0" dirty="0" smtClean="0">
              <a:solidFill>
                <a:srgbClr val="002060"/>
              </a:solidFill>
            </a:rPr>
            <a:t>Correspondants TPME</a:t>
          </a:r>
          <a:endParaRPr lang="fr-FR" sz="1800" kern="1200" baseline="0" dirty="0">
            <a:solidFill>
              <a:srgbClr val="002060"/>
            </a:solidFill>
          </a:endParaRPr>
        </a:p>
        <a:p>
          <a:pPr marL="171450" lvl="1" indent="-171450" algn="l" defTabSz="800100">
            <a:lnSpc>
              <a:spcPct val="90000"/>
            </a:lnSpc>
            <a:spcBef>
              <a:spcPct val="0"/>
            </a:spcBef>
            <a:spcAft>
              <a:spcPct val="15000"/>
            </a:spcAft>
            <a:buChar char="••"/>
          </a:pPr>
          <a:endParaRPr lang="fr-FR" sz="1800" kern="1200" baseline="0" dirty="0">
            <a:solidFill>
              <a:srgbClr val="002060"/>
            </a:solidFill>
          </a:endParaRPr>
        </a:p>
        <a:p>
          <a:pPr marL="171450" lvl="1" indent="-171450" algn="l" defTabSz="800100">
            <a:lnSpc>
              <a:spcPct val="90000"/>
            </a:lnSpc>
            <a:spcBef>
              <a:spcPct val="0"/>
            </a:spcBef>
            <a:spcAft>
              <a:spcPct val="15000"/>
            </a:spcAft>
            <a:buChar char="••"/>
          </a:pPr>
          <a:r>
            <a:rPr lang="fr-FR" sz="1800" kern="1200" baseline="0" dirty="0" smtClean="0">
              <a:solidFill>
                <a:srgbClr val="002060"/>
              </a:solidFill>
            </a:rPr>
            <a:t>Médiation du crédit</a:t>
          </a:r>
          <a:endParaRPr lang="fr-FR" sz="1800" kern="1200" baseline="0" dirty="0">
            <a:solidFill>
              <a:srgbClr val="002060"/>
            </a:solidFill>
          </a:endParaRPr>
        </a:p>
      </dsp:txBody>
      <dsp:txXfrm>
        <a:off x="1951630" y="2463807"/>
        <a:ext cx="2718719" cy="1233585"/>
      </dsp:txXfrm>
    </dsp:sp>
    <dsp:sp modelId="{6934A805-9F57-49ED-960A-7EF14B98C306}">
      <dsp:nvSpPr>
        <dsp:cNvPr id="0" name=""/>
        <dsp:cNvSpPr/>
      </dsp:nvSpPr>
      <dsp:spPr>
        <a:xfrm>
          <a:off x="272044" y="2444242"/>
          <a:ext cx="1679586" cy="1272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fr-FR" sz="1800" b="1" i="0" kern="1200" baseline="0" dirty="0" smtClean="0">
              <a:solidFill>
                <a:srgbClr val="002060"/>
              </a:solidFill>
            </a:rPr>
            <a:t>Accompagner</a:t>
          </a:r>
          <a:endParaRPr lang="fr-FR" sz="1800" b="1" i="0" kern="1200" baseline="0" dirty="0">
            <a:solidFill>
              <a:srgbClr val="002060"/>
            </a:solidFill>
          </a:endParaRPr>
        </a:p>
      </dsp:txBody>
      <dsp:txXfrm>
        <a:off x="334173" y="2506371"/>
        <a:ext cx="1555328" cy="11484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AD9C51-F8B3-47A4-95A8-8731DF365D6A}">
      <dsp:nvSpPr>
        <dsp:cNvPr id="0" name=""/>
        <dsp:cNvSpPr/>
      </dsp:nvSpPr>
      <dsp:spPr>
        <a:xfrm>
          <a:off x="805780" y="254969"/>
          <a:ext cx="10200600" cy="211363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just" defTabSz="889000">
            <a:lnSpc>
              <a:spcPct val="90000"/>
            </a:lnSpc>
            <a:spcBef>
              <a:spcPct val="0"/>
            </a:spcBef>
            <a:spcAft>
              <a:spcPct val="35000"/>
            </a:spcAft>
          </a:pPr>
          <a:r>
            <a:rPr lang="fr-FR" sz="2000" kern="1200" dirty="0" smtClean="0">
              <a:solidFill>
                <a:srgbClr val="002060"/>
              </a:solidFill>
            </a:rPr>
            <a:t>Une personne dans l’équipe du conseiller national à la sortie de crise</a:t>
          </a:r>
        </a:p>
        <a:p>
          <a:pPr marL="0" lvl="0" indent="0" algn="just" defTabSz="889000">
            <a:lnSpc>
              <a:spcPct val="90000"/>
            </a:lnSpc>
            <a:spcBef>
              <a:spcPct val="0"/>
            </a:spcBef>
            <a:spcAft>
              <a:spcPct val="35000"/>
            </a:spcAft>
          </a:pPr>
          <a:r>
            <a:rPr lang="fr-FR" sz="2000" kern="1200" dirty="0" smtClean="0">
              <a:solidFill>
                <a:srgbClr val="002060"/>
              </a:solidFill>
            </a:rPr>
            <a:t>Participation au comité national de sortie de crise</a:t>
          </a:r>
        </a:p>
        <a:p>
          <a:pPr marL="0" lvl="0" indent="0" algn="just" defTabSz="889000">
            <a:lnSpc>
              <a:spcPct val="90000"/>
            </a:lnSpc>
            <a:spcBef>
              <a:spcPct val="0"/>
            </a:spcBef>
            <a:spcAft>
              <a:spcPct val="35000"/>
            </a:spcAft>
          </a:pPr>
          <a:r>
            <a:rPr lang="fr-FR" sz="2000" kern="1200" dirty="0" smtClean="0">
              <a:solidFill>
                <a:srgbClr val="002060"/>
              </a:solidFill>
            </a:rPr>
            <a:t>Participation du directeur départemental de la Banque de France au comité départemental de sortie de crise</a:t>
          </a:r>
          <a:endParaRPr lang="fr-FR" sz="2000" kern="1200" dirty="0">
            <a:solidFill>
              <a:srgbClr val="002060"/>
            </a:solidFill>
          </a:endParaRPr>
        </a:p>
      </dsp:txBody>
      <dsp:txXfrm>
        <a:off x="2437876" y="254969"/>
        <a:ext cx="8568504" cy="2113631"/>
      </dsp:txXfrm>
    </dsp:sp>
    <dsp:sp modelId="{C3E80A71-C52D-46BF-A05B-E7576BE5953A}">
      <dsp:nvSpPr>
        <dsp:cNvPr id="0" name=""/>
        <dsp:cNvSpPr/>
      </dsp:nvSpPr>
      <dsp:spPr>
        <a:xfrm>
          <a:off x="0" y="0"/>
          <a:ext cx="2339245" cy="19349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fr-FR" sz="2400" b="1" kern="1200" dirty="0" smtClean="0"/>
            <a:t>Participation à la gouvernance</a:t>
          </a:r>
          <a:endParaRPr lang="fr-FR" sz="2400" b="1" kern="1200" dirty="0"/>
        </a:p>
      </dsp:txBody>
      <dsp:txXfrm>
        <a:off x="342574" y="283369"/>
        <a:ext cx="1654097" cy="13682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AD9C51-F8B3-47A4-95A8-8731DF365D6A}">
      <dsp:nvSpPr>
        <dsp:cNvPr id="0" name=""/>
        <dsp:cNvSpPr/>
      </dsp:nvSpPr>
      <dsp:spPr>
        <a:xfrm>
          <a:off x="805780" y="254969"/>
          <a:ext cx="10200600" cy="211363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70688" rIns="170688" bIns="170688" numCol="1" spcCol="1270" anchor="ctr" anchorCtr="0">
          <a:noAutofit/>
        </a:bodyPr>
        <a:lstStyle/>
        <a:p>
          <a:pPr marL="1262063" lvl="0" indent="-1262063" algn="just" defTabSz="1066800">
            <a:lnSpc>
              <a:spcPct val="90000"/>
            </a:lnSpc>
            <a:spcBef>
              <a:spcPct val="0"/>
            </a:spcBef>
            <a:spcAft>
              <a:spcPct val="35000"/>
            </a:spcAft>
          </a:pPr>
          <a:r>
            <a:rPr lang="fr-FR" sz="2400" b="1" kern="1200" dirty="0" smtClean="0">
              <a:solidFill>
                <a:srgbClr val="002060"/>
              </a:solidFill>
            </a:rPr>
            <a:t>Détecter	</a:t>
          </a:r>
          <a:r>
            <a:rPr lang="fr-FR" sz="2000" kern="1200" dirty="0" smtClean="0">
              <a:solidFill>
                <a:srgbClr val="002060"/>
              </a:solidFill>
            </a:rPr>
            <a:t>Contribution au dispositif  « signaux faibles »</a:t>
          </a:r>
        </a:p>
        <a:p>
          <a:pPr marL="1262063" lvl="0" indent="-1262063" algn="just" defTabSz="1066800">
            <a:lnSpc>
              <a:spcPct val="90000"/>
            </a:lnSpc>
            <a:spcBef>
              <a:spcPct val="0"/>
            </a:spcBef>
            <a:spcAft>
              <a:spcPct val="35000"/>
            </a:spcAft>
          </a:pPr>
          <a:r>
            <a:rPr lang="fr-FR" sz="2000" kern="1200" dirty="0" smtClean="0">
              <a:solidFill>
                <a:srgbClr val="002060"/>
              </a:solidFill>
            </a:rPr>
            <a:t>	Utilisation des différentes informations disponibles sur les entreprises pour contribuer au diagnostic (base Fiben/cotation)</a:t>
          </a:r>
        </a:p>
        <a:p>
          <a:pPr marL="1262063" lvl="0" indent="-1262063" algn="just" defTabSz="1066800">
            <a:lnSpc>
              <a:spcPct val="90000"/>
            </a:lnSpc>
            <a:spcBef>
              <a:spcPct val="0"/>
            </a:spcBef>
            <a:spcAft>
              <a:spcPct val="35000"/>
            </a:spcAft>
            <a:tabLst>
              <a:tab pos="1262063" algn="l"/>
            </a:tabLst>
          </a:pPr>
          <a:r>
            <a:rPr lang="fr-FR" sz="2400" b="1" kern="1200" dirty="0" smtClean="0">
              <a:solidFill>
                <a:srgbClr val="002060"/>
              </a:solidFill>
            </a:rPr>
            <a:t>Orienter	</a:t>
          </a:r>
          <a:r>
            <a:rPr lang="fr-FR" sz="2000" kern="1200" dirty="0" smtClean="0">
              <a:solidFill>
                <a:srgbClr val="002060"/>
              </a:solidFill>
            </a:rPr>
            <a:t>Participation aux contacts individuels avec les entreprises détectées</a:t>
          </a:r>
        </a:p>
        <a:p>
          <a:pPr marL="1262063" lvl="0" indent="-1262063" algn="just" defTabSz="1066800">
            <a:lnSpc>
              <a:spcPct val="90000"/>
            </a:lnSpc>
            <a:spcBef>
              <a:spcPct val="0"/>
            </a:spcBef>
            <a:spcAft>
              <a:spcPct val="35000"/>
            </a:spcAft>
          </a:pPr>
          <a:r>
            <a:rPr lang="fr-FR" sz="2400" b="1" kern="1200" dirty="0" smtClean="0">
              <a:solidFill>
                <a:srgbClr val="002060"/>
              </a:solidFill>
            </a:rPr>
            <a:t>Traiter	</a:t>
          </a:r>
          <a:r>
            <a:rPr lang="fr-FR" sz="2000" kern="1200" dirty="0" smtClean="0">
              <a:solidFill>
                <a:srgbClr val="002060"/>
              </a:solidFill>
            </a:rPr>
            <a:t>Mobilisation de la médiation du crédit en cas de difficultés d’accès à des financements bancaires</a:t>
          </a:r>
          <a:endParaRPr lang="fr-FR" sz="2000" kern="1200" dirty="0">
            <a:solidFill>
              <a:srgbClr val="002060"/>
            </a:solidFill>
          </a:endParaRPr>
        </a:p>
      </dsp:txBody>
      <dsp:txXfrm>
        <a:off x="2437876" y="254969"/>
        <a:ext cx="8568504" cy="2113631"/>
      </dsp:txXfrm>
    </dsp:sp>
    <dsp:sp modelId="{C3E80A71-C52D-46BF-A05B-E7576BE5953A}">
      <dsp:nvSpPr>
        <dsp:cNvPr id="0" name=""/>
        <dsp:cNvSpPr/>
      </dsp:nvSpPr>
      <dsp:spPr>
        <a:xfrm>
          <a:off x="0" y="0"/>
          <a:ext cx="2339245" cy="19349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fr-FR" sz="2400" b="1" kern="1200" dirty="0" smtClean="0"/>
            <a:t>Participation à la mise en œuvre</a:t>
          </a:r>
          <a:endParaRPr lang="fr-FR" sz="2400" b="1" kern="1200" dirty="0"/>
        </a:p>
      </dsp:txBody>
      <dsp:txXfrm>
        <a:off x="342574" y="283369"/>
        <a:ext cx="1654097" cy="1368224"/>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098776-E277-4EB4-9814-7EB4902DB6C0}" type="datetimeFigureOut">
              <a:rPr lang="fr-FR" smtClean="0"/>
              <a:t>15/07/2021</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4288D8-6FC4-4C5C-AE4A-B1B001217C64}" type="slidenum">
              <a:rPr lang="fr-FR" smtClean="0"/>
              <a:t>‹N°›</a:t>
            </a:fld>
            <a:endParaRPr lang="fr-FR" dirty="0"/>
          </a:p>
        </p:txBody>
      </p:sp>
    </p:spTree>
    <p:extLst>
      <p:ext uri="{BB962C8B-B14F-4D97-AF65-F5344CB8AC3E}">
        <p14:creationId xmlns:p14="http://schemas.microsoft.com/office/powerpoint/2010/main" val="3608867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141 milliards</a:t>
            </a:r>
            <a:r>
              <a:rPr lang="fr-FR" baseline="0" dirty="0" smtClean="0"/>
              <a:t> PGE mi 2021</a:t>
            </a:r>
            <a:endParaRPr lang="fr-FR" dirty="0"/>
          </a:p>
        </p:txBody>
      </p:sp>
      <p:sp>
        <p:nvSpPr>
          <p:cNvPr id="4" name="Espace réservé du numéro de diapositive 3"/>
          <p:cNvSpPr>
            <a:spLocks noGrp="1"/>
          </p:cNvSpPr>
          <p:nvPr>
            <p:ph type="sldNum" sz="quarter" idx="10"/>
          </p:nvPr>
        </p:nvSpPr>
        <p:spPr/>
        <p:txBody>
          <a:bodyPr/>
          <a:lstStyle/>
          <a:p>
            <a:fld id="{B14288D8-6FC4-4C5C-AE4A-B1B001217C64}" type="slidenum">
              <a:rPr lang="fr-FR" smtClean="0"/>
              <a:t>10</a:t>
            </a:fld>
            <a:endParaRPr lang="fr-FR" dirty="0"/>
          </a:p>
        </p:txBody>
      </p:sp>
    </p:spTree>
    <p:extLst>
      <p:ext uri="{BB962C8B-B14F-4D97-AF65-F5344CB8AC3E}">
        <p14:creationId xmlns:p14="http://schemas.microsoft.com/office/powerpoint/2010/main" val="4134280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73050" indent="-273050" algn="just">
              <a:buFont typeface="Wingdings" panose="05000000000000000000" pitchFamily="2" charset="2"/>
              <a:buChar char="Ø"/>
              <a:defRPr/>
            </a:pPr>
            <a:r>
              <a:rPr lang="fr-FR" sz="1200" dirty="0" smtClean="0">
                <a:solidFill>
                  <a:srgbClr val="002060"/>
                </a:solidFill>
              </a:rPr>
              <a:t>Analyse de l’évolution de l’endettement financier brut et de la trésorerie sur </a:t>
            </a:r>
            <a:r>
              <a:rPr lang="fr-FR" sz="1200" b="1" dirty="0" smtClean="0">
                <a:solidFill>
                  <a:srgbClr val="002060"/>
                </a:solidFill>
              </a:rPr>
              <a:t>205 392 bilans </a:t>
            </a:r>
            <a:r>
              <a:rPr lang="fr-FR" sz="1200" dirty="0" smtClean="0">
                <a:solidFill>
                  <a:srgbClr val="002060"/>
                </a:solidFill>
              </a:rPr>
              <a:t>reçus par la Banque de France (plus de 750 000 euros de chiffre d’affaires, seuil correspondant au périmètre de la cotation Banque de France)</a:t>
            </a:r>
            <a:r>
              <a:rPr lang="fr-FR" sz="1200" dirty="0" smtClean="0">
                <a:solidFill>
                  <a:srgbClr val="002060"/>
                </a:solidFill>
                <a:latin typeface="+mn-lt"/>
                <a:cs typeface="Segoe UI" panose="020B0502040204020203" pitchFamily="34" charset="0"/>
              </a:rPr>
              <a:t> La majorité des entreprises (73 %) affichent une augmentation de leur trésorerie suite à la crise sanitaire. </a:t>
            </a:r>
          </a:p>
          <a:p>
            <a:pPr marL="273050" indent="-273050" algn="just">
              <a:buFont typeface="Wingdings" panose="05000000000000000000" pitchFamily="2" charset="2"/>
              <a:buChar char="Ø"/>
              <a:defRPr/>
            </a:pPr>
            <a:r>
              <a:rPr lang="fr-FR" sz="1200" dirty="0" smtClean="0">
                <a:solidFill>
                  <a:srgbClr val="002060"/>
                </a:solidFill>
                <a:latin typeface="+mn-lt"/>
                <a:cs typeface="Segoe UI" panose="020B0502040204020203" pitchFamily="34" charset="0"/>
              </a:rPr>
              <a:t>Cependant, </a:t>
            </a:r>
            <a:r>
              <a:rPr lang="fr-FR" sz="1200" b="1" dirty="0" smtClean="0">
                <a:solidFill>
                  <a:srgbClr val="002060"/>
                </a:solidFill>
                <a:latin typeface="+mn-lt"/>
                <a:cs typeface="Segoe UI" panose="020B0502040204020203" pitchFamily="34" charset="0"/>
              </a:rPr>
              <a:t>14 % des entreprises connaissent à la fois une hausse de leur endettement brut et une baisse de leur trésorerie</a:t>
            </a:r>
            <a:r>
              <a:rPr lang="fr-FR" sz="1200" dirty="0" smtClean="0">
                <a:solidFill>
                  <a:srgbClr val="002060"/>
                </a:solidFill>
                <a:latin typeface="+mn-lt"/>
                <a:cs typeface="Segoe UI" panose="020B0502040204020203" pitchFamily="34" charset="0"/>
              </a:rPr>
              <a:t>, situation la plus défavorable (</a:t>
            </a:r>
            <a:r>
              <a:rPr lang="fr-FR" sz="1200" u="sng" dirty="0" smtClean="0">
                <a:solidFill>
                  <a:srgbClr val="002060"/>
                </a:solidFill>
                <a:latin typeface="+mn-lt"/>
                <a:cs typeface="Segoe UI" panose="020B0502040204020203" pitchFamily="34" charset="0"/>
              </a:rPr>
              <a:t>quadrant « sensible »</a:t>
            </a:r>
            <a:r>
              <a:rPr lang="fr-FR" sz="1200" dirty="0" smtClean="0">
                <a:solidFill>
                  <a:srgbClr val="002060"/>
                </a:solidFill>
                <a:latin typeface="+mn-lt"/>
                <a:cs typeface="Segoe UI" panose="020B0502040204020203" pitchFamily="34" charset="0"/>
              </a:rPr>
              <a:t> supérieur gauche).</a:t>
            </a:r>
          </a:p>
          <a:p>
            <a:pPr marL="273050" indent="-273050" algn="just">
              <a:buFont typeface="Wingdings" panose="05000000000000000000" pitchFamily="2" charset="2"/>
              <a:buChar char="Ø"/>
              <a:defRPr/>
            </a:pPr>
            <a:r>
              <a:rPr lang="fr-FR" sz="1200" dirty="0" smtClean="0">
                <a:solidFill>
                  <a:srgbClr val="002060"/>
                </a:solidFill>
                <a:latin typeface="+mn-lt"/>
                <a:cs typeface="Segoe UI" panose="020B0502040204020203" pitchFamily="34" charset="0"/>
              </a:rPr>
              <a:t>Les entreprises ayant eu recours au dispositif de prêt garanti par l’État (PGE) – en vert sur le graphique – se démarquent du reste des entreprises par une hausse de la trésorerie à la fois plus fréquente et plus importante que pour le reste des entreprises.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smtClean="0">
              <a:solidFill>
                <a:srgbClr val="002060"/>
              </a:solidFill>
            </a:endParaRPr>
          </a:p>
          <a:p>
            <a:endParaRPr lang="fr-FR" dirty="0"/>
          </a:p>
        </p:txBody>
      </p:sp>
      <p:sp>
        <p:nvSpPr>
          <p:cNvPr id="4" name="Espace réservé du numéro de diapositive 3"/>
          <p:cNvSpPr>
            <a:spLocks noGrp="1"/>
          </p:cNvSpPr>
          <p:nvPr>
            <p:ph type="sldNum" sz="quarter" idx="10"/>
          </p:nvPr>
        </p:nvSpPr>
        <p:spPr/>
        <p:txBody>
          <a:bodyPr/>
          <a:lstStyle/>
          <a:p>
            <a:fld id="{B14288D8-6FC4-4C5C-AE4A-B1B001217C64}" type="slidenum">
              <a:rPr lang="fr-FR" smtClean="0"/>
              <a:t>12</a:t>
            </a:fld>
            <a:endParaRPr lang="fr-FR" dirty="0"/>
          </a:p>
        </p:txBody>
      </p:sp>
    </p:spTree>
    <p:extLst>
      <p:ext uri="{BB962C8B-B14F-4D97-AF65-F5344CB8AC3E}">
        <p14:creationId xmlns:p14="http://schemas.microsoft.com/office/powerpoint/2010/main" val="11815735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3FC691B2-6886-412F-B679-379F3131F1CF}" type="datetimeFigureOut">
              <a:rPr lang="fr-FR" smtClean="0"/>
              <a:t>15/07/2021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F26FFDD-DF18-47A8-BAB0-5E1BDA4E0031}" type="slidenum">
              <a:rPr lang="fr-FR" smtClean="0"/>
              <a:t>‹N°›</a:t>
            </a:fld>
            <a:endParaRPr lang="fr-FR" dirty="0"/>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6768" y="-48986"/>
            <a:ext cx="2481371" cy="1317307"/>
          </a:xfrm>
          <a:prstGeom prst="rect">
            <a:avLst/>
          </a:prstGeom>
        </p:spPr>
      </p:pic>
    </p:spTree>
    <p:extLst>
      <p:ext uri="{BB962C8B-B14F-4D97-AF65-F5344CB8AC3E}">
        <p14:creationId xmlns:p14="http://schemas.microsoft.com/office/powerpoint/2010/main" val="1645212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FC691B2-6886-412F-B679-379F3131F1CF}" type="datetimeFigureOut">
              <a:rPr lang="fr-FR" smtClean="0"/>
              <a:t>15/07/2021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F26FFDD-DF18-47A8-BAB0-5E1BDA4E0031}" type="slidenum">
              <a:rPr lang="fr-FR" smtClean="0"/>
              <a:t>‹N°›</a:t>
            </a:fld>
            <a:endParaRPr lang="fr-FR" dirty="0"/>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6768" y="-48986"/>
            <a:ext cx="2481371" cy="1317307"/>
          </a:xfrm>
          <a:prstGeom prst="rect">
            <a:avLst/>
          </a:prstGeom>
        </p:spPr>
      </p:pic>
    </p:spTree>
    <p:extLst>
      <p:ext uri="{BB962C8B-B14F-4D97-AF65-F5344CB8AC3E}">
        <p14:creationId xmlns:p14="http://schemas.microsoft.com/office/powerpoint/2010/main" val="162608265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FC691B2-6886-412F-B679-379F3131F1CF}" type="datetimeFigureOut">
              <a:rPr lang="fr-FR" smtClean="0"/>
              <a:t>15/07/2021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F26FFDD-DF18-47A8-BAB0-5E1BDA4E0031}" type="slidenum">
              <a:rPr lang="fr-FR" smtClean="0"/>
              <a:t>‹N°›</a:t>
            </a:fld>
            <a:endParaRPr lang="fr-FR" dirty="0"/>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6768" y="-48986"/>
            <a:ext cx="2481371" cy="1317307"/>
          </a:xfrm>
          <a:prstGeom prst="rect">
            <a:avLst/>
          </a:prstGeom>
        </p:spPr>
      </p:pic>
    </p:spTree>
    <p:extLst>
      <p:ext uri="{BB962C8B-B14F-4D97-AF65-F5344CB8AC3E}">
        <p14:creationId xmlns:p14="http://schemas.microsoft.com/office/powerpoint/2010/main" val="56317307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Disposition personnalisé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cap="all" baseline="0">
                <a:solidFill>
                  <a:srgbClr val="205AA7"/>
                </a:solidFill>
              </a:defRPr>
            </a:lvl1pPr>
          </a:lstStyle>
          <a:p>
            <a:r>
              <a:rPr lang="fr-FR" dirty="0" smtClean="0"/>
              <a:t>MODIFIEZ LE STYLE DU TITRE</a:t>
            </a:r>
            <a:endParaRPr lang="fr-FR" dirty="0"/>
          </a:p>
        </p:txBody>
      </p:sp>
      <p:sp>
        <p:nvSpPr>
          <p:cNvPr id="11" name="Espace réservé du pied de page 4"/>
          <p:cNvSpPr>
            <a:spLocks noGrp="1"/>
          </p:cNvSpPr>
          <p:nvPr>
            <p:ph type="ftr" sz="quarter" idx="3"/>
          </p:nvPr>
        </p:nvSpPr>
        <p:spPr>
          <a:xfrm>
            <a:off x="4165600" y="6480000"/>
            <a:ext cx="6634923" cy="360000"/>
          </a:xfrm>
          <a:prstGeom prst="rect">
            <a:avLst/>
          </a:prstGeom>
        </p:spPr>
        <p:txBody>
          <a:bodyPr vert="horz" lIns="91440" tIns="45720" rIns="91440" bIns="45720" rtlCol="0" anchor="t" anchorCtr="0"/>
          <a:lstStyle>
            <a:lvl1pPr algn="r">
              <a:defRPr sz="900">
                <a:solidFill>
                  <a:srgbClr val="205AA7"/>
                </a:solidFill>
              </a:defRPr>
            </a:lvl1pPr>
          </a:lstStyle>
          <a:p>
            <a:endParaRPr lang="fr-FR" dirty="0"/>
          </a:p>
        </p:txBody>
      </p:sp>
      <p:sp>
        <p:nvSpPr>
          <p:cNvPr id="12" name="Espace réservé du numéro de diapositive 5"/>
          <p:cNvSpPr>
            <a:spLocks noGrp="1"/>
          </p:cNvSpPr>
          <p:nvPr>
            <p:ph type="sldNum" sz="quarter" idx="4"/>
          </p:nvPr>
        </p:nvSpPr>
        <p:spPr>
          <a:xfrm>
            <a:off x="10896533" y="6480000"/>
            <a:ext cx="720000" cy="360000"/>
          </a:xfrm>
          <a:prstGeom prst="rect">
            <a:avLst/>
          </a:prstGeom>
        </p:spPr>
        <p:txBody>
          <a:bodyPr/>
          <a:lstStyle>
            <a:lvl1pPr algn="r">
              <a:defRPr sz="900">
                <a:solidFill>
                  <a:srgbClr val="205AA7"/>
                </a:solidFill>
              </a:defRPr>
            </a:lvl1pPr>
          </a:lstStyle>
          <a:p>
            <a:fld id="{A5612AF6-3794-417C-8315-010C3BB3AD18}" type="slidenum">
              <a:rPr lang="fr-FR" smtClean="0"/>
              <a:pPr/>
              <a:t>‹N°›</a:t>
            </a:fld>
            <a:endParaRPr lang="fr-FR" dirty="0"/>
          </a:p>
        </p:txBody>
      </p:sp>
      <p:sp>
        <p:nvSpPr>
          <p:cNvPr id="15" name="Espace réservé du texte 2"/>
          <p:cNvSpPr>
            <a:spLocks noGrp="1"/>
          </p:cNvSpPr>
          <p:nvPr>
            <p:ph idx="1"/>
          </p:nvPr>
        </p:nvSpPr>
        <p:spPr>
          <a:xfrm>
            <a:off x="624000" y="1440000"/>
            <a:ext cx="10972800" cy="4525963"/>
          </a:xfrm>
          <a:prstGeom prst="rect">
            <a:avLst/>
          </a:prstGeom>
        </p:spPr>
        <p:txBody>
          <a:bodyPr vert="horz" lIns="91440" tIns="45720" rIns="91440" bIns="45720" rtlCol="0">
            <a:normAutofit/>
          </a:bodyPr>
          <a:lstStyle>
            <a:lvl1pPr>
              <a:defRPr>
                <a:solidFill>
                  <a:srgbClr val="205AA7"/>
                </a:solidFill>
              </a:defRPr>
            </a:lvl1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6768" y="-48986"/>
            <a:ext cx="2481371" cy="1317307"/>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1477" y="6310724"/>
            <a:ext cx="1200000" cy="430644"/>
          </a:xfrm>
          <a:prstGeom prst="rect">
            <a:avLst/>
          </a:prstGeom>
        </p:spPr>
      </p:pic>
    </p:spTree>
    <p:extLst>
      <p:ext uri="{BB962C8B-B14F-4D97-AF65-F5344CB8AC3E}">
        <p14:creationId xmlns:p14="http://schemas.microsoft.com/office/powerpoint/2010/main" val="17364963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4" name="Titre 3"/>
          <p:cNvSpPr>
            <a:spLocks noGrp="1"/>
          </p:cNvSpPr>
          <p:nvPr>
            <p:ph type="title" hasCustomPrompt="1"/>
          </p:nvPr>
        </p:nvSpPr>
        <p:spPr>
          <a:xfrm>
            <a:off x="2255573" y="2036417"/>
            <a:ext cx="7873347" cy="1260000"/>
          </a:xfrm>
        </p:spPr>
        <p:txBody>
          <a:bodyPr>
            <a:noAutofit/>
          </a:bodyPr>
          <a:lstStyle>
            <a:lvl1pPr algn="ctr">
              <a:defRPr sz="3000" b="1" cap="all" baseline="0">
                <a:solidFill>
                  <a:srgbClr val="31429C"/>
                </a:solidFill>
                <a:latin typeface="+mn-lt"/>
              </a:defRPr>
            </a:lvl1pPr>
          </a:lstStyle>
          <a:p>
            <a:r>
              <a:rPr lang="fr-FR" dirty="0" smtClean="0"/>
              <a:t>MODIFIEZ LE STYLE DU TITRE</a:t>
            </a:r>
            <a:endParaRPr lang="fr-FR" dirty="0"/>
          </a:p>
        </p:txBody>
      </p:sp>
      <p:sp>
        <p:nvSpPr>
          <p:cNvPr id="6" name="Espace réservé du texte 5"/>
          <p:cNvSpPr>
            <a:spLocks noGrp="1"/>
          </p:cNvSpPr>
          <p:nvPr>
            <p:ph type="body" sz="quarter" idx="10" hasCustomPrompt="1"/>
          </p:nvPr>
        </p:nvSpPr>
        <p:spPr>
          <a:xfrm>
            <a:off x="6672064" y="5661248"/>
            <a:ext cx="4799045" cy="792088"/>
          </a:xfrm>
        </p:spPr>
        <p:txBody>
          <a:bodyPr>
            <a:noAutofit/>
          </a:bodyPr>
          <a:lstStyle>
            <a:lvl1pPr marL="0" indent="0" algn="r">
              <a:spcBef>
                <a:spcPts val="0"/>
              </a:spcBef>
              <a:buFontTx/>
              <a:buNone/>
              <a:defRPr sz="1200" cap="all" baseline="0">
                <a:solidFill>
                  <a:srgbClr val="205AA7"/>
                </a:solidFill>
              </a:defRPr>
            </a:lvl1pPr>
          </a:lstStyle>
          <a:p>
            <a:pPr lvl="0"/>
            <a:r>
              <a:rPr lang="fr-FR" dirty="0" smtClean="0"/>
              <a:t>NOM, service</a:t>
            </a:r>
            <a:endParaRPr lang="fr-FR" dirty="0"/>
          </a:p>
        </p:txBody>
      </p:sp>
      <p:sp>
        <p:nvSpPr>
          <p:cNvPr id="7" name="Espace réservé du texte 6"/>
          <p:cNvSpPr>
            <a:spLocks noGrp="1"/>
          </p:cNvSpPr>
          <p:nvPr>
            <p:ph type="body" sz="quarter" idx="11" hasCustomPrompt="1"/>
          </p:nvPr>
        </p:nvSpPr>
        <p:spPr>
          <a:xfrm>
            <a:off x="9358875" y="6489248"/>
            <a:ext cx="2112235" cy="260350"/>
          </a:xfrm>
        </p:spPr>
        <p:txBody>
          <a:bodyPr>
            <a:normAutofit/>
          </a:bodyPr>
          <a:lstStyle>
            <a:lvl1pPr marL="0" indent="0" algn="r">
              <a:buFontTx/>
              <a:buNone/>
              <a:defRPr sz="900" b="1" cap="all" baseline="0">
                <a:solidFill>
                  <a:srgbClr val="205AA7"/>
                </a:solidFill>
              </a:defRPr>
            </a:lvl1pPr>
          </a:lstStyle>
          <a:p>
            <a:pPr lvl="0"/>
            <a:r>
              <a:rPr lang="fr-FR" dirty="0" smtClean="0"/>
              <a:t>DATE</a:t>
            </a:r>
            <a:endParaRPr lang="fr-FR" dirty="0"/>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6782" y="252001"/>
            <a:ext cx="2818436" cy="1011455"/>
          </a:xfrm>
          <a:prstGeom prst="rect">
            <a:avLst/>
          </a:prstGeom>
        </p:spPr>
      </p:pic>
      <p:pic>
        <p:nvPicPr>
          <p:cNvPr id="9" name="Imag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2995" y="4005064"/>
            <a:ext cx="12303475" cy="6531654"/>
          </a:xfrm>
          <a:prstGeom prst="rect">
            <a:avLst/>
          </a:prstGeom>
        </p:spPr>
      </p:pic>
    </p:spTree>
    <p:extLst>
      <p:ext uri="{BB962C8B-B14F-4D97-AF65-F5344CB8AC3E}">
        <p14:creationId xmlns:p14="http://schemas.microsoft.com/office/powerpoint/2010/main" val="23441312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FC691B2-6886-412F-B679-379F3131F1CF}" type="datetimeFigureOut">
              <a:rPr lang="fr-FR" smtClean="0"/>
              <a:t>15/07/2021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F26FFDD-DF18-47A8-BAB0-5E1BDA4E0031}" type="slidenum">
              <a:rPr lang="fr-FR" smtClean="0"/>
              <a:t>‹N°›</a:t>
            </a:fld>
            <a:endParaRPr lang="fr-FR" dirty="0"/>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6768" y="-48986"/>
            <a:ext cx="2481371" cy="1317307"/>
          </a:xfrm>
          <a:prstGeom prst="rect">
            <a:avLst/>
          </a:prstGeom>
        </p:spPr>
      </p:pic>
    </p:spTree>
    <p:extLst>
      <p:ext uri="{BB962C8B-B14F-4D97-AF65-F5344CB8AC3E}">
        <p14:creationId xmlns:p14="http://schemas.microsoft.com/office/powerpoint/2010/main" val="1306561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3FC691B2-6886-412F-B679-379F3131F1CF}" type="datetimeFigureOut">
              <a:rPr lang="fr-FR" smtClean="0"/>
              <a:t>15/07/2021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F26FFDD-DF18-47A8-BAB0-5E1BDA4E0031}" type="slidenum">
              <a:rPr lang="fr-FR" smtClean="0"/>
              <a:t>‹N°›</a:t>
            </a:fld>
            <a:endParaRPr lang="fr-FR" dirty="0"/>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6768" y="-48986"/>
            <a:ext cx="2481371" cy="1317307"/>
          </a:xfrm>
          <a:prstGeom prst="rect">
            <a:avLst/>
          </a:prstGeom>
        </p:spPr>
      </p:pic>
    </p:spTree>
    <p:extLst>
      <p:ext uri="{BB962C8B-B14F-4D97-AF65-F5344CB8AC3E}">
        <p14:creationId xmlns:p14="http://schemas.microsoft.com/office/powerpoint/2010/main" val="2512505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FC691B2-6886-412F-B679-379F3131F1CF}" type="datetimeFigureOut">
              <a:rPr lang="fr-FR" smtClean="0"/>
              <a:t>15/07/2021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F26FFDD-DF18-47A8-BAB0-5E1BDA4E0031}" type="slidenum">
              <a:rPr lang="fr-FR" smtClean="0"/>
              <a:t>‹N°›</a:t>
            </a:fld>
            <a:endParaRPr lang="fr-FR" dirty="0"/>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6768" y="-48986"/>
            <a:ext cx="2481371" cy="1317307"/>
          </a:xfrm>
          <a:prstGeom prst="rect">
            <a:avLst/>
          </a:prstGeom>
        </p:spPr>
      </p:pic>
    </p:spTree>
    <p:extLst>
      <p:ext uri="{BB962C8B-B14F-4D97-AF65-F5344CB8AC3E}">
        <p14:creationId xmlns:p14="http://schemas.microsoft.com/office/powerpoint/2010/main" val="2169973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FC691B2-6886-412F-B679-379F3131F1CF}" type="datetimeFigureOut">
              <a:rPr lang="fr-FR" smtClean="0"/>
              <a:t>15/07/2021</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5F26FFDD-DF18-47A8-BAB0-5E1BDA4E0031}" type="slidenum">
              <a:rPr lang="fr-FR" smtClean="0"/>
              <a:t>‹N°›</a:t>
            </a:fld>
            <a:endParaRPr lang="fr-FR" dirty="0"/>
          </a:p>
        </p:txBody>
      </p:sp>
    </p:spTree>
    <p:extLst>
      <p:ext uri="{BB962C8B-B14F-4D97-AF65-F5344CB8AC3E}">
        <p14:creationId xmlns:p14="http://schemas.microsoft.com/office/powerpoint/2010/main" val="775061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3FC691B2-6886-412F-B679-379F3131F1CF}" type="datetimeFigureOut">
              <a:rPr lang="fr-FR" smtClean="0"/>
              <a:t>15/07/2021</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5F26FFDD-DF18-47A8-BAB0-5E1BDA4E0031}" type="slidenum">
              <a:rPr lang="fr-FR" smtClean="0"/>
              <a:t>‹N°›</a:t>
            </a:fld>
            <a:endParaRPr lang="fr-FR" dirty="0"/>
          </a:p>
        </p:txBody>
      </p:sp>
    </p:spTree>
    <p:extLst>
      <p:ext uri="{BB962C8B-B14F-4D97-AF65-F5344CB8AC3E}">
        <p14:creationId xmlns:p14="http://schemas.microsoft.com/office/powerpoint/2010/main" val="95701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FC691B2-6886-412F-B679-379F3131F1CF}" type="datetimeFigureOut">
              <a:rPr lang="fr-FR" smtClean="0"/>
              <a:t>15/07/2021</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5F26FFDD-DF18-47A8-BAB0-5E1BDA4E0031}" type="slidenum">
              <a:rPr lang="fr-FR" smtClean="0"/>
              <a:t>‹N°›</a:t>
            </a:fld>
            <a:endParaRPr lang="fr-FR" dirty="0"/>
          </a:p>
        </p:txBody>
      </p:sp>
    </p:spTree>
    <p:extLst>
      <p:ext uri="{BB962C8B-B14F-4D97-AF65-F5344CB8AC3E}">
        <p14:creationId xmlns:p14="http://schemas.microsoft.com/office/powerpoint/2010/main" val="3411827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3FC691B2-6886-412F-B679-379F3131F1CF}" type="datetimeFigureOut">
              <a:rPr lang="fr-FR" smtClean="0"/>
              <a:t>15/07/2021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F26FFDD-DF18-47A8-BAB0-5E1BDA4E0031}" type="slidenum">
              <a:rPr lang="fr-FR" smtClean="0"/>
              <a:t>‹N°›</a:t>
            </a:fld>
            <a:endParaRPr lang="fr-FR" dirty="0"/>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6768" y="-48986"/>
            <a:ext cx="2481371" cy="1317307"/>
          </a:xfrm>
          <a:prstGeom prst="rect">
            <a:avLst/>
          </a:prstGeom>
        </p:spPr>
      </p:pic>
    </p:spTree>
    <p:extLst>
      <p:ext uri="{BB962C8B-B14F-4D97-AF65-F5344CB8AC3E}">
        <p14:creationId xmlns:p14="http://schemas.microsoft.com/office/powerpoint/2010/main" val="9796614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3FC691B2-6886-412F-B679-379F3131F1CF}" type="datetimeFigureOut">
              <a:rPr lang="fr-FR" smtClean="0"/>
              <a:t>15/07/2021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F26FFDD-DF18-47A8-BAB0-5E1BDA4E0031}" type="slidenum">
              <a:rPr lang="fr-FR" smtClean="0"/>
              <a:t>‹N°›</a:t>
            </a:fld>
            <a:endParaRPr lang="fr-FR" dirty="0"/>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6768" y="-48986"/>
            <a:ext cx="2481371" cy="1317307"/>
          </a:xfrm>
          <a:prstGeom prst="rect">
            <a:avLst/>
          </a:prstGeom>
        </p:spPr>
      </p:pic>
    </p:spTree>
    <p:extLst>
      <p:ext uri="{BB962C8B-B14F-4D97-AF65-F5344CB8AC3E}">
        <p14:creationId xmlns:p14="http://schemas.microsoft.com/office/powerpoint/2010/main" val="44175226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C691B2-6886-412F-B679-379F3131F1CF}" type="datetimeFigureOut">
              <a:rPr lang="fr-FR" smtClean="0"/>
              <a:t>15/07/2021</a:t>
            </a:fld>
            <a:endParaRPr lang="fr-FR"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26FFDD-DF18-47A8-BAB0-5E1BDA4E0031}" type="slidenum">
              <a:rPr lang="fr-FR" smtClean="0"/>
              <a:t>‹N°›</a:t>
            </a:fld>
            <a:endParaRPr lang="fr-FR" dirty="0"/>
          </a:p>
        </p:txBody>
      </p:sp>
    </p:spTree>
    <p:extLst>
      <p:ext uri="{BB962C8B-B14F-4D97-AF65-F5344CB8AC3E}">
        <p14:creationId xmlns:p14="http://schemas.microsoft.com/office/powerpoint/2010/main" val="2608416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blocnotesdeleco.banque-france.fr/sites/default/files/billet_219_vf.pdf" TargetMode="External"/><Relationship Id="rId2" Type="http://schemas.openxmlformats.org/officeDocument/2006/relationships/image" Target="../media/image31.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hyperlink" Target="https://blocnotesdeleco.banque-france.fr/sites/default/files/billet_219_vf.pdf" TargetMode="External"/><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s://www.banque-france.fr/statistiques/credit/credit/credits-aux-societes-non-financieres" TargetMode="External"/><Relationship Id="rId13" Type="http://schemas.openxmlformats.org/officeDocument/2006/relationships/hyperlink" Target="https://www.economie.gouv.fr/files/files/directions_services/covid19-soutien-entreprises/20210528-PGE.pdf.pdf" TargetMode="External"/><Relationship Id="rId3" Type="http://schemas.openxmlformats.org/officeDocument/2006/relationships/hyperlink" Target="https://www.banque-france.fr/statistiques/conjoncture/enquetes-de-conjoncture/point-de-conjoncture" TargetMode="External"/><Relationship Id="rId7" Type="http://schemas.openxmlformats.org/officeDocument/2006/relationships/hyperlink" Target="https://www.banque-france.fr/statistiques/credit/credit/acces-des-entreprises-au-credit" TargetMode="External"/><Relationship Id="rId12" Type="http://schemas.openxmlformats.org/officeDocument/2006/relationships/hyperlink" Target="https://www.banque-france.fr/statistiques/suivi-de-crise-covid-19/situation-financiere-des-menages-et-des-entreprises" TargetMode="External"/><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hyperlink" Target="https://www.banque-france.fr/statistiques/credit/credit/credits-dans-les-regions-francaises" TargetMode="External"/><Relationship Id="rId5" Type="http://schemas.openxmlformats.org/officeDocument/2006/relationships/hyperlink" Target="https://www.banque-france.fr/statistiques/tendances-regionales" TargetMode="External"/><Relationship Id="rId10" Type="http://schemas.openxmlformats.org/officeDocument/2006/relationships/hyperlink" Target="https://www.banque-france.fr/statistiques/credit/credit/financement-des-micro-entreprises" TargetMode="External"/><Relationship Id="rId4" Type="http://schemas.openxmlformats.org/officeDocument/2006/relationships/hyperlink" Target="https://www.banque-france.fr/statistiques/conjoncture/conjoncture-par-secteur-dactivite" TargetMode="External"/><Relationship Id="rId9" Type="http://schemas.openxmlformats.org/officeDocument/2006/relationships/hyperlink" Target="https://www.banque-france.fr/statistiques/credit/credit/credits-par-taille-dentrepris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hyperlink" Target="https://entreprises.banque-france.fr/opal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hyperlink" Target="https://mediateur-credit.banque-france.fr/" TargetMode="Externa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658" y="2533694"/>
            <a:ext cx="12113342" cy="1260000"/>
          </a:xfrm>
        </p:spPr>
        <p:txBody>
          <a:bodyPr/>
          <a:lstStyle/>
          <a:p>
            <a:r>
              <a:rPr lang="fr-FR" dirty="0" smtClean="0"/>
              <a:t>La banque de France au service des entreprises</a:t>
            </a:r>
            <a:br>
              <a:rPr lang="fr-FR" dirty="0" smtClean="0"/>
            </a:br>
            <a:r>
              <a:rPr lang="fr-FR" dirty="0" smtClean="0"/>
              <a:t>dans la crise et pour la sortie de crise</a:t>
            </a:r>
            <a:endParaRPr lang="fr-FR" dirty="0"/>
          </a:p>
        </p:txBody>
      </p:sp>
      <p:sp>
        <p:nvSpPr>
          <p:cNvPr id="6" name="Titre 1"/>
          <p:cNvSpPr txBox="1">
            <a:spLocks/>
          </p:cNvSpPr>
          <p:nvPr/>
        </p:nvSpPr>
        <p:spPr>
          <a:xfrm>
            <a:off x="3695925" y="3986042"/>
            <a:ext cx="5160399" cy="67324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000" b="1" kern="1200" cap="all" baseline="0">
                <a:solidFill>
                  <a:srgbClr val="31429C"/>
                </a:solidFill>
                <a:latin typeface="+mn-lt"/>
                <a:ea typeface="+mj-ea"/>
                <a:cs typeface="+mj-cs"/>
              </a:defRPr>
            </a:lvl1pPr>
          </a:lstStyle>
          <a:p>
            <a:r>
              <a:rPr lang="fr-FR" sz="2400" b="0" cap="none" dirty="0" smtClean="0">
                <a:solidFill>
                  <a:srgbClr val="002060"/>
                </a:solidFill>
              </a:rPr>
              <a:t>CONFERENCE CAP REDRESSEMENT</a:t>
            </a:r>
          </a:p>
          <a:p>
            <a:r>
              <a:rPr lang="fr-FR" sz="2400" b="0" cap="none" dirty="0" smtClean="0">
                <a:solidFill>
                  <a:srgbClr val="002060"/>
                </a:solidFill>
              </a:rPr>
              <a:t>BIARRITZ du 15 juillet 2021</a:t>
            </a:r>
            <a:endParaRPr lang="fr-FR" sz="2400" b="0" cap="none" dirty="0">
              <a:solidFill>
                <a:srgbClr val="002060"/>
              </a:solidFill>
            </a:endParaRPr>
          </a:p>
        </p:txBody>
      </p:sp>
      <p:sp>
        <p:nvSpPr>
          <p:cNvPr id="7" name="Titre 1"/>
          <p:cNvSpPr txBox="1">
            <a:spLocks/>
          </p:cNvSpPr>
          <p:nvPr/>
        </p:nvSpPr>
        <p:spPr>
          <a:xfrm>
            <a:off x="3555129" y="4914479"/>
            <a:ext cx="5160399" cy="67324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000" b="1" kern="1200" cap="all" baseline="0">
                <a:solidFill>
                  <a:srgbClr val="31429C"/>
                </a:solidFill>
                <a:latin typeface="+mn-lt"/>
                <a:ea typeface="+mj-ea"/>
                <a:cs typeface="+mj-cs"/>
              </a:defRPr>
            </a:lvl1pPr>
          </a:lstStyle>
          <a:p>
            <a:endParaRPr lang="fr-FR" sz="1800" b="0" cap="none" dirty="0">
              <a:solidFill>
                <a:srgbClr val="002060"/>
              </a:solidFill>
            </a:endParaRPr>
          </a:p>
        </p:txBody>
      </p:sp>
      <p:sp>
        <p:nvSpPr>
          <p:cNvPr id="3" name="Rectangle 2"/>
          <p:cNvSpPr/>
          <p:nvPr/>
        </p:nvSpPr>
        <p:spPr>
          <a:xfrm>
            <a:off x="8516353" y="5587722"/>
            <a:ext cx="6096000" cy="923330"/>
          </a:xfrm>
          <a:prstGeom prst="rect">
            <a:avLst/>
          </a:prstGeom>
        </p:spPr>
        <p:txBody>
          <a:bodyPr>
            <a:spAutoFit/>
          </a:bodyPr>
          <a:lstStyle/>
          <a:p>
            <a:r>
              <a:rPr lang="fr-FR" dirty="0">
                <a:ln w="0"/>
                <a:solidFill>
                  <a:srgbClr val="002060"/>
                </a:solidFill>
                <a:effectLst>
                  <a:outerShdw blurRad="38100" dist="19050" dir="2700000" algn="tl" rotWithShape="0">
                    <a:schemeClr val="dk1">
                      <a:alpha val="40000"/>
                    </a:schemeClr>
                  </a:outerShdw>
                </a:effectLst>
              </a:rPr>
              <a:t>Frédéric CABARROU</a:t>
            </a:r>
          </a:p>
          <a:p>
            <a:r>
              <a:rPr lang="fr-FR" dirty="0">
                <a:ln w="0"/>
                <a:solidFill>
                  <a:srgbClr val="002060"/>
                </a:solidFill>
                <a:effectLst>
                  <a:outerShdw blurRad="38100" dist="19050" dir="2700000" algn="tl" rotWithShape="0">
                    <a:schemeClr val="dk1">
                      <a:alpha val="40000"/>
                    </a:schemeClr>
                  </a:outerShdw>
                </a:effectLst>
              </a:rPr>
              <a:t>Directeur Banque de France </a:t>
            </a:r>
            <a:endParaRPr lang="fr-FR" dirty="0" smtClean="0">
              <a:ln w="0"/>
              <a:solidFill>
                <a:srgbClr val="002060"/>
              </a:solidFill>
              <a:effectLst>
                <a:outerShdw blurRad="38100" dist="19050" dir="2700000" algn="tl" rotWithShape="0">
                  <a:schemeClr val="dk1">
                    <a:alpha val="40000"/>
                  </a:schemeClr>
                </a:outerShdw>
              </a:effectLst>
            </a:endParaRPr>
          </a:p>
          <a:p>
            <a:r>
              <a:rPr lang="fr-FR" dirty="0">
                <a:ln w="0"/>
                <a:solidFill>
                  <a:srgbClr val="002060"/>
                </a:solidFill>
                <a:effectLst>
                  <a:outerShdw blurRad="38100" dist="19050" dir="2700000" algn="tl" rotWithShape="0">
                    <a:schemeClr val="dk1">
                      <a:alpha val="40000"/>
                    </a:schemeClr>
                  </a:outerShdw>
                </a:effectLst>
              </a:rPr>
              <a:t>d</a:t>
            </a:r>
            <a:r>
              <a:rPr lang="fr-FR" dirty="0" smtClean="0">
                <a:ln w="0"/>
                <a:solidFill>
                  <a:srgbClr val="002060"/>
                </a:solidFill>
                <a:effectLst>
                  <a:outerShdw blurRad="38100" dist="19050" dir="2700000" algn="tl" rotWithShape="0">
                    <a:schemeClr val="dk1">
                      <a:alpha val="40000"/>
                    </a:schemeClr>
                  </a:outerShdw>
                </a:effectLst>
              </a:rPr>
              <a:t>es Pyrénées-Atlantiques</a:t>
            </a:r>
            <a:endParaRPr lang="fr-FR" dirty="0">
              <a:ln w="0"/>
              <a:solidFill>
                <a:srgbClr val="00206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610643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p:cNvPicPr>
            <a:picLocks noChangeAspect="1"/>
          </p:cNvPicPr>
          <p:nvPr/>
        </p:nvPicPr>
        <p:blipFill>
          <a:blip r:embed="rId3"/>
          <a:stretch>
            <a:fillRect/>
          </a:stretch>
        </p:blipFill>
        <p:spPr>
          <a:xfrm>
            <a:off x="6841881" y="1851845"/>
            <a:ext cx="3517871" cy="2299030"/>
          </a:xfrm>
          <a:prstGeom prst="rect">
            <a:avLst/>
          </a:prstGeom>
        </p:spPr>
      </p:pic>
      <p:sp>
        <p:nvSpPr>
          <p:cNvPr id="4" name="Espace réservé du numéro de diapositive 3"/>
          <p:cNvSpPr>
            <a:spLocks noGrp="1"/>
          </p:cNvSpPr>
          <p:nvPr>
            <p:ph type="sldNum" sz="quarter" idx="4"/>
          </p:nvPr>
        </p:nvSpPr>
        <p:spPr/>
        <p:txBody>
          <a:bodyPr/>
          <a:lstStyle/>
          <a:p>
            <a:fld id="{A5612AF6-3794-417C-8315-010C3BB3AD18}" type="slidenum">
              <a:rPr lang="fr-FR" smtClean="0"/>
              <a:pPr/>
              <a:t>10</a:t>
            </a:fld>
            <a:endParaRPr lang="fr-FR" dirty="0"/>
          </a:p>
        </p:txBody>
      </p:sp>
      <p:sp>
        <p:nvSpPr>
          <p:cNvPr id="6" name="Titre 1"/>
          <p:cNvSpPr>
            <a:spLocks noGrp="1"/>
          </p:cNvSpPr>
          <p:nvPr>
            <p:ph type="title"/>
          </p:nvPr>
        </p:nvSpPr>
        <p:spPr>
          <a:xfrm>
            <a:off x="807396" y="163773"/>
            <a:ext cx="11384604" cy="908720"/>
          </a:xfrm>
        </p:spPr>
        <p:txBody>
          <a:bodyPr>
            <a:noAutofit/>
          </a:bodyPr>
          <a:lstStyle/>
          <a:p>
            <a:pPr algn="ctr"/>
            <a:r>
              <a:rPr lang="fr-FR" sz="2400" b="1" dirty="0" smtClean="0">
                <a:solidFill>
                  <a:srgbClr val="002060"/>
                </a:solidFill>
              </a:rPr>
              <a:t>2 – La banque de France mobilisée pendant la crise (3/4)</a:t>
            </a:r>
            <a:br>
              <a:rPr lang="fr-FR" sz="2400" b="1" dirty="0" smtClean="0">
                <a:solidFill>
                  <a:srgbClr val="002060"/>
                </a:solidFill>
              </a:rPr>
            </a:br>
            <a:r>
              <a:rPr lang="fr-FR" sz="2400" b="1" dirty="0" smtClean="0">
                <a:solidFill>
                  <a:srgbClr val="002060"/>
                </a:solidFill>
              </a:rPr>
              <a:t>la médiation du crédit au service de l’accompagnement des entreprises (1/2)</a:t>
            </a:r>
            <a:endParaRPr lang="fr-FR" sz="2400" cap="none" dirty="0">
              <a:solidFill>
                <a:srgbClr val="002060"/>
              </a:solidFill>
            </a:endParaRPr>
          </a:p>
        </p:txBody>
      </p:sp>
      <p:graphicFrame>
        <p:nvGraphicFramePr>
          <p:cNvPr id="11" name="Tableau 10"/>
          <p:cNvGraphicFramePr>
            <a:graphicFrameLocks noGrp="1"/>
          </p:cNvGraphicFramePr>
          <p:nvPr>
            <p:extLst>
              <p:ext uri="{D42A27DB-BD31-4B8C-83A1-F6EECF244321}">
                <p14:modId xmlns:p14="http://schemas.microsoft.com/office/powerpoint/2010/main" val="3101644718"/>
              </p:ext>
            </p:extLst>
          </p:nvPr>
        </p:nvGraphicFramePr>
        <p:xfrm>
          <a:off x="517464" y="2027581"/>
          <a:ext cx="4489964" cy="1947558"/>
        </p:xfrm>
        <a:graphic>
          <a:graphicData uri="http://schemas.openxmlformats.org/drawingml/2006/table">
            <a:tbl>
              <a:tblPr firstRow="1" bandRow="1">
                <a:tableStyleId>{5C22544A-7EE6-4342-B048-85BDC9FD1C3A}</a:tableStyleId>
              </a:tblPr>
              <a:tblGrid>
                <a:gridCol w="2579599">
                  <a:extLst>
                    <a:ext uri="{9D8B030D-6E8A-4147-A177-3AD203B41FA5}">
                      <a16:colId xmlns:a16="http://schemas.microsoft.com/office/drawing/2014/main" val="839452070"/>
                    </a:ext>
                  </a:extLst>
                </a:gridCol>
                <a:gridCol w="1910365">
                  <a:extLst>
                    <a:ext uri="{9D8B030D-6E8A-4147-A177-3AD203B41FA5}">
                      <a16:colId xmlns:a16="http://schemas.microsoft.com/office/drawing/2014/main" val="2161377034"/>
                    </a:ext>
                  </a:extLst>
                </a:gridCol>
              </a:tblGrid>
              <a:tr h="548988">
                <a:tc>
                  <a:txBody>
                    <a:bodyPr/>
                    <a:lstStyle/>
                    <a:p>
                      <a:pPr algn="ctr"/>
                      <a:r>
                        <a:rPr lang="fr-FR" sz="1400" dirty="0"/>
                        <a:t>Dispositifs de soutien</a:t>
                      </a:r>
                    </a:p>
                  </a:txBody>
                  <a:tcPr marL="68580" marR="68580" marT="34290" marB="34290"/>
                </a:tc>
                <a:tc>
                  <a:txBody>
                    <a:bodyPr/>
                    <a:lstStyle/>
                    <a:p>
                      <a:pPr algn="ctr"/>
                      <a:r>
                        <a:rPr lang="fr-FR" sz="1400" dirty="0"/>
                        <a:t>Montants</a:t>
                      </a:r>
                    </a:p>
                    <a:p>
                      <a:pPr algn="ctr"/>
                      <a:r>
                        <a:rPr lang="fr-FR" sz="1400" dirty="0"/>
                        <a:t>(milliards euros)</a:t>
                      </a:r>
                    </a:p>
                  </a:txBody>
                  <a:tcPr marL="68580" marR="68580" marT="34290" marB="34290"/>
                </a:tc>
                <a:extLst>
                  <a:ext uri="{0D108BD9-81ED-4DB2-BD59-A6C34878D82A}">
                    <a16:rowId xmlns:a16="http://schemas.microsoft.com/office/drawing/2014/main" val="2195800672"/>
                  </a:ext>
                </a:extLst>
              </a:tr>
              <a:tr h="279714">
                <a:tc>
                  <a:txBody>
                    <a:bodyPr/>
                    <a:lstStyle/>
                    <a:p>
                      <a:r>
                        <a:rPr lang="fr-FR" sz="1200" dirty="0"/>
                        <a:t>Activité partielle</a:t>
                      </a:r>
                    </a:p>
                  </a:txBody>
                  <a:tcPr marL="68580" marR="68580" marT="34290" marB="34290">
                    <a:solidFill>
                      <a:schemeClr val="bg1"/>
                    </a:solidFill>
                  </a:tcPr>
                </a:tc>
                <a:tc>
                  <a:txBody>
                    <a:bodyPr/>
                    <a:lstStyle/>
                    <a:p>
                      <a:pPr algn="ctr"/>
                      <a:r>
                        <a:rPr lang="fr-FR" sz="1200" dirty="0"/>
                        <a:t>23</a:t>
                      </a:r>
                    </a:p>
                  </a:txBody>
                  <a:tcPr marL="68580" marR="68580" marT="34290" marB="34290">
                    <a:solidFill>
                      <a:schemeClr val="bg1"/>
                    </a:solidFill>
                  </a:tcPr>
                </a:tc>
                <a:extLst>
                  <a:ext uri="{0D108BD9-81ED-4DB2-BD59-A6C34878D82A}">
                    <a16:rowId xmlns:a16="http://schemas.microsoft.com/office/drawing/2014/main" val="401234544"/>
                  </a:ext>
                </a:extLst>
              </a:tr>
              <a:tr h="279714">
                <a:tc>
                  <a:txBody>
                    <a:bodyPr/>
                    <a:lstStyle/>
                    <a:p>
                      <a:r>
                        <a:rPr lang="fr-FR" sz="1200" dirty="0"/>
                        <a:t>Report de charges</a:t>
                      </a:r>
                    </a:p>
                  </a:txBody>
                  <a:tcPr marL="68580" marR="68580" marT="34290" marB="34290">
                    <a:solidFill>
                      <a:schemeClr val="bg1"/>
                    </a:solidFill>
                  </a:tcPr>
                </a:tc>
                <a:tc>
                  <a:txBody>
                    <a:bodyPr/>
                    <a:lstStyle/>
                    <a:p>
                      <a:pPr algn="ctr"/>
                      <a:r>
                        <a:rPr lang="fr-FR" sz="1200" dirty="0"/>
                        <a:t>27</a:t>
                      </a:r>
                    </a:p>
                  </a:txBody>
                  <a:tcPr marL="68580" marR="68580" marT="34290" marB="34290">
                    <a:solidFill>
                      <a:schemeClr val="bg1"/>
                    </a:solidFill>
                  </a:tcPr>
                </a:tc>
                <a:extLst>
                  <a:ext uri="{0D108BD9-81ED-4DB2-BD59-A6C34878D82A}">
                    <a16:rowId xmlns:a16="http://schemas.microsoft.com/office/drawing/2014/main" val="3114323285"/>
                  </a:ext>
                </a:extLst>
              </a:tr>
              <a:tr h="279714">
                <a:tc>
                  <a:txBody>
                    <a:bodyPr/>
                    <a:lstStyle/>
                    <a:p>
                      <a:r>
                        <a:rPr lang="fr-FR" sz="1200" dirty="0"/>
                        <a:t>Fonds de solidarité</a:t>
                      </a:r>
                    </a:p>
                  </a:txBody>
                  <a:tcPr marL="68580" marR="68580" marT="34290" marB="34290">
                    <a:solidFill>
                      <a:schemeClr val="bg1"/>
                    </a:solidFill>
                  </a:tcPr>
                </a:tc>
                <a:tc>
                  <a:txBody>
                    <a:bodyPr/>
                    <a:lstStyle/>
                    <a:p>
                      <a:pPr algn="ctr"/>
                      <a:r>
                        <a:rPr lang="fr-FR" sz="1200" dirty="0"/>
                        <a:t>13</a:t>
                      </a:r>
                    </a:p>
                  </a:txBody>
                  <a:tcPr marL="68580" marR="68580" marT="34290" marB="34290">
                    <a:solidFill>
                      <a:schemeClr val="bg1"/>
                    </a:solidFill>
                  </a:tcPr>
                </a:tc>
                <a:extLst>
                  <a:ext uri="{0D108BD9-81ED-4DB2-BD59-A6C34878D82A}">
                    <a16:rowId xmlns:a16="http://schemas.microsoft.com/office/drawing/2014/main" val="4182113583"/>
                  </a:ext>
                </a:extLst>
              </a:tr>
              <a:tr h="279714">
                <a:tc>
                  <a:txBody>
                    <a:bodyPr/>
                    <a:lstStyle/>
                    <a:p>
                      <a:r>
                        <a:rPr lang="fr-FR" sz="1200" dirty="0"/>
                        <a:t>PGE</a:t>
                      </a:r>
                    </a:p>
                  </a:txBody>
                  <a:tcPr marL="68580" marR="68580" marT="34290" marB="34290">
                    <a:solidFill>
                      <a:schemeClr val="bg1"/>
                    </a:solidFill>
                  </a:tcPr>
                </a:tc>
                <a:tc>
                  <a:txBody>
                    <a:bodyPr/>
                    <a:lstStyle/>
                    <a:p>
                      <a:pPr algn="ctr"/>
                      <a:r>
                        <a:rPr lang="fr-FR" sz="1200" dirty="0"/>
                        <a:t>131</a:t>
                      </a:r>
                    </a:p>
                  </a:txBody>
                  <a:tcPr marL="68580" marR="68580" marT="34290" marB="34290">
                    <a:solidFill>
                      <a:schemeClr val="bg1"/>
                    </a:solidFill>
                  </a:tcPr>
                </a:tc>
                <a:extLst>
                  <a:ext uri="{0D108BD9-81ED-4DB2-BD59-A6C34878D82A}">
                    <a16:rowId xmlns:a16="http://schemas.microsoft.com/office/drawing/2014/main" val="1327934554"/>
                  </a:ext>
                </a:extLst>
              </a:tr>
              <a:tr h="279714">
                <a:tc>
                  <a:txBody>
                    <a:bodyPr/>
                    <a:lstStyle/>
                    <a:p>
                      <a:r>
                        <a:rPr lang="fr-FR" sz="1200" dirty="0"/>
                        <a:t>Moratoires</a:t>
                      </a:r>
                    </a:p>
                  </a:txBody>
                  <a:tcPr marL="68580" marR="68580" marT="34290" marB="34290">
                    <a:solidFill>
                      <a:schemeClr val="bg1"/>
                    </a:solidFill>
                  </a:tcPr>
                </a:tc>
                <a:tc>
                  <a:txBody>
                    <a:bodyPr/>
                    <a:lstStyle/>
                    <a:p>
                      <a:pPr algn="ctr"/>
                      <a:r>
                        <a:rPr lang="fr-FR" sz="1200" dirty="0"/>
                        <a:t>20</a:t>
                      </a:r>
                    </a:p>
                  </a:txBody>
                  <a:tcPr marL="68580" marR="68580" marT="34290" marB="34290">
                    <a:solidFill>
                      <a:schemeClr val="bg1"/>
                    </a:solidFill>
                  </a:tcPr>
                </a:tc>
                <a:extLst>
                  <a:ext uri="{0D108BD9-81ED-4DB2-BD59-A6C34878D82A}">
                    <a16:rowId xmlns:a16="http://schemas.microsoft.com/office/drawing/2014/main" val="3077596528"/>
                  </a:ext>
                </a:extLst>
              </a:tr>
            </a:tbl>
          </a:graphicData>
        </a:graphic>
      </p:graphicFrame>
      <p:sp>
        <p:nvSpPr>
          <p:cNvPr id="12" name="Rectangle 11"/>
          <p:cNvSpPr/>
          <p:nvPr/>
        </p:nvSpPr>
        <p:spPr>
          <a:xfrm>
            <a:off x="517463" y="1248229"/>
            <a:ext cx="4489965" cy="603616"/>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ln w="0"/>
                <a:solidFill>
                  <a:srgbClr val="002060"/>
                </a:solidFill>
                <a:effectLst>
                  <a:outerShdw blurRad="38100" dist="19050" dir="2700000" algn="tl" rotWithShape="0">
                    <a:schemeClr val="dk1">
                      <a:alpha val="40000"/>
                    </a:schemeClr>
                  </a:outerShdw>
                </a:effectLst>
              </a:rPr>
              <a:t>Des dispositifs de soutien aux entreprises qui ont mobilisé plus de 210 milliards en 2020</a:t>
            </a:r>
            <a:endParaRPr lang="fr-FR" dirty="0">
              <a:ln w="0"/>
              <a:solidFill>
                <a:srgbClr val="002060"/>
              </a:solidFill>
              <a:effectLst>
                <a:outerShdw blurRad="38100" dist="19050" dir="2700000" algn="tl" rotWithShape="0">
                  <a:schemeClr val="dk1">
                    <a:alpha val="40000"/>
                  </a:schemeClr>
                </a:outerShdw>
              </a:effectLst>
            </a:endParaRPr>
          </a:p>
        </p:txBody>
      </p:sp>
      <p:sp>
        <p:nvSpPr>
          <p:cNvPr id="13" name="Rectangle 12"/>
          <p:cNvSpPr/>
          <p:nvPr/>
        </p:nvSpPr>
        <p:spPr>
          <a:xfrm>
            <a:off x="6054664" y="1248229"/>
            <a:ext cx="5324536" cy="603616"/>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ln w="0"/>
                <a:solidFill>
                  <a:srgbClr val="002060"/>
                </a:solidFill>
                <a:effectLst>
                  <a:outerShdw blurRad="38100" dist="19050" dir="2700000" algn="tl" rotWithShape="0">
                    <a:schemeClr val="dk1">
                      <a:alpha val="40000"/>
                    </a:schemeClr>
                  </a:outerShdw>
                </a:effectLst>
              </a:rPr>
              <a:t>Un recours à la médiation du crédit lié aux demandes de Prêts Garantis par l’État</a:t>
            </a:r>
            <a:endParaRPr lang="fr-FR" dirty="0">
              <a:ln w="0"/>
              <a:solidFill>
                <a:srgbClr val="002060"/>
              </a:solidFill>
              <a:effectLst>
                <a:outerShdw blurRad="38100" dist="19050" dir="2700000" algn="tl" rotWithShape="0">
                  <a:schemeClr val="dk1">
                    <a:alpha val="40000"/>
                  </a:schemeClr>
                </a:outerShdw>
              </a:effectLst>
            </a:endParaRPr>
          </a:p>
        </p:txBody>
      </p:sp>
      <p:pic>
        <p:nvPicPr>
          <p:cNvPr id="21" name="Image 20"/>
          <p:cNvPicPr>
            <a:picLocks noChangeAspect="1"/>
          </p:cNvPicPr>
          <p:nvPr/>
        </p:nvPicPr>
        <p:blipFill>
          <a:blip r:embed="rId4"/>
          <a:stretch>
            <a:fillRect/>
          </a:stretch>
        </p:blipFill>
        <p:spPr>
          <a:xfrm>
            <a:off x="6609002" y="4150875"/>
            <a:ext cx="4465398" cy="2438611"/>
          </a:xfrm>
          <a:prstGeom prst="rect">
            <a:avLst/>
          </a:prstGeom>
        </p:spPr>
      </p:pic>
      <p:pic>
        <p:nvPicPr>
          <p:cNvPr id="3" name="Image 2"/>
          <p:cNvPicPr>
            <a:picLocks noChangeAspect="1"/>
          </p:cNvPicPr>
          <p:nvPr/>
        </p:nvPicPr>
        <p:blipFill>
          <a:blip r:embed="rId5"/>
          <a:stretch>
            <a:fillRect/>
          </a:stretch>
        </p:blipFill>
        <p:spPr>
          <a:xfrm>
            <a:off x="1509486" y="4150875"/>
            <a:ext cx="4990212" cy="2438611"/>
          </a:xfrm>
          <a:prstGeom prst="rect">
            <a:avLst/>
          </a:prstGeom>
        </p:spPr>
      </p:pic>
      <p:sp>
        <p:nvSpPr>
          <p:cNvPr id="5" name="Ellipse 4"/>
          <p:cNvSpPr/>
          <p:nvPr/>
        </p:nvSpPr>
        <p:spPr>
          <a:xfrm>
            <a:off x="3474820" y="3371523"/>
            <a:ext cx="1059543" cy="60361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471750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A5612AF6-3794-417C-8315-010C3BB3AD18}" type="slidenum">
              <a:rPr lang="fr-FR" smtClean="0"/>
              <a:pPr/>
              <a:t>11</a:t>
            </a:fld>
            <a:endParaRPr lang="fr-FR" dirty="0"/>
          </a:p>
        </p:txBody>
      </p:sp>
      <p:sp>
        <p:nvSpPr>
          <p:cNvPr id="6" name="Titre 1"/>
          <p:cNvSpPr>
            <a:spLocks noGrp="1"/>
          </p:cNvSpPr>
          <p:nvPr>
            <p:ph type="title"/>
          </p:nvPr>
        </p:nvSpPr>
        <p:spPr>
          <a:xfrm>
            <a:off x="807396" y="163773"/>
            <a:ext cx="11384604" cy="908720"/>
          </a:xfrm>
        </p:spPr>
        <p:txBody>
          <a:bodyPr>
            <a:noAutofit/>
          </a:bodyPr>
          <a:lstStyle/>
          <a:p>
            <a:pPr algn="ctr"/>
            <a:r>
              <a:rPr lang="fr-FR" sz="2400" b="1" dirty="0" smtClean="0">
                <a:solidFill>
                  <a:srgbClr val="002060"/>
                </a:solidFill>
              </a:rPr>
              <a:t>2 – La banque de France mobilisée pendant la crise (4/4)</a:t>
            </a:r>
            <a:br>
              <a:rPr lang="fr-FR" sz="2400" b="1" dirty="0" smtClean="0">
                <a:solidFill>
                  <a:srgbClr val="002060"/>
                </a:solidFill>
              </a:rPr>
            </a:br>
            <a:r>
              <a:rPr lang="fr-FR" sz="2400" b="1" dirty="0" smtClean="0">
                <a:solidFill>
                  <a:srgbClr val="002060"/>
                </a:solidFill>
              </a:rPr>
              <a:t>la médiation du crédit au service de l’accompagnement des entreprises (2/2)</a:t>
            </a:r>
            <a:endParaRPr lang="fr-FR" sz="2400" cap="none" dirty="0">
              <a:solidFill>
                <a:srgbClr val="002060"/>
              </a:solidFill>
            </a:endParaRPr>
          </a:p>
        </p:txBody>
      </p:sp>
      <p:sp>
        <p:nvSpPr>
          <p:cNvPr id="12" name="Rectangle 11"/>
          <p:cNvSpPr/>
          <p:nvPr/>
        </p:nvSpPr>
        <p:spPr>
          <a:xfrm>
            <a:off x="517463" y="1248229"/>
            <a:ext cx="4489965" cy="603616"/>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ln w="0"/>
                <a:solidFill>
                  <a:srgbClr val="002060"/>
                </a:solidFill>
                <a:effectLst>
                  <a:outerShdw blurRad="38100" dist="19050" dir="2700000" algn="tl" rotWithShape="0">
                    <a:schemeClr val="dk1">
                      <a:alpha val="40000"/>
                    </a:schemeClr>
                  </a:outerShdw>
                </a:effectLst>
              </a:rPr>
              <a:t>Plus de 8000 entreprises bénéficiaires du PGE dans le 64 pour plus de 1,1 Milliards</a:t>
            </a:r>
            <a:endParaRPr lang="fr-FR" dirty="0">
              <a:ln w="0"/>
              <a:solidFill>
                <a:srgbClr val="002060"/>
              </a:solidFill>
              <a:effectLst>
                <a:outerShdw blurRad="38100" dist="19050" dir="2700000" algn="tl" rotWithShape="0">
                  <a:schemeClr val="dk1">
                    <a:alpha val="40000"/>
                  </a:schemeClr>
                </a:outerShdw>
              </a:effectLst>
            </a:endParaRPr>
          </a:p>
        </p:txBody>
      </p:sp>
      <p:sp>
        <p:nvSpPr>
          <p:cNvPr id="13" name="Rectangle 12"/>
          <p:cNvSpPr/>
          <p:nvPr/>
        </p:nvSpPr>
        <p:spPr>
          <a:xfrm>
            <a:off x="6054664" y="1248229"/>
            <a:ext cx="5324536" cy="603616"/>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ln w="0"/>
                <a:solidFill>
                  <a:srgbClr val="002060"/>
                </a:solidFill>
                <a:effectLst>
                  <a:outerShdw blurRad="38100" dist="19050" dir="2700000" algn="tl" rotWithShape="0">
                    <a:schemeClr val="dk1">
                      <a:alpha val="40000"/>
                    </a:schemeClr>
                  </a:outerShdw>
                </a:effectLst>
              </a:rPr>
              <a:t>Près de 70 entreprises confortées par la médiation et plus de 1400 emplois préservés dans le 64</a:t>
            </a:r>
            <a:endParaRPr lang="fr-FR" dirty="0">
              <a:ln w="0"/>
              <a:solidFill>
                <a:srgbClr val="002060"/>
              </a:solidFill>
              <a:effectLst>
                <a:outerShdw blurRad="38100" dist="19050" dir="2700000" algn="tl" rotWithShape="0">
                  <a:schemeClr val="dk1">
                    <a:alpha val="40000"/>
                  </a:schemeClr>
                </a:outerShdw>
              </a:effectLst>
            </a:endParaRPr>
          </a:p>
        </p:txBody>
      </p:sp>
      <p:sp>
        <p:nvSpPr>
          <p:cNvPr id="5" name="Ellipse 4"/>
          <p:cNvSpPr/>
          <p:nvPr/>
        </p:nvSpPr>
        <p:spPr>
          <a:xfrm>
            <a:off x="3474820" y="3371523"/>
            <a:ext cx="1059543" cy="60361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 name="Image 1"/>
          <p:cNvPicPr>
            <a:picLocks noChangeAspect="1"/>
          </p:cNvPicPr>
          <p:nvPr/>
        </p:nvPicPr>
        <p:blipFill>
          <a:blip r:embed="rId2"/>
          <a:stretch>
            <a:fillRect/>
          </a:stretch>
        </p:blipFill>
        <p:spPr>
          <a:xfrm>
            <a:off x="6078702" y="2514600"/>
            <a:ext cx="6155872" cy="3802546"/>
          </a:xfrm>
          <a:prstGeom prst="rect">
            <a:avLst/>
          </a:prstGeom>
        </p:spPr>
      </p:pic>
      <p:pic>
        <p:nvPicPr>
          <p:cNvPr id="7" name="Image 6"/>
          <p:cNvPicPr>
            <a:picLocks noChangeAspect="1"/>
          </p:cNvPicPr>
          <p:nvPr/>
        </p:nvPicPr>
        <p:blipFill>
          <a:blip r:embed="rId3"/>
          <a:stretch>
            <a:fillRect/>
          </a:stretch>
        </p:blipFill>
        <p:spPr>
          <a:xfrm>
            <a:off x="0" y="2514600"/>
            <a:ext cx="6202018" cy="3777966"/>
          </a:xfrm>
          <a:prstGeom prst="rect">
            <a:avLst/>
          </a:prstGeom>
        </p:spPr>
      </p:pic>
      <p:sp>
        <p:nvSpPr>
          <p:cNvPr id="14" name="Rectangle 13"/>
          <p:cNvSpPr/>
          <p:nvPr/>
        </p:nvSpPr>
        <p:spPr>
          <a:xfrm>
            <a:off x="517463" y="1886404"/>
            <a:ext cx="3473965" cy="603616"/>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r>
              <a:rPr lang="fr-FR" dirty="0" smtClean="0">
                <a:ln w="0"/>
                <a:solidFill>
                  <a:srgbClr val="002060"/>
                </a:solidFill>
                <a:effectLst>
                  <a:outerShdw blurRad="38100" dist="19050" dir="2700000" algn="tl" rotWithShape="0">
                    <a:schemeClr val="dk1">
                      <a:alpha val="40000"/>
                    </a:schemeClr>
                  </a:outerShdw>
                </a:effectLst>
              </a:rPr>
              <a:t>Saisine en majorité par des TPE</a:t>
            </a:r>
            <a:endParaRPr lang="fr-FR" dirty="0">
              <a:ln w="0"/>
              <a:solidFill>
                <a:srgbClr val="00206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1921628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A5612AF6-3794-417C-8315-010C3BB3AD18}" type="slidenum">
              <a:rPr lang="fr-FR" smtClean="0"/>
              <a:pPr/>
              <a:t>12</a:t>
            </a:fld>
            <a:endParaRPr lang="fr-FR" dirty="0"/>
          </a:p>
        </p:txBody>
      </p:sp>
      <p:sp>
        <p:nvSpPr>
          <p:cNvPr id="6" name="Titre 1"/>
          <p:cNvSpPr>
            <a:spLocks noGrp="1"/>
          </p:cNvSpPr>
          <p:nvPr>
            <p:ph type="title"/>
          </p:nvPr>
        </p:nvSpPr>
        <p:spPr>
          <a:xfrm>
            <a:off x="807396" y="159658"/>
            <a:ext cx="11384604" cy="908720"/>
          </a:xfrm>
        </p:spPr>
        <p:txBody>
          <a:bodyPr>
            <a:noAutofit/>
          </a:bodyPr>
          <a:lstStyle/>
          <a:p>
            <a:pPr algn="ctr"/>
            <a:r>
              <a:rPr lang="fr-FR" sz="2400" b="1" dirty="0" smtClean="0">
                <a:solidFill>
                  <a:srgbClr val="002060"/>
                </a:solidFill>
              </a:rPr>
              <a:t>3 – La banque de France mobilisée pour la sortie de crise (1/3)</a:t>
            </a:r>
            <a:br>
              <a:rPr lang="fr-FR" sz="2400" b="1" dirty="0" smtClean="0">
                <a:solidFill>
                  <a:srgbClr val="002060"/>
                </a:solidFill>
              </a:rPr>
            </a:br>
            <a:r>
              <a:rPr lang="fr-FR" sz="2400" b="1" dirty="0" smtClean="0">
                <a:solidFill>
                  <a:srgbClr val="002060"/>
                </a:solidFill>
              </a:rPr>
              <a:t>Une contribution active au plan d’action </a:t>
            </a:r>
            <a:endParaRPr lang="fr-FR" sz="2400" cap="none" dirty="0">
              <a:solidFill>
                <a:srgbClr val="002060"/>
              </a:solidFill>
            </a:endParaRPr>
          </a:p>
        </p:txBody>
      </p:sp>
      <p:sp>
        <p:nvSpPr>
          <p:cNvPr id="2" name="Rectangle 1"/>
          <p:cNvSpPr/>
          <p:nvPr/>
        </p:nvSpPr>
        <p:spPr>
          <a:xfrm>
            <a:off x="0" y="1277035"/>
            <a:ext cx="12192000" cy="400110"/>
          </a:xfrm>
          <a:prstGeom prst="rect">
            <a:avLst/>
          </a:prstGeom>
        </p:spPr>
        <p:txBody>
          <a:bodyPr wrap="square">
            <a:spAutoFit/>
          </a:bodyPr>
          <a:lstStyle/>
          <a:p>
            <a:pPr algn="ctr"/>
            <a:r>
              <a:rPr lang="fr-FR" sz="2000" dirty="0" smtClean="0">
                <a:solidFill>
                  <a:srgbClr val="002060"/>
                </a:solidFill>
              </a:rPr>
              <a:t>Le gouverneur de la Banque de France et le médiateur national du crédit sont signataires du plan d’action</a:t>
            </a:r>
            <a:endParaRPr lang="fr-FR" sz="2000" dirty="0">
              <a:solidFill>
                <a:srgbClr val="002060"/>
              </a:solidFill>
            </a:endParaRPr>
          </a:p>
        </p:txBody>
      </p:sp>
      <p:graphicFrame>
        <p:nvGraphicFramePr>
          <p:cNvPr id="9" name="Diagramme 8"/>
          <p:cNvGraphicFramePr/>
          <p:nvPr>
            <p:extLst>
              <p:ext uri="{D42A27DB-BD31-4B8C-83A1-F6EECF244321}">
                <p14:modId xmlns:p14="http://schemas.microsoft.com/office/powerpoint/2010/main" val="697045385"/>
              </p:ext>
            </p:extLst>
          </p:nvPr>
        </p:nvGraphicFramePr>
        <p:xfrm>
          <a:off x="807396" y="1720306"/>
          <a:ext cx="10784114" cy="3498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me 9"/>
          <p:cNvGraphicFramePr/>
          <p:nvPr>
            <p:extLst>
              <p:ext uri="{D42A27DB-BD31-4B8C-83A1-F6EECF244321}">
                <p14:modId xmlns:p14="http://schemas.microsoft.com/office/powerpoint/2010/main" val="2269588760"/>
              </p:ext>
            </p:extLst>
          </p:nvPr>
        </p:nvGraphicFramePr>
        <p:xfrm>
          <a:off x="807396" y="4100153"/>
          <a:ext cx="10784114" cy="349899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377723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18615" y="2059393"/>
            <a:ext cx="7512604" cy="4444459"/>
          </a:xfrm>
          <a:prstGeom prst="rect">
            <a:avLst/>
          </a:prstGeom>
        </p:spPr>
      </p:pic>
      <p:sp>
        <p:nvSpPr>
          <p:cNvPr id="4" name="Espace réservé du numéro de diapositive 3"/>
          <p:cNvSpPr>
            <a:spLocks noGrp="1"/>
          </p:cNvSpPr>
          <p:nvPr>
            <p:ph type="sldNum" sz="quarter" idx="4"/>
          </p:nvPr>
        </p:nvSpPr>
        <p:spPr/>
        <p:txBody>
          <a:bodyPr/>
          <a:lstStyle/>
          <a:p>
            <a:fld id="{A5612AF6-3794-417C-8315-010C3BB3AD18}" type="slidenum">
              <a:rPr lang="fr-FR" smtClean="0"/>
              <a:pPr/>
              <a:t>13</a:t>
            </a:fld>
            <a:endParaRPr lang="fr-FR" dirty="0"/>
          </a:p>
        </p:txBody>
      </p:sp>
      <p:sp>
        <p:nvSpPr>
          <p:cNvPr id="6" name="Titre 1"/>
          <p:cNvSpPr>
            <a:spLocks noGrp="1"/>
          </p:cNvSpPr>
          <p:nvPr>
            <p:ph type="title"/>
          </p:nvPr>
        </p:nvSpPr>
        <p:spPr>
          <a:xfrm>
            <a:off x="807396" y="174172"/>
            <a:ext cx="11384604" cy="908720"/>
          </a:xfrm>
        </p:spPr>
        <p:txBody>
          <a:bodyPr>
            <a:noAutofit/>
          </a:bodyPr>
          <a:lstStyle/>
          <a:p>
            <a:pPr algn="ctr"/>
            <a:r>
              <a:rPr lang="fr-FR" sz="2400" b="1" dirty="0" smtClean="0">
                <a:solidFill>
                  <a:srgbClr val="002060"/>
                </a:solidFill>
              </a:rPr>
              <a:t>3 – La banque de France mobilisée pour la sortie de crise (2/3)</a:t>
            </a:r>
            <a:br>
              <a:rPr lang="fr-FR" sz="2400" b="1" dirty="0" smtClean="0">
                <a:solidFill>
                  <a:srgbClr val="002060"/>
                </a:solidFill>
              </a:rPr>
            </a:br>
            <a:r>
              <a:rPr lang="fr-FR" sz="2400" b="1" dirty="0" smtClean="0">
                <a:solidFill>
                  <a:srgbClr val="002060"/>
                </a:solidFill>
              </a:rPr>
              <a:t>Un exemple de détection des entreprises</a:t>
            </a:r>
            <a:endParaRPr lang="fr-FR" sz="2400" cap="none" dirty="0">
              <a:solidFill>
                <a:srgbClr val="002060"/>
              </a:solidFill>
            </a:endParaRPr>
          </a:p>
        </p:txBody>
      </p:sp>
      <p:sp>
        <p:nvSpPr>
          <p:cNvPr id="2" name="Rectangle 1"/>
          <p:cNvSpPr/>
          <p:nvPr/>
        </p:nvSpPr>
        <p:spPr>
          <a:xfrm>
            <a:off x="518615" y="1094322"/>
            <a:ext cx="11436824" cy="1015663"/>
          </a:xfrm>
          <a:prstGeom prst="rect">
            <a:avLst/>
          </a:prstGeom>
        </p:spPr>
        <p:txBody>
          <a:bodyPr wrap="square">
            <a:spAutoFit/>
          </a:bodyPr>
          <a:lstStyle/>
          <a:p>
            <a:pPr algn="just"/>
            <a:r>
              <a:rPr lang="fr-FR" sz="2000" dirty="0">
                <a:solidFill>
                  <a:srgbClr val="002060"/>
                </a:solidFill>
              </a:rPr>
              <a:t>Analyse </a:t>
            </a:r>
            <a:r>
              <a:rPr lang="fr-FR" sz="2000" dirty="0" smtClean="0">
                <a:solidFill>
                  <a:srgbClr val="002060"/>
                </a:solidFill>
              </a:rPr>
              <a:t>de l’évolution </a:t>
            </a:r>
            <a:r>
              <a:rPr lang="fr-FR" sz="2000" dirty="0">
                <a:solidFill>
                  <a:srgbClr val="002060"/>
                </a:solidFill>
              </a:rPr>
              <a:t>de l’endettement financier brut et de la trésorerie </a:t>
            </a:r>
            <a:r>
              <a:rPr lang="fr-FR" sz="2000" dirty="0" smtClean="0">
                <a:solidFill>
                  <a:srgbClr val="002060"/>
                </a:solidFill>
              </a:rPr>
              <a:t>sur </a:t>
            </a:r>
            <a:r>
              <a:rPr lang="fr-FR" sz="2000" b="1" dirty="0" smtClean="0">
                <a:solidFill>
                  <a:srgbClr val="002060"/>
                </a:solidFill>
              </a:rPr>
              <a:t>205 </a:t>
            </a:r>
            <a:r>
              <a:rPr lang="fr-FR" sz="2000" b="1" dirty="0">
                <a:solidFill>
                  <a:srgbClr val="002060"/>
                </a:solidFill>
              </a:rPr>
              <a:t>392 bilans </a:t>
            </a:r>
            <a:r>
              <a:rPr lang="fr-FR" sz="2000" dirty="0">
                <a:solidFill>
                  <a:srgbClr val="002060"/>
                </a:solidFill>
              </a:rPr>
              <a:t>reçus par la Banque de </a:t>
            </a:r>
            <a:r>
              <a:rPr lang="fr-FR" sz="2000" dirty="0" smtClean="0">
                <a:solidFill>
                  <a:srgbClr val="002060"/>
                </a:solidFill>
              </a:rPr>
              <a:t>France</a:t>
            </a:r>
            <a:r>
              <a:rPr lang="fr-FR" sz="2000" dirty="0">
                <a:solidFill>
                  <a:srgbClr val="002060"/>
                </a:solidFill>
              </a:rPr>
              <a:t> </a:t>
            </a:r>
            <a:r>
              <a:rPr lang="fr-FR" sz="2000" dirty="0" smtClean="0">
                <a:solidFill>
                  <a:srgbClr val="002060"/>
                </a:solidFill>
              </a:rPr>
              <a:t>(plus </a:t>
            </a:r>
            <a:r>
              <a:rPr lang="fr-FR" sz="2000" dirty="0">
                <a:solidFill>
                  <a:srgbClr val="002060"/>
                </a:solidFill>
              </a:rPr>
              <a:t>de 750 000 euros de chiffre d’affaires, seuil correspondant au périmètre de la cotation Banque de </a:t>
            </a:r>
            <a:r>
              <a:rPr lang="fr-FR" sz="2000" dirty="0" smtClean="0">
                <a:solidFill>
                  <a:srgbClr val="002060"/>
                </a:solidFill>
              </a:rPr>
              <a:t>France)</a:t>
            </a:r>
            <a:endParaRPr lang="fr-FR" sz="2000" b="1" dirty="0">
              <a:solidFill>
                <a:srgbClr val="002060"/>
              </a:solidFill>
            </a:endParaRPr>
          </a:p>
        </p:txBody>
      </p:sp>
      <p:sp>
        <p:nvSpPr>
          <p:cNvPr id="5" name="Rectangle 4"/>
          <p:cNvSpPr/>
          <p:nvPr/>
        </p:nvSpPr>
        <p:spPr>
          <a:xfrm>
            <a:off x="3473108" y="2035298"/>
            <a:ext cx="2668384" cy="1138773"/>
          </a:xfrm>
          <a:prstGeom prst="rect">
            <a:avLst/>
          </a:prstGeom>
        </p:spPr>
        <p:txBody>
          <a:bodyPr wrap="square">
            <a:spAutoFit/>
          </a:bodyPr>
          <a:lstStyle/>
          <a:p>
            <a:pPr algn="just"/>
            <a:r>
              <a:rPr lang="fr-FR" sz="1200" b="1" dirty="0">
                <a:solidFill>
                  <a:srgbClr val="002060"/>
                </a:solidFill>
              </a:rPr>
              <a:t>Lecture du quadrant </a:t>
            </a:r>
            <a:r>
              <a:rPr lang="fr-FR" sz="1200" b="1" dirty="0" smtClean="0">
                <a:solidFill>
                  <a:srgbClr val="002060"/>
                </a:solidFill>
              </a:rPr>
              <a:t>sensible </a:t>
            </a:r>
          </a:p>
          <a:p>
            <a:pPr algn="just"/>
            <a:endParaRPr lang="fr-FR" sz="800" b="1" dirty="0" smtClean="0">
              <a:solidFill>
                <a:srgbClr val="002060"/>
              </a:solidFill>
            </a:endParaRPr>
          </a:p>
          <a:p>
            <a:pPr algn="just"/>
            <a:r>
              <a:rPr lang="fr-FR" sz="1200" b="1" dirty="0" smtClean="0">
                <a:solidFill>
                  <a:srgbClr val="002060"/>
                </a:solidFill>
              </a:rPr>
              <a:t>D</a:t>
            </a:r>
            <a:r>
              <a:rPr lang="fr-FR" sz="1200" dirty="0" smtClean="0">
                <a:solidFill>
                  <a:srgbClr val="002060"/>
                </a:solidFill>
              </a:rPr>
              <a:t>isque </a:t>
            </a:r>
            <a:r>
              <a:rPr lang="fr-FR" sz="1200" dirty="0">
                <a:solidFill>
                  <a:srgbClr val="002060"/>
                </a:solidFill>
              </a:rPr>
              <a:t>rouge : </a:t>
            </a:r>
            <a:r>
              <a:rPr lang="fr-FR" sz="1200" b="1" dirty="0" smtClean="0">
                <a:solidFill>
                  <a:srgbClr val="002060"/>
                </a:solidFill>
              </a:rPr>
              <a:t>11,4 %</a:t>
            </a:r>
            <a:r>
              <a:rPr lang="fr-FR" sz="1200" dirty="0" smtClean="0">
                <a:solidFill>
                  <a:srgbClr val="002060"/>
                </a:solidFill>
              </a:rPr>
              <a:t> </a:t>
            </a:r>
            <a:r>
              <a:rPr lang="fr-FR" sz="1200" dirty="0">
                <a:solidFill>
                  <a:srgbClr val="002060"/>
                </a:solidFill>
              </a:rPr>
              <a:t>d’entreprises n’ayant pas souscrit de PGE dont l’endettement brut a augmenté de </a:t>
            </a:r>
            <a:r>
              <a:rPr lang="fr-FR" sz="1200" b="1" dirty="0" smtClean="0">
                <a:solidFill>
                  <a:srgbClr val="002060"/>
                </a:solidFill>
              </a:rPr>
              <a:t>22 % </a:t>
            </a:r>
            <a:r>
              <a:rPr lang="fr-FR" sz="1200" dirty="0">
                <a:solidFill>
                  <a:srgbClr val="002060"/>
                </a:solidFill>
              </a:rPr>
              <a:t>et la trésorerie a diminué de </a:t>
            </a:r>
            <a:r>
              <a:rPr lang="fr-FR" sz="1200" b="1" dirty="0" smtClean="0">
                <a:solidFill>
                  <a:srgbClr val="002060"/>
                </a:solidFill>
              </a:rPr>
              <a:t>33 %</a:t>
            </a:r>
            <a:r>
              <a:rPr lang="fr-FR" sz="1200" dirty="0" smtClean="0">
                <a:solidFill>
                  <a:srgbClr val="002060"/>
                </a:solidFill>
              </a:rPr>
              <a:t>.</a:t>
            </a:r>
            <a:endParaRPr lang="fr-FR" sz="1200" dirty="0">
              <a:solidFill>
                <a:srgbClr val="002060"/>
              </a:solidFill>
            </a:endParaRPr>
          </a:p>
        </p:txBody>
      </p:sp>
      <p:sp>
        <p:nvSpPr>
          <p:cNvPr id="9" name="Titre 1"/>
          <p:cNvSpPr txBox="1">
            <a:spLocks/>
          </p:cNvSpPr>
          <p:nvPr/>
        </p:nvSpPr>
        <p:spPr>
          <a:xfrm>
            <a:off x="1248250" y="6290365"/>
            <a:ext cx="7529300" cy="60133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000" b="1" kern="1200" cap="all" baseline="0">
                <a:solidFill>
                  <a:srgbClr val="31429C"/>
                </a:solidFill>
                <a:latin typeface="+mn-lt"/>
                <a:ea typeface="+mj-ea"/>
                <a:cs typeface="+mj-cs"/>
              </a:defRPr>
            </a:lvl1pPr>
          </a:lstStyle>
          <a:p>
            <a:r>
              <a:rPr lang="fr-FR" sz="1200" cap="none" dirty="0" smtClean="0">
                <a:solidFill>
                  <a:schemeClr val="tx1"/>
                </a:solidFill>
              </a:rPr>
              <a:t>Source : Bloc-notes Eco </a:t>
            </a:r>
            <a:r>
              <a:rPr lang="fr-FR" sz="1200" cap="none" dirty="0">
                <a:solidFill>
                  <a:schemeClr val="tx1"/>
                </a:solidFill>
              </a:rPr>
              <a:t>– </a:t>
            </a:r>
            <a:r>
              <a:rPr lang="fr-FR" sz="1200" cap="none" dirty="0" smtClean="0">
                <a:solidFill>
                  <a:schemeClr val="tx1"/>
                </a:solidFill>
                <a:hlinkClick r:id="rId3"/>
              </a:rPr>
              <a:t>billet n° 219 - L’impact différencié de la crise sur la situation financière des entreprises</a:t>
            </a:r>
            <a:endParaRPr lang="fr-FR" sz="1200" cap="none" dirty="0">
              <a:solidFill>
                <a:schemeClr val="tx1"/>
              </a:solidFill>
            </a:endParaRPr>
          </a:p>
        </p:txBody>
      </p:sp>
      <p:sp>
        <p:nvSpPr>
          <p:cNvPr id="10" name="Espace réservé du contenu 4"/>
          <p:cNvSpPr txBox="1">
            <a:spLocks/>
          </p:cNvSpPr>
          <p:nvPr/>
        </p:nvSpPr>
        <p:spPr>
          <a:xfrm>
            <a:off x="7929349" y="2022337"/>
            <a:ext cx="4026090" cy="444561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205AA7"/>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73050" indent="-273050" algn="just">
              <a:buFont typeface="Wingdings" panose="05000000000000000000" pitchFamily="2" charset="2"/>
              <a:buChar char="Ø"/>
              <a:defRPr/>
            </a:pPr>
            <a:r>
              <a:rPr lang="fr-FR" sz="1800" dirty="0">
                <a:solidFill>
                  <a:srgbClr val="002060"/>
                </a:solidFill>
                <a:latin typeface="Calibri" panose="020F0502020204030204"/>
                <a:cs typeface="Segoe UI" panose="020B0502040204020203" pitchFamily="34" charset="0"/>
              </a:rPr>
              <a:t>La majorité des entreprises (</a:t>
            </a:r>
            <a:r>
              <a:rPr lang="fr-FR" sz="1800" dirty="0" smtClean="0">
                <a:solidFill>
                  <a:srgbClr val="002060"/>
                </a:solidFill>
                <a:latin typeface="Calibri" panose="020F0502020204030204"/>
                <a:cs typeface="Segoe UI" panose="020B0502040204020203" pitchFamily="34" charset="0"/>
              </a:rPr>
              <a:t>73 %) </a:t>
            </a:r>
            <a:r>
              <a:rPr lang="fr-FR" sz="1800" dirty="0">
                <a:solidFill>
                  <a:srgbClr val="002060"/>
                </a:solidFill>
                <a:latin typeface="Calibri" panose="020F0502020204030204"/>
                <a:cs typeface="Segoe UI" panose="020B0502040204020203" pitchFamily="34" charset="0"/>
              </a:rPr>
              <a:t>affichent une augmentation de leur trésorerie suite à la crise sanitaire. </a:t>
            </a:r>
          </a:p>
          <a:p>
            <a:pPr marL="273050" indent="-273050" algn="just">
              <a:buFont typeface="Wingdings" panose="05000000000000000000" pitchFamily="2" charset="2"/>
              <a:buChar char="Ø"/>
              <a:defRPr/>
            </a:pPr>
            <a:r>
              <a:rPr lang="fr-FR" sz="1800" dirty="0">
                <a:solidFill>
                  <a:srgbClr val="002060"/>
                </a:solidFill>
                <a:latin typeface="Calibri" panose="020F0502020204030204"/>
                <a:cs typeface="Segoe UI" panose="020B0502040204020203" pitchFamily="34" charset="0"/>
              </a:rPr>
              <a:t>Cependant, </a:t>
            </a:r>
            <a:r>
              <a:rPr lang="fr-FR" sz="1800" b="1" dirty="0" smtClean="0">
                <a:solidFill>
                  <a:srgbClr val="002060"/>
                </a:solidFill>
                <a:latin typeface="Calibri"/>
                <a:cs typeface="Segoe UI" panose="020B0502040204020203" pitchFamily="34" charset="0"/>
              </a:rPr>
              <a:t>14 % </a:t>
            </a:r>
            <a:r>
              <a:rPr lang="fr-FR" sz="1800" b="1" dirty="0">
                <a:solidFill>
                  <a:srgbClr val="002060"/>
                </a:solidFill>
                <a:latin typeface="Calibri"/>
                <a:cs typeface="Segoe UI" panose="020B0502040204020203" pitchFamily="34" charset="0"/>
              </a:rPr>
              <a:t>des entreprises connaissent à la fois une hausse de leur endettement brut et une baisse de leur trésorerie</a:t>
            </a:r>
            <a:r>
              <a:rPr lang="fr-FR" sz="1800" dirty="0">
                <a:solidFill>
                  <a:srgbClr val="002060"/>
                </a:solidFill>
                <a:latin typeface="Calibri"/>
                <a:cs typeface="Segoe UI" panose="020B0502040204020203" pitchFamily="34" charset="0"/>
              </a:rPr>
              <a:t>, situation la plus défavorable (</a:t>
            </a:r>
            <a:r>
              <a:rPr lang="fr-FR" sz="1800" u="sng" dirty="0">
                <a:solidFill>
                  <a:srgbClr val="002060"/>
                </a:solidFill>
                <a:latin typeface="Calibri"/>
                <a:cs typeface="Segoe UI" panose="020B0502040204020203" pitchFamily="34" charset="0"/>
              </a:rPr>
              <a:t>quadrant « sensible »</a:t>
            </a:r>
            <a:r>
              <a:rPr lang="fr-FR" sz="1800" dirty="0">
                <a:solidFill>
                  <a:srgbClr val="002060"/>
                </a:solidFill>
                <a:latin typeface="Calibri"/>
                <a:cs typeface="Segoe UI" panose="020B0502040204020203" pitchFamily="34" charset="0"/>
              </a:rPr>
              <a:t> supérieur gauche).</a:t>
            </a:r>
          </a:p>
          <a:p>
            <a:pPr marL="273050" indent="-273050" algn="just">
              <a:buFont typeface="Wingdings" panose="05000000000000000000" pitchFamily="2" charset="2"/>
              <a:buChar char="Ø"/>
              <a:defRPr/>
            </a:pPr>
            <a:r>
              <a:rPr lang="fr-FR" sz="1800" dirty="0">
                <a:solidFill>
                  <a:srgbClr val="002060"/>
                </a:solidFill>
                <a:latin typeface="Calibri"/>
                <a:cs typeface="Segoe UI" panose="020B0502040204020203" pitchFamily="34" charset="0"/>
              </a:rPr>
              <a:t>Les entreprises ayant eu recours au dispositif de prêt garanti par l’État (PGE) – en vert sur le graphique – se démarquent du reste des entreprises par une hausse de la trésorerie à la fois plus fréquente et plus importante que pour le reste des entreprises.</a:t>
            </a:r>
          </a:p>
        </p:txBody>
      </p:sp>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477" y="6310724"/>
            <a:ext cx="1200000" cy="430644"/>
          </a:xfrm>
          <a:prstGeom prst="rect">
            <a:avLst/>
          </a:prstGeom>
        </p:spPr>
      </p:pic>
    </p:spTree>
    <p:extLst>
      <p:ext uri="{BB962C8B-B14F-4D97-AF65-F5344CB8AC3E}">
        <p14:creationId xmlns:p14="http://schemas.microsoft.com/office/powerpoint/2010/main" val="32736004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A5612AF6-3794-417C-8315-010C3BB3AD18}" type="slidenum">
              <a:rPr lang="fr-FR" smtClean="0"/>
              <a:pPr/>
              <a:t>14</a:t>
            </a:fld>
            <a:endParaRPr lang="fr-FR" dirty="0"/>
          </a:p>
        </p:txBody>
      </p:sp>
      <p:sp>
        <p:nvSpPr>
          <p:cNvPr id="6" name="Titre 1"/>
          <p:cNvSpPr>
            <a:spLocks noGrp="1"/>
          </p:cNvSpPr>
          <p:nvPr>
            <p:ph type="title"/>
          </p:nvPr>
        </p:nvSpPr>
        <p:spPr>
          <a:xfrm>
            <a:off x="807396" y="174172"/>
            <a:ext cx="11384604" cy="908720"/>
          </a:xfrm>
        </p:spPr>
        <p:txBody>
          <a:bodyPr>
            <a:noAutofit/>
          </a:bodyPr>
          <a:lstStyle/>
          <a:p>
            <a:pPr algn="ctr"/>
            <a:r>
              <a:rPr lang="fr-FR" sz="2400" b="1" dirty="0" smtClean="0">
                <a:solidFill>
                  <a:srgbClr val="002060"/>
                </a:solidFill>
              </a:rPr>
              <a:t>3 – La banque de France mobilisée pour la sortie de crise (3/3)</a:t>
            </a:r>
            <a:br>
              <a:rPr lang="fr-FR" sz="2400" b="1" dirty="0" smtClean="0">
                <a:solidFill>
                  <a:srgbClr val="002060"/>
                </a:solidFill>
              </a:rPr>
            </a:br>
            <a:r>
              <a:rPr lang="fr-FR" sz="2400" b="1" dirty="0">
                <a:solidFill>
                  <a:srgbClr val="002060"/>
                </a:solidFill>
              </a:rPr>
              <a:t>Mesures ciblées sur les entreprises cotées 4 à </a:t>
            </a:r>
            <a:r>
              <a:rPr lang="fr-FR" sz="2400" b="1" dirty="0" smtClean="0">
                <a:solidFill>
                  <a:srgbClr val="002060"/>
                </a:solidFill>
              </a:rPr>
              <a:t>5</a:t>
            </a:r>
            <a:endParaRPr lang="fr-FR" sz="2400" cap="none" dirty="0">
              <a:solidFill>
                <a:srgbClr val="002060"/>
              </a:solidFill>
            </a:endParaRP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477" y="6310724"/>
            <a:ext cx="1200000" cy="430644"/>
          </a:xfrm>
          <a:prstGeom prst="rect">
            <a:avLst/>
          </a:prstGeom>
        </p:spPr>
      </p:pic>
      <p:sp>
        <p:nvSpPr>
          <p:cNvPr id="9" name="Titre 1"/>
          <p:cNvSpPr txBox="1">
            <a:spLocks/>
          </p:cNvSpPr>
          <p:nvPr/>
        </p:nvSpPr>
        <p:spPr>
          <a:xfrm>
            <a:off x="1248249" y="6290365"/>
            <a:ext cx="9648283" cy="60133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000" b="1" kern="1200" cap="all" baseline="0">
                <a:solidFill>
                  <a:srgbClr val="31429C"/>
                </a:solidFill>
                <a:latin typeface="+mn-lt"/>
                <a:ea typeface="+mj-ea"/>
                <a:cs typeface="+mj-cs"/>
              </a:defRPr>
            </a:lvl1pPr>
          </a:lstStyle>
          <a:p>
            <a:r>
              <a:rPr lang="fr-FR" sz="1200" cap="none" dirty="0" smtClean="0">
                <a:solidFill>
                  <a:schemeClr val="tx1"/>
                </a:solidFill>
              </a:rPr>
              <a:t>Source : Bloc-notes Eco </a:t>
            </a:r>
            <a:r>
              <a:rPr lang="fr-FR" sz="1200" cap="none" dirty="0">
                <a:solidFill>
                  <a:schemeClr val="tx1"/>
                </a:solidFill>
              </a:rPr>
              <a:t>– </a:t>
            </a:r>
            <a:r>
              <a:rPr lang="fr-FR" sz="1200" cap="none" dirty="0" smtClean="0">
                <a:solidFill>
                  <a:schemeClr val="tx1"/>
                </a:solidFill>
                <a:hlinkClick r:id="rId3"/>
              </a:rPr>
              <a:t>billet n° 219 - L’impact différencié de la crise sur la situation financière des entreprises</a:t>
            </a:r>
            <a:endParaRPr lang="fr-FR" sz="1200" cap="none" dirty="0">
              <a:solidFill>
                <a:schemeClr val="tx1"/>
              </a:solidFill>
            </a:endParaRPr>
          </a:p>
        </p:txBody>
      </p:sp>
      <p:pic>
        <p:nvPicPr>
          <p:cNvPr id="10" name="Image 9"/>
          <p:cNvPicPr>
            <a:picLocks noChangeAspect="1"/>
          </p:cNvPicPr>
          <p:nvPr/>
        </p:nvPicPr>
        <p:blipFill>
          <a:blip r:embed="rId4"/>
          <a:stretch>
            <a:fillRect/>
          </a:stretch>
        </p:blipFill>
        <p:spPr>
          <a:xfrm>
            <a:off x="5977719" y="2497540"/>
            <a:ext cx="5800299" cy="3603009"/>
          </a:xfrm>
          <a:prstGeom prst="rect">
            <a:avLst/>
          </a:prstGeom>
        </p:spPr>
      </p:pic>
      <p:sp>
        <p:nvSpPr>
          <p:cNvPr id="11" name="Espace réservé du contenu 4"/>
          <p:cNvSpPr txBox="1">
            <a:spLocks/>
          </p:cNvSpPr>
          <p:nvPr/>
        </p:nvSpPr>
        <p:spPr>
          <a:xfrm>
            <a:off x="807396" y="2401352"/>
            <a:ext cx="5020198" cy="334806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205AA7"/>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None/>
              <a:defRPr/>
            </a:pPr>
            <a:r>
              <a:rPr lang="fr-FR" sz="2000" b="1" dirty="0" smtClean="0">
                <a:solidFill>
                  <a:srgbClr val="002060"/>
                </a:solidFill>
                <a:latin typeface="Calibri" panose="020F0502020204030204"/>
                <a:cs typeface="Segoe UI" panose="020B0502040204020203" pitchFamily="34" charset="0"/>
              </a:rPr>
              <a:t>L’utilisation </a:t>
            </a:r>
            <a:r>
              <a:rPr lang="fr-FR" sz="2000" b="1" dirty="0">
                <a:solidFill>
                  <a:srgbClr val="002060"/>
                </a:solidFill>
                <a:latin typeface="Calibri" panose="020F0502020204030204"/>
                <a:cs typeface="Segoe UI" panose="020B0502040204020203" pitchFamily="34" charset="0"/>
              </a:rPr>
              <a:t>des cotations Banque de France permet d’identifier les entreprises devant faire l’objet d’une vigilance particulière. </a:t>
            </a:r>
            <a:endParaRPr lang="fr-FR" sz="2000" b="1" dirty="0" smtClean="0">
              <a:solidFill>
                <a:srgbClr val="002060"/>
              </a:solidFill>
              <a:latin typeface="Calibri" panose="020F0502020204030204"/>
              <a:cs typeface="Segoe UI" panose="020B0502040204020203" pitchFamily="34" charset="0"/>
            </a:endParaRPr>
          </a:p>
          <a:p>
            <a:pPr marL="0" indent="0" algn="just">
              <a:buNone/>
              <a:defRPr/>
            </a:pPr>
            <a:r>
              <a:rPr lang="fr-FR" sz="2000" dirty="0" smtClean="0">
                <a:solidFill>
                  <a:srgbClr val="002060"/>
                </a:solidFill>
                <a:latin typeface="Calibri" panose="020F0502020204030204"/>
                <a:cs typeface="Segoe UI" panose="020B0502040204020203" pitchFamily="34" charset="0"/>
              </a:rPr>
              <a:t>En écartant les </a:t>
            </a:r>
            <a:r>
              <a:rPr lang="fr-FR" sz="2000" dirty="0">
                <a:solidFill>
                  <a:srgbClr val="002060"/>
                </a:solidFill>
                <a:latin typeface="Calibri" panose="020F0502020204030204"/>
                <a:cs typeface="Segoe UI" panose="020B0502040204020203" pitchFamily="34" charset="0"/>
              </a:rPr>
              <a:t>entreprises les mieux cotées avant-crise (3++ à  4+), qui disposent d’une situation suffisamment favorable pour faire face au </a:t>
            </a:r>
            <a:r>
              <a:rPr lang="fr-FR" sz="2000" dirty="0" smtClean="0">
                <a:solidFill>
                  <a:srgbClr val="002060"/>
                </a:solidFill>
                <a:latin typeface="Calibri" panose="020F0502020204030204"/>
                <a:cs typeface="Segoe UI" panose="020B0502040204020203" pitchFamily="34" charset="0"/>
              </a:rPr>
              <a:t>choc ainsi que les entreprises </a:t>
            </a:r>
            <a:r>
              <a:rPr lang="fr-FR" sz="2000" dirty="0">
                <a:solidFill>
                  <a:srgbClr val="002060"/>
                </a:solidFill>
                <a:latin typeface="Calibri" panose="020F0502020204030204"/>
                <a:cs typeface="Segoe UI" panose="020B0502040204020203" pitchFamily="34" charset="0"/>
              </a:rPr>
              <a:t>les plus mal cotées (cotes 6 à P, soit 5% du total), qui étaient très fragiles avant même la crise et risquent donc d’être « non viables » </a:t>
            </a:r>
            <a:r>
              <a:rPr lang="fr-FR" sz="2000" dirty="0">
                <a:solidFill>
                  <a:srgbClr val="002060"/>
                </a:solidFill>
                <a:cs typeface="Segoe UI" panose="020B0502040204020203" pitchFamily="34" charset="0"/>
              </a:rPr>
              <a:t>économiquement, on peut estimer qu’environ </a:t>
            </a:r>
            <a:r>
              <a:rPr lang="fr-FR" sz="2000" b="1" dirty="0">
                <a:solidFill>
                  <a:srgbClr val="002060"/>
                </a:solidFill>
                <a:cs typeface="Segoe UI" panose="020B0502040204020203" pitchFamily="34" charset="0"/>
              </a:rPr>
              <a:t>6 à 7 % des entreprises cotées devront faire l’objet d’un suivi </a:t>
            </a:r>
            <a:r>
              <a:rPr lang="fr-FR" sz="2000" b="1" dirty="0" smtClean="0">
                <a:solidFill>
                  <a:srgbClr val="002060"/>
                </a:solidFill>
                <a:cs typeface="Segoe UI" panose="020B0502040204020203" pitchFamily="34" charset="0"/>
              </a:rPr>
              <a:t>attentif</a:t>
            </a:r>
            <a:r>
              <a:rPr lang="fr-FR" sz="2000" dirty="0" smtClean="0">
                <a:solidFill>
                  <a:srgbClr val="002060"/>
                </a:solidFill>
                <a:cs typeface="Segoe UI" panose="020B0502040204020203" pitchFamily="34" charset="0"/>
              </a:rPr>
              <a:t> </a:t>
            </a:r>
            <a:endParaRPr lang="fr-FR" sz="2000" dirty="0">
              <a:solidFill>
                <a:srgbClr val="002060"/>
              </a:solidFill>
              <a:latin typeface="Calibri" panose="020F0502020204030204"/>
              <a:cs typeface="Segoe UI" panose="020B0502040204020203" pitchFamily="34" charset="0"/>
            </a:endParaRPr>
          </a:p>
        </p:txBody>
      </p:sp>
      <p:sp>
        <p:nvSpPr>
          <p:cNvPr id="12" name="Espace réservé du contenu 4"/>
          <p:cNvSpPr txBox="1">
            <a:spLocks/>
          </p:cNvSpPr>
          <p:nvPr/>
        </p:nvSpPr>
        <p:spPr>
          <a:xfrm>
            <a:off x="807396" y="1060487"/>
            <a:ext cx="10970622" cy="111933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205AA7"/>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None/>
              <a:defRPr/>
            </a:pPr>
            <a:r>
              <a:rPr lang="fr-FR" sz="2000" dirty="0">
                <a:solidFill>
                  <a:srgbClr val="002060"/>
                </a:solidFill>
                <a:latin typeface="Calibri" panose="020F0502020204030204"/>
                <a:cs typeface="Segoe UI" panose="020B0502040204020203" pitchFamily="34" charset="0"/>
              </a:rPr>
              <a:t>Le quadrant n°1 (« sensible ») doit faire l’objet d’une vigilance particulière </a:t>
            </a:r>
            <a:r>
              <a:rPr lang="fr-FR" sz="2000" b="1" dirty="0">
                <a:solidFill>
                  <a:srgbClr val="002060"/>
                </a:solidFill>
                <a:latin typeface="Calibri" panose="020F0502020204030204"/>
                <a:cs typeface="Segoe UI" panose="020B0502040204020203" pitchFamily="34" charset="0"/>
              </a:rPr>
              <a:t>secteur par secteur </a:t>
            </a:r>
            <a:r>
              <a:rPr lang="fr-FR" sz="2000" dirty="0">
                <a:solidFill>
                  <a:srgbClr val="002060"/>
                </a:solidFill>
                <a:latin typeface="Calibri" panose="020F0502020204030204"/>
                <a:cs typeface="Segoe UI" panose="020B0502040204020203" pitchFamily="34" charset="0"/>
              </a:rPr>
              <a:t>même si :</a:t>
            </a:r>
          </a:p>
          <a:p>
            <a:pPr marL="273050" lvl="1" indent="-273050" algn="just">
              <a:spcBef>
                <a:spcPts val="750"/>
              </a:spcBef>
              <a:defRPr/>
            </a:pPr>
            <a:r>
              <a:rPr lang="fr-FR" sz="2000" dirty="0">
                <a:solidFill>
                  <a:srgbClr val="002060"/>
                </a:solidFill>
                <a:latin typeface="Calibri" panose="020F0502020204030204"/>
                <a:cs typeface="Segoe UI" panose="020B0502040204020203" pitchFamily="34" charset="0"/>
              </a:rPr>
              <a:t>Il peut y avoir des entreprises nécessitant une même vigilance dans les autres quadrants ;</a:t>
            </a:r>
          </a:p>
          <a:p>
            <a:pPr marL="273050" lvl="1" indent="-273050" algn="just">
              <a:spcBef>
                <a:spcPts val="750"/>
              </a:spcBef>
              <a:defRPr/>
            </a:pPr>
            <a:r>
              <a:rPr lang="fr-FR" sz="2000" dirty="0">
                <a:solidFill>
                  <a:srgbClr val="002060"/>
                </a:solidFill>
                <a:latin typeface="Calibri" panose="020F0502020204030204"/>
                <a:cs typeface="Segoe UI" panose="020B0502040204020203" pitchFamily="34" charset="0"/>
              </a:rPr>
              <a:t>Il y a aussi des entreprises en bonne santé financière dans ce quadrant</a:t>
            </a:r>
            <a:r>
              <a:rPr lang="fr-FR" sz="2000" dirty="0" smtClean="0">
                <a:solidFill>
                  <a:srgbClr val="002060"/>
                </a:solidFill>
                <a:latin typeface="Calibri" panose="020F0502020204030204"/>
                <a:cs typeface="Segoe UI" panose="020B0502040204020203" pitchFamily="34" charset="0"/>
              </a:rPr>
              <a:t>.</a:t>
            </a:r>
            <a:endParaRPr lang="fr-FR" sz="2000" dirty="0">
              <a:solidFill>
                <a:srgbClr val="002060"/>
              </a:solidFill>
              <a:latin typeface="Calibri" panose="020F0502020204030204"/>
              <a:cs typeface="Segoe UI" panose="020B0502040204020203" pitchFamily="34" charset="0"/>
            </a:endParaRPr>
          </a:p>
        </p:txBody>
      </p:sp>
    </p:spTree>
    <p:extLst>
      <p:ext uri="{BB962C8B-B14F-4D97-AF65-F5344CB8AC3E}">
        <p14:creationId xmlns:p14="http://schemas.microsoft.com/office/powerpoint/2010/main" val="12750680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A5612AF6-3794-417C-8315-010C3BB3AD18}" type="slidenum">
              <a:rPr lang="fr-FR" smtClean="0"/>
              <a:pPr/>
              <a:t>2</a:t>
            </a:fld>
            <a:endParaRPr lang="fr-FR" dirty="0"/>
          </a:p>
        </p:txBody>
      </p:sp>
      <p:sp>
        <p:nvSpPr>
          <p:cNvPr id="6" name="Titre 1"/>
          <p:cNvSpPr>
            <a:spLocks noGrp="1"/>
          </p:cNvSpPr>
          <p:nvPr>
            <p:ph type="title"/>
          </p:nvPr>
        </p:nvSpPr>
        <p:spPr>
          <a:xfrm>
            <a:off x="807396" y="0"/>
            <a:ext cx="11384604" cy="908720"/>
          </a:xfrm>
        </p:spPr>
        <p:txBody>
          <a:bodyPr>
            <a:noAutofit/>
          </a:bodyPr>
          <a:lstStyle/>
          <a:p>
            <a:pPr algn="ctr"/>
            <a:r>
              <a:rPr lang="fr-FR" sz="2400" b="1" dirty="0" smtClean="0">
                <a:solidFill>
                  <a:srgbClr val="002060"/>
                </a:solidFill>
              </a:rPr>
              <a:t>1 – la banque de France au service des entreprises (1/6)</a:t>
            </a:r>
            <a:br>
              <a:rPr lang="fr-FR" sz="2400" b="1" dirty="0" smtClean="0">
                <a:solidFill>
                  <a:srgbClr val="002060"/>
                </a:solidFill>
              </a:rPr>
            </a:br>
            <a:r>
              <a:rPr lang="fr-FR" sz="2400" b="1" dirty="0" smtClean="0">
                <a:solidFill>
                  <a:srgbClr val="002060"/>
                </a:solidFill>
              </a:rPr>
              <a:t>Une présence territoriale dans tous les départements</a:t>
            </a:r>
            <a:endParaRPr lang="fr-FR" sz="2400" cap="none" dirty="0">
              <a:solidFill>
                <a:srgbClr val="002060"/>
              </a:solidFill>
            </a:endParaRPr>
          </a:p>
        </p:txBody>
      </p:sp>
      <p:pic>
        <p:nvPicPr>
          <p:cNvPr id="2" name="Image 1"/>
          <p:cNvPicPr>
            <a:picLocks noChangeAspect="1"/>
          </p:cNvPicPr>
          <p:nvPr/>
        </p:nvPicPr>
        <p:blipFill>
          <a:blip r:embed="rId2"/>
          <a:stretch>
            <a:fillRect/>
          </a:stretch>
        </p:blipFill>
        <p:spPr>
          <a:xfrm>
            <a:off x="614149" y="908720"/>
            <a:ext cx="5227093" cy="5410193"/>
          </a:xfrm>
          <a:prstGeom prst="rect">
            <a:avLst/>
          </a:prstGeom>
        </p:spPr>
      </p:pic>
      <p:graphicFrame>
        <p:nvGraphicFramePr>
          <p:cNvPr id="7" name="Diagramme 6"/>
          <p:cNvGraphicFramePr/>
          <p:nvPr>
            <p:extLst>
              <p:ext uri="{D42A27DB-BD31-4B8C-83A1-F6EECF244321}">
                <p14:modId xmlns:p14="http://schemas.microsoft.com/office/powerpoint/2010/main" val="1807779626"/>
              </p:ext>
            </p:extLst>
          </p:nvPr>
        </p:nvGraphicFramePr>
        <p:xfrm>
          <a:off x="6237027" y="1662186"/>
          <a:ext cx="5559188" cy="39032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23487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A5612AF6-3794-417C-8315-010C3BB3AD18}" type="slidenum">
              <a:rPr lang="fr-FR" smtClean="0"/>
              <a:pPr/>
              <a:t>3</a:t>
            </a:fld>
            <a:endParaRPr lang="fr-FR" dirty="0"/>
          </a:p>
        </p:txBody>
      </p:sp>
      <p:sp>
        <p:nvSpPr>
          <p:cNvPr id="6" name="Titre 1"/>
          <p:cNvSpPr>
            <a:spLocks noGrp="1"/>
          </p:cNvSpPr>
          <p:nvPr>
            <p:ph type="title"/>
          </p:nvPr>
        </p:nvSpPr>
        <p:spPr>
          <a:xfrm>
            <a:off x="807396" y="0"/>
            <a:ext cx="11384604" cy="908720"/>
          </a:xfrm>
        </p:spPr>
        <p:txBody>
          <a:bodyPr>
            <a:noAutofit/>
          </a:bodyPr>
          <a:lstStyle/>
          <a:p>
            <a:pPr algn="ctr"/>
            <a:r>
              <a:rPr lang="fr-FR" sz="2400" b="1" dirty="0" smtClean="0">
                <a:solidFill>
                  <a:srgbClr val="002060"/>
                </a:solidFill>
              </a:rPr>
              <a:t>1 – la </a:t>
            </a:r>
            <a:r>
              <a:rPr lang="fr-FR" sz="2400" b="1" dirty="0">
                <a:solidFill>
                  <a:srgbClr val="002060"/>
                </a:solidFill>
              </a:rPr>
              <a:t>banque de </a:t>
            </a:r>
            <a:r>
              <a:rPr lang="fr-FR" sz="2400" b="1" dirty="0" smtClean="0">
                <a:solidFill>
                  <a:srgbClr val="002060"/>
                </a:solidFill>
              </a:rPr>
              <a:t>France </a:t>
            </a:r>
            <a:r>
              <a:rPr lang="fr-FR" sz="2400" b="1" dirty="0">
                <a:solidFill>
                  <a:srgbClr val="002060"/>
                </a:solidFill>
              </a:rPr>
              <a:t>au service des entreprises </a:t>
            </a:r>
            <a:r>
              <a:rPr lang="fr-FR" sz="2400" b="1" dirty="0" smtClean="0">
                <a:solidFill>
                  <a:srgbClr val="002060"/>
                </a:solidFill>
              </a:rPr>
              <a:t>(2/6)</a:t>
            </a:r>
            <a:r>
              <a:rPr lang="fr-FR" sz="2400" b="1" dirty="0">
                <a:solidFill>
                  <a:srgbClr val="002060"/>
                </a:solidFill>
              </a:rPr>
              <a:t/>
            </a:r>
            <a:br>
              <a:rPr lang="fr-FR" sz="2400" b="1" dirty="0">
                <a:solidFill>
                  <a:srgbClr val="002060"/>
                </a:solidFill>
              </a:rPr>
            </a:br>
            <a:r>
              <a:rPr lang="fr-FR" sz="2400" b="1" dirty="0" smtClean="0">
                <a:solidFill>
                  <a:srgbClr val="002060"/>
                </a:solidFill>
              </a:rPr>
              <a:t>Des analyses pour apprécier l’évolution de l’environnement économique</a:t>
            </a:r>
            <a:endParaRPr lang="fr-FR" sz="2400" cap="none" dirty="0">
              <a:solidFill>
                <a:srgbClr val="002060"/>
              </a:solidFill>
            </a:endParaRPr>
          </a:p>
        </p:txBody>
      </p:sp>
      <p:pic>
        <p:nvPicPr>
          <p:cNvPr id="3" name="Image 2"/>
          <p:cNvPicPr>
            <a:picLocks noChangeAspect="1"/>
          </p:cNvPicPr>
          <p:nvPr/>
        </p:nvPicPr>
        <p:blipFill>
          <a:blip r:embed="rId2"/>
          <a:stretch>
            <a:fillRect/>
          </a:stretch>
        </p:blipFill>
        <p:spPr>
          <a:xfrm>
            <a:off x="807396" y="908720"/>
            <a:ext cx="5620701" cy="1124796"/>
          </a:xfrm>
          <a:prstGeom prst="rect">
            <a:avLst/>
          </a:prstGeom>
        </p:spPr>
      </p:pic>
      <p:sp>
        <p:nvSpPr>
          <p:cNvPr id="5" name="Rectangle 4"/>
          <p:cNvSpPr/>
          <p:nvPr/>
        </p:nvSpPr>
        <p:spPr>
          <a:xfrm>
            <a:off x="807396" y="2033516"/>
            <a:ext cx="5620700" cy="4247317"/>
          </a:xfrm>
          <a:prstGeom prst="rect">
            <a:avLst/>
          </a:prstGeom>
        </p:spPr>
        <p:txBody>
          <a:bodyPr wrap="square">
            <a:spAutoFit/>
          </a:bodyPr>
          <a:lstStyle/>
          <a:p>
            <a:pPr algn="just"/>
            <a:r>
              <a:rPr lang="fr-FR" dirty="0">
                <a:solidFill>
                  <a:srgbClr val="002060"/>
                </a:solidFill>
              </a:rPr>
              <a:t>La Banque de France réalise des enquêtes par l'intermédiaire de son réseau </a:t>
            </a:r>
            <a:r>
              <a:rPr lang="fr-FR" dirty="0" smtClean="0">
                <a:solidFill>
                  <a:srgbClr val="002060"/>
                </a:solidFill>
              </a:rPr>
              <a:t>régional : </a:t>
            </a:r>
          </a:p>
          <a:p>
            <a:pPr algn="just"/>
            <a:endParaRPr lang="fr-FR" dirty="0">
              <a:solidFill>
                <a:srgbClr val="002060"/>
              </a:solidFill>
            </a:endParaRPr>
          </a:p>
          <a:p>
            <a:pPr marL="285750" indent="-285750" algn="just">
              <a:buFont typeface="Wingdings" panose="05000000000000000000" pitchFamily="2" charset="2"/>
              <a:buChar char="Ø"/>
            </a:pPr>
            <a:r>
              <a:rPr lang="fr-FR" dirty="0">
                <a:solidFill>
                  <a:srgbClr val="002060"/>
                </a:solidFill>
              </a:rPr>
              <a:t>Une </a:t>
            </a:r>
            <a:r>
              <a:rPr lang="fr-FR" dirty="0" smtClean="0">
                <a:solidFill>
                  <a:srgbClr val="002060"/>
                </a:solidFill>
                <a:hlinkClick r:id="rId3"/>
              </a:rPr>
              <a:t>Enquête Mensuelle de Conjonture</a:t>
            </a:r>
            <a:r>
              <a:rPr lang="fr-FR" dirty="0" smtClean="0">
                <a:solidFill>
                  <a:srgbClr val="002060"/>
                </a:solidFill>
              </a:rPr>
              <a:t>, chaque </a:t>
            </a:r>
            <a:r>
              <a:rPr lang="fr-FR" dirty="0">
                <a:solidFill>
                  <a:srgbClr val="002060"/>
                </a:solidFill>
              </a:rPr>
              <a:t>début de mois, décrit la situation conjoncturelle du mois précédent et prévoit le PIB trimestriel, grâce aux réponses de </a:t>
            </a:r>
            <a:r>
              <a:rPr lang="fr-FR" dirty="0" smtClean="0">
                <a:solidFill>
                  <a:srgbClr val="002060"/>
                </a:solidFill>
              </a:rPr>
              <a:t>8 500 </a:t>
            </a:r>
            <a:r>
              <a:rPr lang="fr-FR" dirty="0">
                <a:solidFill>
                  <a:srgbClr val="002060"/>
                </a:solidFill>
              </a:rPr>
              <a:t>dirigeants d’entreprise.</a:t>
            </a:r>
          </a:p>
          <a:p>
            <a:pPr marL="285750" indent="-285750" algn="just">
              <a:buFont typeface="Wingdings" panose="05000000000000000000" pitchFamily="2" charset="2"/>
              <a:buChar char="Ø"/>
            </a:pPr>
            <a:endParaRPr lang="fr-FR" dirty="0">
              <a:solidFill>
                <a:srgbClr val="002060"/>
              </a:solidFill>
            </a:endParaRPr>
          </a:p>
          <a:p>
            <a:pPr marL="285750" indent="-285750" algn="just">
              <a:buFont typeface="Wingdings" panose="05000000000000000000" pitchFamily="2" charset="2"/>
              <a:buChar char="Ø"/>
            </a:pPr>
            <a:r>
              <a:rPr lang="fr-FR" dirty="0" smtClean="0">
                <a:solidFill>
                  <a:srgbClr val="002060"/>
                </a:solidFill>
              </a:rPr>
              <a:t>Un diagnostic de </a:t>
            </a:r>
            <a:r>
              <a:rPr lang="fr-FR" dirty="0" smtClean="0">
                <a:solidFill>
                  <a:srgbClr val="002060"/>
                </a:solidFill>
                <a:hlinkClick r:id="rId4"/>
              </a:rPr>
              <a:t>conjoncture par secteur d'activité</a:t>
            </a:r>
            <a:r>
              <a:rPr lang="fr-FR" dirty="0" smtClean="0">
                <a:solidFill>
                  <a:srgbClr val="002060"/>
                </a:solidFill>
              </a:rPr>
              <a:t> est </a:t>
            </a:r>
            <a:r>
              <a:rPr lang="fr-FR" dirty="0">
                <a:solidFill>
                  <a:srgbClr val="002060"/>
                </a:solidFill>
              </a:rPr>
              <a:t>établi tous les mois pour les secteurs de l’industrie, des services marchands, du bâtiment et tous les trimestres pour le secteur des travaux publics ainsi qu’un volet sur l’accès au crédit.</a:t>
            </a:r>
          </a:p>
          <a:p>
            <a:pPr marL="285750" indent="-285750" algn="just">
              <a:buFont typeface="Wingdings" panose="05000000000000000000" pitchFamily="2" charset="2"/>
              <a:buChar char="Ø"/>
            </a:pPr>
            <a:endParaRPr lang="fr-FR" dirty="0">
              <a:solidFill>
                <a:srgbClr val="002060"/>
              </a:solidFill>
            </a:endParaRPr>
          </a:p>
          <a:p>
            <a:pPr marL="285750" indent="-285750" algn="just">
              <a:buFont typeface="Wingdings" panose="05000000000000000000" pitchFamily="2" charset="2"/>
              <a:buChar char="Ø"/>
            </a:pPr>
            <a:r>
              <a:rPr lang="fr-FR" dirty="0">
                <a:solidFill>
                  <a:srgbClr val="002060"/>
                </a:solidFill>
              </a:rPr>
              <a:t>Des </a:t>
            </a:r>
            <a:r>
              <a:rPr lang="fr-FR" dirty="0" smtClean="0">
                <a:solidFill>
                  <a:srgbClr val="002060"/>
                </a:solidFill>
                <a:hlinkClick r:id="rId5"/>
              </a:rPr>
              <a:t>tendances régionales</a:t>
            </a:r>
            <a:r>
              <a:rPr lang="fr-FR" dirty="0" smtClean="0">
                <a:solidFill>
                  <a:srgbClr val="002060"/>
                </a:solidFill>
              </a:rPr>
              <a:t> chaque </a:t>
            </a:r>
            <a:r>
              <a:rPr lang="fr-FR" dirty="0">
                <a:solidFill>
                  <a:srgbClr val="002060"/>
                </a:solidFill>
              </a:rPr>
              <a:t>mois.</a:t>
            </a:r>
          </a:p>
        </p:txBody>
      </p:sp>
      <p:pic>
        <p:nvPicPr>
          <p:cNvPr id="8" name="Image 7"/>
          <p:cNvPicPr>
            <a:picLocks noChangeAspect="1"/>
          </p:cNvPicPr>
          <p:nvPr/>
        </p:nvPicPr>
        <p:blipFill>
          <a:blip r:embed="rId6"/>
          <a:stretch>
            <a:fillRect/>
          </a:stretch>
        </p:blipFill>
        <p:spPr>
          <a:xfrm>
            <a:off x="6499698" y="929191"/>
            <a:ext cx="5238750" cy="1083853"/>
          </a:xfrm>
          <a:prstGeom prst="rect">
            <a:avLst/>
          </a:prstGeom>
        </p:spPr>
      </p:pic>
      <p:sp>
        <p:nvSpPr>
          <p:cNvPr id="9" name="Rectangle 8"/>
          <p:cNvSpPr/>
          <p:nvPr/>
        </p:nvSpPr>
        <p:spPr>
          <a:xfrm>
            <a:off x="6571300" y="2033516"/>
            <a:ext cx="5045233" cy="4247317"/>
          </a:xfrm>
          <a:prstGeom prst="rect">
            <a:avLst/>
          </a:prstGeom>
        </p:spPr>
        <p:txBody>
          <a:bodyPr wrap="square">
            <a:spAutoFit/>
          </a:bodyPr>
          <a:lstStyle/>
          <a:p>
            <a:pPr algn="just"/>
            <a:r>
              <a:rPr lang="fr-FR" dirty="0">
                <a:solidFill>
                  <a:srgbClr val="002060"/>
                </a:solidFill>
              </a:rPr>
              <a:t>La Banque de France réalise </a:t>
            </a:r>
            <a:r>
              <a:rPr lang="fr-FR" dirty="0" smtClean="0">
                <a:solidFill>
                  <a:srgbClr val="002060"/>
                </a:solidFill>
              </a:rPr>
              <a:t>un suivi </a:t>
            </a:r>
            <a:r>
              <a:rPr lang="fr-FR" dirty="0">
                <a:solidFill>
                  <a:srgbClr val="002060"/>
                </a:solidFill>
              </a:rPr>
              <a:t>de l’évolution de la distribution de </a:t>
            </a:r>
            <a:r>
              <a:rPr lang="fr-FR" dirty="0" smtClean="0">
                <a:solidFill>
                  <a:srgbClr val="002060"/>
                </a:solidFill>
              </a:rPr>
              <a:t>crédit : </a:t>
            </a:r>
          </a:p>
          <a:p>
            <a:pPr algn="just"/>
            <a:endParaRPr lang="fr-FR" dirty="0" smtClean="0">
              <a:solidFill>
                <a:srgbClr val="002060"/>
              </a:solidFill>
            </a:endParaRPr>
          </a:p>
          <a:p>
            <a:pPr marL="285750" indent="-285750" algn="just">
              <a:buFont typeface="Wingdings" panose="05000000000000000000" pitchFamily="2" charset="2"/>
              <a:buChar char="Ø"/>
            </a:pPr>
            <a:r>
              <a:rPr lang="fr-FR" dirty="0" smtClean="0">
                <a:solidFill>
                  <a:srgbClr val="002060"/>
                </a:solidFill>
                <a:hlinkClick r:id="rId7"/>
              </a:rPr>
              <a:t>Accès des entreprises au crédit</a:t>
            </a:r>
            <a:endParaRPr lang="fr-FR" dirty="0" smtClean="0">
              <a:solidFill>
                <a:srgbClr val="002060"/>
              </a:solidFill>
            </a:endParaRPr>
          </a:p>
          <a:p>
            <a:pPr marL="285750" indent="-285750" algn="just">
              <a:buFont typeface="Wingdings" panose="05000000000000000000" pitchFamily="2" charset="2"/>
              <a:buChar char="Ø"/>
            </a:pPr>
            <a:endParaRPr lang="fr-FR" sz="1200" dirty="0">
              <a:solidFill>
                <a:srgbClr val="002060"/>
              </a:solidFill>
            </a:endParaRPr>
          </a:p>
          <a:p>
            <a:pPr marL="285750" indent="-285750" algn="just">
              <a:buFont typeface="Wingdings" panose="05000000000000000000" pitchFamily="2" charset="2"/>
              <a:buChar char="Ø"/>
            </a:pPr>
            <a:r>
              <a:rPr lang="fr-FR" dirty="0" smtClean="0">
                <a:solidFill>
                  <a:srgbClr val="002060"/>
                </a:solidFill>
                <a:hlinkClick r:id="rId8"/>
              </a:rPr>
              <a:t>Crédits aux-sociétés non financières</a:t>
            </a:r>
            <a:endParaRPr lang="fr-FR" dirty="0" smtClean="0">
              <a:solidFill>
                <a:srgbClr val="002060"/>
              </a:solidFill>
            </a:endParaRPr>
          </a:p>
          <a:p>
            <a:pPr marL="285750" indent="-285750" algn="just">
              <a:buFont typeface="Wingdings" panose="05000000000000000000" pitchFamily="2" charset="2"/>
              <a:buChar char="Ø"/>
            </a:pPr>
            <a:endParaRPr lang="fr-FR" sz="1200" dirty="0" smtClean="0">
              <a:solidFill>
                <a:srgbClr val="002060"/>
              </a:solidFill>
            </a:endParaRPr>
          </a:p>
          <a:p>
            <a:pPr marL="285750" indent="-285750" algn="just">
              <a:buFont typeface="Wingdings" panose="05000000000000000000" pitchFamily="2" charset="2"/>
              <a:buChar char="Ø"/>
            </a:pPr>
            <a:r>
              <a:rPr lang="fr-FR" dirty="0" smtClean="0">
                <a:solidFill>
                  <a:srgbClr val="002060"/>
                </a:solidFill>
                <a:hlinkClick r:id="rId9"/>
              </a:rPr>
              <a:t>Crédits par taille d'entreprises</a:t>
            </a:r>
            <a:endParaRPr lang="fr-FR" dirty="0" smtClean="0">
              <a:solidFill>
                <a:srgbClr val="002060"/>
              </a:solidFill>
            </a:endParaRPr>
          </a:p>
          <a:p>
            <a:pPr marL="285750" indent="-285750" algn="just">
              <a:buFont typeface="Wingdings" panose="05000000000000000000" pitchFamily="2" charset="2"/>
              <a:buChar char="Ø"/>
            </a:pPr>
            <a:endParaRPr lang="fr-FR" sz="1200" dirty="0">
              <a:solidFill>
                <a:srgbClr val="002060"/>
              </a:solidFill>
            </a:endParaRPr>
          </a:p>
          <a:p>
            <a:pPr marL="285750" indent="-285750" algn="just">
              <a:buFont typeface="Wingdings" panose="05000000000000000000" pitchFamily="2" charset="2"/>
              <a:buChar char="Ø"/>
            </a:pPr>
            <a:r>
              <a:rPr lang="fr-FR" dirty="0" smtClean="0">
                <a:solidFill>
                  <a:srgbClr val="002060"/>
                </a:solidFill>
                <a:hlinkClick r:id="rId10"/>
              </a:rPr>
              <a:t>Financement des micro-entreprises</a:t>
            </a:r>
            <a:endParaRPr lang="fr-FR" dirty="0" smtClean="0">
              <a:solidFill>
                <a:srgbClr val="002060"/>
              </a:solidFill>
            </a:endParaRPr>
          </a:p>
          <a:p>
            <a:pPr marL="285750" indent="-285750" algn="just">
              <a:buFont typeface="Wingdings" panose="05000000000000000000" pitchFamily="2" charset="2"/>
              <a:buChar char="Ø"/>
            </a:pPr>
            <a:endParaRPr lang="fr-FR" sz="1200" dirty="0">
              <a:solidFill>
                <a:srgbClr val="002060"/>
              </a:solidFill>
            </a:endParaRPr>
          </a:p>
          <a:p>
            <a:pPr marL="285750" indent="-285750" algn="just">
              <a:buFont typeface="Wingdings" panose="05000000000000000000" pitchFamily="2" charset="2"/>
              <a:buChar char="Ø"/>
            </a:pPr>
            <a:r>
              <a:rPr lang="fr-FR" dirty="0" smtClean="0">
                <a:solidFill>
                  <a:srgbClr val="002060"/>
                </a:solidFill>
                <a:hlinkClick r:id="rId11"/>
              </a:rPr>
              <a:t>Crédits dans les régions françaises</a:t>
            </a:r>
            <a:endParaRPr lang="fr-FR" dirty="0" smtClean="0">
              <a:solidFill>
                <a:srgbClr val="002060"/>
              </a:solidFill>
            </a:endParaRPr>
          </a:p>
          <a:p>
            <a:pPr marL="285750" indent="-285750" algn="just">
              <a:buFont typeface="Wingdings" panose="05000000000000000000" pitchFamily="2" charset="2"/>
              <a:buChar char="Ø"/>
            </a:pPr>
            <a:endParaRPr lang="fr-FR" sz="1200" dirty="0">
              <a:solidFill>
                <a:srgbClr val="002060"/>
              </a:solidFill>
            </a:endParaRPr>
          </a:p>
          <a:p>
            <a:pPr marL="285750" indent="-285750" algn="just">
              <a:buFont typeface="Wingdings" panose="05000000000000000000" pitchFamily="2" charset="2"/>
              <a:buChar char="Ø"/>
            </a:pPr>
            <a:r>
              <a:rPr lang="fr-FR" dirty="0" smtClean="0">
                <a:solidFill>
                  <a:srgbClr val="002060"/>
                </a:solidFill>
                <a:hlinkClick r:id="rId12"/>
              </a:rPr>
              <a:t>L’impact de la crise du Covid-19 sur la situation financière des entreprises et des ménages </a:t>
            </a:r>
            <a:endParaRPr lang="fr-FR" dirty="0" smtClean="0">
              <a:solidFill>
                <a:srgbClr val="002060"/>
              </a:solidFill>
            </a:endParaRPr>
          </a:p>
          <a:p>
            <a:pPr marL="285750" indent="-285750" algn="just">
              <a:buFont typeface="Wingdings" panose="05000000000000000000" pitchFamily="2" charset="2"/>
              <a:buChar char="Ø"/>
            </a:pPr>
            <a:endParaRPr lang="fr-FR" sz="1200" dirty="0">
              <a:solidFill>
                <a:srgbClr val="002060"/>
              </a:solidFill>
            </a:endParaRPr>
          </a:p>
          <a:p>
            <a:pPr marL="285750" indent="-285750" algn="just">
              <a:buFont typeface="Wingdings" panose="05000000000000000000" pitchFamily="2" charset="2"/>
              <a:buChar char="Ø"/>
            </a:pPr>
            <a:r>
              <a:rPr lang="fr-FR" dirty="0" smtClean="0">
                <a:solidFill>
                  <a:srgbClr val="002060"/>
                </a:solidFill>
                <a:hlinkClick r:id="rId13"/>
              </a:rPr>
              <a:t>Tableau de bord du Prêt Garanti par l'État (PGE)</a:t>
            </a:r>
            <a:endParaRPr lang="fr-FR" dirty="0">
              <a:solidFill>
                <a:srgbClr val="002060"/>
              </a:solidFill>
            </a:endParaRPr>
          </a:p>
        </p:txBody>
      </p:sp>
    </p:spTree>
    <p:extLst>
      <p:ext uri="{BB962C8B-B14F-4D97-AF65-F5344CB8AC3E}">
        <p14:creationId xmlns:p14="http://schemas.microsoft.com/office/powerpoint/2010/main" val="25788012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A5612AF6-3794-417C-8315-010C3BB3AD18}" type="slidenum">
              <a:rPr lang="fr-FR" smtClean="0"/>
              <a:pPr/>
              <a:t>4</a:t>
            </a:fld>
            <a:endParaRPr lang="fr-FR" dirty="0"/>
          </a:p>
        </p:txBody>
      </p:sp>
      <p:sp>
        <p:nvSpPr>
          <p:cNvPr id="6" name="Titre 1"/>
          <p:cNvSpPr>
            <a:spLocks noGrp="1"/>
          </p:cNvSpPr>
          <p:nvPr>
            <p:ph type="title"/>
          </p:nvPr>
        </p:nvSpPr>
        <p:spPr>
          <a:xfrm>
            <a:off x="807396" y="0"/>
            <a:ext cx="11384604" cy="908720"/>
          </a:xfrm>
        </p:spPr>
        <p:txBody>
          <a:bodyPr>
            <a:noAutofit/>
          </a:bodyPr>
          <a:lstStyle/>
          <a:p>
            <a:pPr algn="ctr"/>
            <a:r>
              <a:rPr lang="fr-FR" sz="2400" b="1" dirty="0" smtClean="0">
                <a:solidFill>
                  <a:srgbClr val="002060"/>
                </a:solidFill>
              </a:rPr>
              <a:t>1 – la </a:t>
            </a:r>
            <a:r>
              <a:rPr lang="fr-FR" sz="2400" b="1" dirty="0">
                <a:solidFill>
                  <a:srgbClr val="002060"/>
                </a:solidFill>
              </a:rPr>
              <a:t>banque de </a:t>
            </a:r>
            <a:r>
              <a:rPr lang="fr-FR" sz="2400" b="1" dirty="0" smtClean="0">
                <a:solidFill>
                  <a:srgbClr val="002060"/>
                </a:solidFill>
              </a:rPr>
              <a:t>France </a:t>
            </a:r>
            <a:r>
              <a:rPr lang="fr-FR" sz="2400" b="1" dirty="0">
                <a:solidFill>
                  <a:srgbClr val="002060"/>
                </a:solidFill>
              </a:rPr>
              <a:t>au service des entreprises </a:t>
            </a:r>
            <a:r>
              <a:rPr lang="fr-FR" sz="2400" b="1" dirty="0" smtClean="0">
                <a:solidFill>
                  <a:srgbClr val="002060"/>
                </a:solidFill>
              </a:rPr>
              <a:t>(3/6)</a:t>
            </a:r>
            <a:r>
              <a:rPr lang="fr-FR" sz="2400" b="1" dirty="0">
                <a:solidFill>
                  <a:srgbClr val="002060"/>
                </a:solidFill>
              </a:rPr>
              <a:t/>
            </a:r>
            <a:br>
              <a:rPr lang="fr-FR" sz="2400" b="1" dirty="0">
                <a:solidFill>
                  <a:srgbClr val="002060"/>
                </a:solidFill>
              </a:rPr>
            </a:br>
            <a:r>
              <a:rPr lang="fr-FR" sz="2400" b="1" dirty="0">
                <a:solidFill>
                  <a:srgbClr val="002060"/>
                </a:solidFill>
              </a:rPr>
              <a:t>la </a:t>
            </a:r>
            <a:r>
              <a:rPr lang="fr-FR" sz="2400" b="1" dirty="0" smtClean="0">
                <a:solidFill>
                  <a:srgbClr val="002060"/>
                </a:solidFill>
              </a:rPr>
              <a:t>cotation pour apprécier la situation des entreprises (1/2)</a:t>
            </a:r>
            <a:endParaRPr lang="fr-FR" sz="2400" cap="none" dirty="0">
              <a:solidFill>
                <a:srgbClr val="002060"/>
              </a:solidFill>
            </a:endParaRPr>
          </a:p>
        </p:txBody>
      </p:sp>
      <p:pic>
        <p:nvPicPr>
          <p:cNvPr id="2" name="Image 1"/>
          <p:cNvPicPr>
            <a:picLocks noChangeAspect="1"/>
          </p:cNvPicPr>
          <p:nvPr/>
        </p:nvPicPr>
        <p:blipFill>
          <a:blip r:embed="rId2"/>
          <a:stretch>
            <a:fillRect/>
          </a:stretch>
        </p:blipFill>
        <p:spPr>
          <a:xfrm>
            <a:off x="6202939" y="2432304"/>
            <a:ext cx="4778008" cy="3758645"/>
          </a:xfrm>
          <a:prstGeom prst="rect">
            <a:avLst/>
          </a:prstGeom>
        </p:spPr>
      </p:pic>
      <p:pic>
        <p:nvPicPr>
          <p:cNvPr id="3" name="Image 2"/>
          <p:cNvPicPr>
            <a:picLocks noChangeAspect="1"/>
          </p:cNvPicPr>
          <p:nvPr/>
        </p:nvPicPr>
        <p:blipFill>
          <a:blip r:embed="rId3"/>
          <a:stretch>
            <a:fillRect/>
          </a:stretch>
        </p:blipFill>
        <p:spPr>
          <a:xfrm>
            <a:off x="859804" y="1060150"/>
            <a:ext cx="10396729" cy="1220724"/>
          </a:xfrm>
          <a:prstGeom prst="rect">
            <a:avLst/>
          </a:prstGeom>
        </p:spPr>
      </p:pic>
      <p:sp>
        <p:nvSpPr>
          <p:cNvPr id="10" name="ZoneTexte 9"/>
          <p:cNvSpPr txBox="1"/>
          <p:nvPr/>
        </p:nvSpPr>
        <p:spPr>
          <a:xfrm>
            <a:off x="960738" y="2432304"/>
            <a:ext cx="4584028" cy="3416320"/>
          </a:xfrm>
          <a:prstGeom prst="rect">
            <a:avLst/>
          </a:prstGeom>
          <a:noFill/>
        </p:spPr>
        <p:txBody>
          <a:bodyPr wrap="square" lIns="0" rIns="0" rtlCol="0">
            <a:spAutoFit/>
          </a:bodyPr>
          <a:lstStyle/>
          <a:p>
            <a:pPr marL="285750" lvl="0" indent="-285750" algn="just">
              <a:spcAft>
                <a:spcPts val="0"/>
              </a:spcAft>
              <a:buClr>
                <a:srgbClr val="00B398"/>
              </a:buClr>
              <a:buFont typeface="Webdings" panose="05030102010509060703" pitchFamily="18" charset="2"/>
              <a:buChar char=""/>
            </a:pPr>
            <a:r>
              <a:rPr lang="fr-FR" b="1" dirty="0" smtClean="0">
                <a:solidFill>
                  <a:srgbClr val="205AA7"/>
                </a:solidFill>
              </a:rPr>
              <a:t>270 </a:t>
            </a:r>
            <a:r>
              <a:rPr lang="fr-FR" b="1" dirty="0">
                <a:solidFill>
                  <a:srgbClr val="205AA7"/>
                </a:solidFill>
              </a:rPr>
              <a:t>000 </a:t>
            </a:r>
            <a:r>
              <a:rPr lang="fr-FR" dirty="0">
                <a:solidFill>
                  <a:srgbClr val="205AA7"/>
                </a:solidFill>
              </a:rPr>
              <a:t>entreprises avec un </a:t>
            </a:r>
            <a:r>
              <a:rPr lang="fr-FR" dirty="0" smtClean="0">
                <a:solidFill>
                  <a:srgbClr val="205AA7"/>
                </a:solidFill>
              </a:rPr>
              <a:t>CA </a:t>
            </a:r>
            <a:r>
              <a:rPr lang="fr-FR" dirty="0">
                <a:solidFill>
                  <a:srgbClr val="205AA7"/>
                </a:solidFill>
              </a:rPr>
              <a:t>≥ 750 K€ et leur siège social en </a:t>
            </a:r>
            <a:r>
              <a:rPr lang="fr-FR" dirty="0" smtClean="0">
                <a:solidFill>
                  <a:srgbClr val="205AA7"/>
                </a:solidFill>
              </a:rPr>
              <a:t>France</a:t>
            </a:r>
          </a:p>
          <a:p>
            <a:pPr lvl="0" algn="just">
              <a:spcAft>
                <a:spcPts val="0"/>
              </a:spcAft>
              <a:buClr>
                <a:srgbClr val="00B398"/>
              </a:buClr>
            </a:pPr>
            <a:endParaRPr lang="fr-FR" dirty="0" smtClean="0">
              <a:solidFill>
                <a:srgbClr val="205AA7"/>
              </a:solidFill>
            </a:endParaRPr>
          </a:p>
          <a:p>
            <a:pPr marL="285750" lvl="0" indent="-285750">
              <a:spcAft>
                <a:spcPts val="0"/>
              </a:spcAft>
              <a:buClr>
                <a:srgbClr val="00B398"/>
              </a:buClr>
              <a:buFont typeface="Webdings" panose="05030102010509060703" pitchFamily="18" charset="2"/>
              <a:buChar char=""/>
            </a:pPr>
            <a:r>
              <a:rPr lang="fr-FR" dirty="0" smtClean="0">
                <a:solidFill>
                  <a:srgbClr val="205AA7"/>
                </a:solidFill>
              </a:rPr>
              <a:t>Analyse </a:t>
            </a:r>
            <a:r>
              <a:rPr lang="fr-FR" dirty="0">
                <a:solidFill>
                  <a:srgbClr val="205AA7"/>
                </a:solidFill>
              </a:rPr>
              <a:t>sur la base de leur documentation comptable et financière et informations </a:t>
            </a:r>
            <a:r>
              <a:rPr lang="fr-FR" dirty="0" smtClean="0">
                <a:solidFill>
                  <a:srgbClr val="205AA7"/>
                </a:solidFill>
              </a:rPr>
              <a:t>extracomptables</a:t>
            </a:r>
          </a:p>
          <a:p>
            <a:pPr lvl="0" algn="just">
              <a:spcAft>
                <a:spcPts val="0"/>
              </a:spcAft>
              <a:buClr>
                <a:srgbClr val="00B398"/>
              </a:buClr>
            </a:pPr>
            <a:endParaRPr lang="fr-FR" dirty="0">
              <a:solidFill>
                <a:srgbClr val="205AA7"/>
              </a:solidFill>
            </a:endParaRPr>
          </a:p>
          <a:p>
            <a:pPr lvl="0" indent="266700" algn="just">
              <a:spcAft>
                <a:spcPts val="0"/>
              </a:spcAft>
              <a:buClr>
                <a:srgbClr val="00B398"/>
              </a:buClr>
              <a:buFont typeface="Webdings" panose="05030102010509060703" pitchFamily="18" charset="2"/>
              <a:buChar char=""/>
            </a:pPr>
            <a:r>
              <a:rPr lang="fr-FR" dirty="0" smtClean="0">
                <a:solidFill>
                  <a:srgbClr val="205AA7"/>
                </a:solidFill>
              </a:rPr>
              <a:t>Entretien </a:t>
            </a:r>
            <a:r>
              <a:rPr lang="fr-FR" dirty="0">
                <a:solidFill>
                  <a:srgbClr val="205AA7"/>
                </a:solidFill>
              </a:rPr>
              <a:t>avec leur(s) dirigeant(s) </a:t>
            </a:r>
            <a:r>
              <a:rPr lang="fr-FR" dirty="0" smtClean="0">
                <a:solidFill>
                  <a:srgbClr val="205AA7"/>
                </a:solidFill>
              </a:rPr>
              <a:t>: </a:t>
            </a:r>
          </a:p>
          <a:p>
            <a:pPr marL="266700" lvl="0" algn="just">
              <a:spcAft>
                <a:spcPts val="0"/>
              </a:spcAft>
              <a:buClr>
                <a:srgbClr val="00B398"/>
              </a:buClr>
            </a:pPr>
            <a:r>
              <a:rPr lang="fr-FR" b="1" dirty="0" smtClean="0">
                <a:solidFill>
                  <a:srgbClr val="205AA7"/>
                </a:solidFill>
              </a:rPr>
              <a:t>55 </a:t>
            </a:r>
            <a:r>
              <a:rPr lang="fr-FR" b="1" dirty="0">
                <a:solidFill>
                  <a:srgbClr val="205AA7"/>
                </a:solidFill>
              </a:rPr>
              <a:t>000 </a:t>
            </a:r>
            <a:r>
              <a:rPr lang="fr-FR" dirty="0" smtClean="0">
                <a:solidFill>
                  <a:srgbClr val="205AA7"/>
                </a:solidFill>
              </a:rPr>
              <a:t>par </a:t>
            </a:r>
            <a:r>
              <a:rPr lang="fr-FR" dirty="0">
                <a:solidFill>
                  <a:srgbClr val="205AA7"/>
                </a:solidFill>
              </a:rPr>
              <a:t>an (gouvernance, stratégie, RSE </a:t>
            </a:r>
            <a:r>
              <a:rPr lang="fr-FR" dirty="0" smtClean="0">
                <a:solidFill>
                  <a:srgbClr val="205AA7"/>
                </a:solidFill>
              </a:rPr>
              <a:t>…)</a:t>
            </a:r>
          </a:p>
          <a:p>
            <a:pPr marL="266700" lvl="0" algn="just">
              <a:spcAft>
                <a:spcPts val="0"/>
              </a:spcAft>
              <a:buClr>
                <a:srgbClr val="00B398"/>
              </a:buClr>
            </a:pPr>
            <a:endParaRPr lang="fr-FR" dirty="0">
              <a:solidFill>
                <a:srgbClr val="205AA7"/>
              </a:solidFill>
            </a:endParaRPr>
          </a:p>
          <a:p>
            <a:pPr marL="285750" indent="-285750" algn="just">
              <a:buClr>
                <a:srgbClr val="00B398"/>
              </a:buClr>
              <a:buFont typeface="Webdings" panose="05030102010509060703" pitchFamily="18" charset="2"/>
              <a:buChar char=""/>
            </a:pPr>
            <a:r>
              <a:rPr lang="fr-FR" dirty="0">
                <a:solidFill>
                  <a:srgbClr val="205AA7"/>
                </a:solidFill>
                <a:sym typeface="Wingdings"/>
              </a:rPr>
              <a:t>C</a:t>
            </a:r>
            <a:r>
              <a:rPr lang="fr-FR" dirty="0">
                <a:solidFill>
                  <a:srgbClr val="205AA7"/>
                </a:solidFill>
              </a:rPr>
              <a:t>otées sur l’ensemble des positions de l’échelle de </a:t>
            </a:r>
            <a:r>
              <a:rPr lang="fr-FR" dirty="0" smtClean="0">
                <a:solidFill>
                  <a:srgbClr val="205AA7"/>
                </a:solidFill>
              </a:rPr>
              <a:t>cotation</a:t>
            </a:r>
            <a:endParaRPr lang="fr-FR" dirty="0">
              <a:solidFill>
                <a:srgbClr val="205AA7"/>
              </a:solidFill>
            </a:endParaRPr>
          </a:p>
        </p:txBody>
      </p:sp>
    </p:spTree>
    <p:extLst>
      <p:ext uri="{BB962C8B-B14F-4D97-AF65-F5344CB8AC3E}">
        <p14:creationId xmlns:p14="http://schemas.microsoft.com/office/powerpoint/2010/main" val="30268805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A5612AF6-3794-417C-8315-010C3BB3AD18}" type="slidenum">
              <a:rPr lang="fr-FR" smtClean="0"/>
              <a:pPr/>
              <a:t>5</a:t>
            </a:fld>
            <a:endParaRPr lang="fr-FR" dirty="0"/>
          </a:p>
        </p:txBody>
      </p:sp>
      <p:sp>
        <p:nvSpPr>
          <p:cNvPr id="6" name="Titre 1"/>
          <p:cNvSpPr>
            <a:spLocks noGrp="1"/>
          </p:cNvSpPr>
          <p:nvPr>
            <p:ph type="title"/>
          </p:nvPr>
        </p:nvSpPr>
        <p:spPr>
          <a:xfrm>
            <a:off x="807396" y="0"/>
            <a:ext cx="11384604" cy="908720"/>
          </a:xfrm>
        </p:spPr>
        <p:txBody>
          <a:bodyPr>
            <a:noAutofit/>
          </a:bodyPr>
          <a:lstStyle/>
          <a:p>
            <a:pPr algn="ctr"/>
            <a:r>
              <a:rPr lang="fr-FR" sz="2400" b="1" dirty="0" smtClean="0">
                <a:solidFill>
                  <a:srgbClr val="002060"/>
                </a:solidFill>
              </a:rPr>
              <a:t>1 – la </a:t>
            </a:r>
            <a:r>
              <a:rPr lang="fr-FR" sz="2400" b="1" dirty="0">
                <a:solidFill>
                  <a:srgbClr val="002060"/>
                </a:solidFill>
              </a:rPr>
              <a:t>banque de </a:t>
            </a:r>
            <a:r>
              <a:rPr lang="fr-FR" sz="2400" b="1" dirty="0" smtClean="0">
                <a:solidFill>
                  <a:srgbClr val="002060"/>
                </a:solidFill>
              </a:rPr>
              <a:t>France </a:t>
            </a:r>
            <a:r>
              <a:rPr lang="fr-FR" sz="2400" b="1" dirty="0">
                <a:solidFill>
                  <a:srgbClr val="002060"/>
                </a:solidFill>
              </a:rPr>
              <a:t>au service des entreprises </a:t>
            </a:r>
            <a:r>
              <a:rPr lang="fr-FR" sz="2400" b="1" dirty="0" smtClean="0">
                <a:solidFill>
                  <a:srgbClr val="002060"/>
                </a:solidFill>
              </a:rPr>
              <a:t>(4/6)</a:t>
            </a:r>
            <a:r>
              <a:rPr lang="fr-FR" sz="2400" b="1" dirty="0">
                <a:solidFill>
                  <a:srgbClr val="002060"/>
                </a:solidFill>
              </a:rPr>
              <a:t/>
            </a:r>
            <a:br>
              <a:rPr lang="fr-FR" sz="2400" b="1" dirty="0">
                <a:solidFill>
                  <a:srgbClr val="002060"/>
                </a:solidFill>
              </a:rPr>
            </a:br>
            <a:r>
              <a:rPr lang="fr-FR" sz="2400" b="1" dirty="0">
                <a:solidFill>
                  <a:srgbClr val="002060"/>
                </a:solidFill>
              </a:rPr>
              <a:t>la cotation pour apprécier la situation des entreprises </a:t>
            </a:r>
            <a:r>
              <a:rPr lang="fr-FR" sz="2400" b="1" dirty="0" smtClean="0">
                <a:solidFill>
                  <a:srgbClr val="002060"/>
                </a:solidFill>
              </a:rPr>
              <a:t>(2/2)</a:t>
            </a:r>
            <a:endParaRPr lang="fr-FR" sz="2400" cap="none" dirty="0">
              <a:solidFill>
                <a:srgbClr val="002060"/>
              </a:solidFill>
            </a:endParaRPr>
          </a:p>
        </p:txBody>
      </p:sp>
      <p:pic>
        <p:nvPicPr>
          <p:cNvPr id="5" name="Image 4"/>
          <p:cNvPicPr>
            <a:picLocks noChangeAspect="1"/>
          </p:cNvPicPr>
          <p:nvPr/>
        </p:nvPicPr>
        <p:blipFill>
          <a:blip r:embed="rId2"/>
          <a:stretch>
            <a:fillRect/>
          </a:stretch>
        </p:blipFill>
        <p:spPr>
          <a:xfrm>
            <a:off x="5843550" y="1014984"/>
            <a:ext cx="5586984" cy="5165176"/>
          </a:xfrm>
          <a:prstGeom prst="rect">
            <a:avLst/>
          </a:prstGeom>
        </p:spPr>
      </p:pic>
      <p:pic>
        <p:nvPicPr>
          <p:cNvPr id="7" name="Image 6"/>
          <p:cNvPicPr>
            <a:picLocks noChangeAspect="1"/>
          </p:cNvPicPr>
          <p:nvPr/>
        </p:nvPicPr>
        <p:blipFill>
          <a:blip r:embed="rId3"/>
          <a:stretch>
            <a:fillRect/>
          </a:stretch>
        </p:blipFill>
        <p:spPr>
          <a:xfrm>
            <a:off x="852583" y="1014984"/>
            <a:ext cx="4990967" cy="5058912"/>
          </a:xfrm>
          <a:prstGeom prst="rect">
            <a:avLst/>
          </a:prstGeom>
        </p:spPr>
      </p:pic>
      <p:pic>
        <p:nvPicPr>
          <p:cNvPr id="8" name="Image 7"/>
          <p:cNvPicPr>
            <a:picLocks noChangeAspect="1"/>
          </p:cNvPicPr>
          <p:nvPr/>
        </p:nvPicPr>
        <p:blipFill>
          <a:blip r:embed="rId4"/>
          <a:stretch>
            <a:fillRect/>
          </a:stretch>
        </p:blipFill>
        <p:spPr>
          <a:xfrm>
            <a:off x="7354062" y="1122648"/>
            <a:ext cx="3719322" cy="299840"/>
          </a:xfrm>
          <a:prstGeom prst="rect">
            <a:avLst/>
          </a:prstGeom>
        </p:spPr>
      </p:pic>
    </p:spTree>
    <p:extLst>
      <p:ext uri="{BB962C8B-B14F-4D97-AF65-F5344CB8AC3E}">
        <p14:creationId xmlns:p14="http://schemas.microsoft.com/office/powerpoint/2010/main" val="25996648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A5612AF6-3794-417C-8315-010C3BB3AD18}" type="slidenum">
              <a:rPr lang="fr-FR" smtClean="0"/>
              <a:pPr/>
              <a:t>6</a:t>
            </a:fld>
            <a:endParaRPr lang="fr-FR" dirty="0"/>
          </a:p>
        </p:txBody>
      </p:sp>
      <p:sp>
        <p:nvSpPr>
          <p:cNvPr id="6" name="Titre 1"/>
          <p:cNvSpPr>
            <a:spLocks noGrp="1"/>
          </p:cNvSpPr>
          <p:nvPr>
            <p:ph type="title"/>
          </p:nvPr>
        </p:nvSpPr>
        <p:spPr>
          <a:xfrm>
            <a:off x="807396" y="0"/>
            <a:ext cx="11384604" cy="908720"/>
          </a:xfrm>
        </p:spPr>
        <p:txBody>
          <a:bodyPr>
            <a:noAutofit/>
          </a:bodyPr>
          <a:lstStyle/>
          <a:p>
            <a:pPr algn="ctr"/>
            <a:r>
              <a:rPr lang="fr-FR" sz="2400" b="1" dirty="0" smtClean="0">
                <a:solidFill>
                  <a:srgbClr val="002060"/>
                </a:solidFill>
              </a:rPr>
              <a:t>1 – la </a:t>
            </a:r>
            <a:r>
              <a:rPr lang="fr-FR" sz="2400" b="1" dirty="0">
                <a:solidFill>
                  <a:srgbClr val="002060"/>
                </a:solidFill>
              </a:rPr>
              <a:t>banque de </a:t>
            </a:r>
            <a:r>
              <a:rPr lang="fr-FR" sz="2400" b="1" dirty="0" smtClean="0">
                <a:solidFill>
                  <a:srgbClr val="002060"/>
                </a:solidFill>
              </a:rPr>
              <a:t>France </a:t>
            </a:r>
            <a:r>
              <a:rPr lang="fr-FR" sz="2400" b="1" dirty="0">
                <a:solidFill>
                  <a:srgbClr val="002060"/>
                </a:solidFill>
              </a:rPr>
              <a:t>au service des entreprises </a:t>
            </a:r>
            <a:r>
              <a:rPr lang="fr-FR" sz="2400" b="1" dirty="0" smtClean="0">
                <a:solidFill>
                  <a:srgbClr val="002060"/>
                </a:solidFill>
              </a:rPr>
              <a:t>(5/6)</a:t>
            </a:r>
            <a:br>
              <a:rPr lang="fr-FR" sz="2400" b="1" dirty="0" smtClean="0">
                <a:solidFill>
                  <a:srgbClr val="002060"/>
                </a:solidFill>
              </a:rPr>
            </a:br>
            <a:r>
              <a:rPr lang="fr-FR" sz="2400" b="1" dirty="0" smtClean="0">
                <a:solidFill>
                  <a:srgbClr val="002060"/>
                </a:solidFill>
              </a:rPr>
              <a:t>le diagnostic OPALE </a:t>
            </a:r>
            <a:r>
              <a:rPr lang="fr-FR" sz="2000" b="1" dirty="0" smtClean="0">
                <a:solidFill>
                  <a:srgbClr val="002060"/>
                </a:solidFill>
              </a:rPr>
              <a:t>(o</a:t>
            </a:r>
            <a:r>
              <a:rPr lang="fr-FR" sz="2000" dirty="0" smtClean="0">
                <a:solidFill>
                  <a:srgbClr val="002060"/>
                </a:solidFill>
              </a:rPr>
              <a:t>util de </a:t>
            </a:r>
            <a:r>
              <a:rPr lang="fr-FR" sz="2000" b="1" dirty="0" smtClean="0">
                <a:solidFill>
                  <a:srgbClr val="002060"/>
                </a:solidFill>
              </a:rPr>
              <a:t>p</a:t>
            </a:r>
            <a:r>
              <a:rPr lang="fr-FR" sz="2000" dirty="0" smtClean="0">
                <a:solidFill>
                  <a:srgbClr val="002060"/>
                </a:solidFill>
              </a:rPr>
              <a:t>ositionnement et d’</a:t>
            </a:r>
            <a:r>
              <a:rPr lang="fr-FR" sz="2000" b="1" dirty="0" smtClean="0">
                <a:solidFill>
                  <a:srgbClr val="002060"/>
                </a:solidFill>
              </a:rPr>
              <a:t>a</a:t>
            </a:r>
            <a:r>
              <a:rPr lang="fr-FR" sz="2000" dirty="0" smtClean="0">
                <a:solidFill>
                  <a:srgbClr val="002060"/>
                </a:solidFill>
              </a:rPr>
              <a:t>nalyse en </a:t>
            </a:r>
            <a:r>
              <a:rPr lang="fr-FR" sz="2000" b="1" dirty="0" smtClean="0">
                <a:solidFill>
                  <a:srgbClr val="002060"/>
                </a:solidFill>
              </a:rPr>
              <a:t>l</a:t>
            </a:r>
            <a:r>
              <a:rPr lang="fr-FR" sz="2000" dirty="0" smtClean="0">
                <a:solidFill>
                  <a:srgbClr val="002060"/>
                </a:solidFill>
              </a:rPr>
              <a:t>igne des </a:t>
            </a:r>
            <a:r>
              <a:rPr lang="fr-FR" sz="2000" b="1" dirty="0" smtClean="0">
                <a:solidFill>
                  <a:srgbClr val="002060"/>
                </a:solidFill>
              </a:rPr>
              <a:t>e</a:t>
            </a:r>
            <a:r>
              <a:rPr lang="fr-FR" sz="2000" dirty="0" smtClean="0">
                <a:solidFill>
                  <a:srgbClr val="002060"/>
                </a:solidFill>
              </a:rPr>
              <a:t>ntreprises)</a:t>
            </a:r>
            <a:endParaRPr lang="fr-FR" sz="2000" cap="none" dirty="0">
              <a:solidFill>
                <a:srgbClr val="002060"/>
              </a:solidFill>
            </a:endParaRPr>
          </a:p>
        </p:txBody>
      </p:sp>
      <p:pic>
        <p:nvPicPr>
          <p:cNvPr id="5" name="Image 4"/>
          <p:cNvPicPr>
            <a:picLocks noChangeAspect="1"/>
          </p:cNvPicPr>
          <p:nvPr/>
        </p:nvPicPr>
        <p:blipFill>
          <a:blip r:embed="rId2"/>
          <a:stretch>
            <a:fillRect/>
          </a:stretch>
        </p:blipFill>
        <p:spPr>
          <a:xfrm>
            <a:off x="807396" y="1842815"/>
            <a:ext cx="5211267" cy="4121258"/>
          </a:xfrm>
          <a:prstGeom prst="rect">
            <a:avLst/>
          </a:prstGeom>
        </p:spPr>
      </p:pic>
      <p:pic>
        <p:nvPicPr>
          <p:cNvPr id="8" name="Image 7"/>
          <p:cNvPicPr>
            <a:picLocks noChangeAspect="1"/>
          </p:cNvPicPr>
          <p:nvPr/>
        </p:nvPicPr>
        <p:blipFill>
          <a:blip r:embed="rId3"/>
          <a:stretch>
            <a:fillRect/>
          </a:stretch>
        </p:blipFill>
        <p:spPr>
          <a:xfrm>
            <a:off x="6172152" y="1923717"/>
            <a:ext cx="5595582" cy="2988494"/>
          </a:xfrm>
          <a:prstGeom prst="rect">
            <a:avLst/>
          </a:prstGeom>
        </p:spPr>
      </p:pic>
      <p:sp>
        <p:nvSpPr>
          <p:cNvPr id="10" name="Rectangle 9"/>
          <p:cNvSpPr/>
          <p:nvPr/>
        </p:nvSpPr>
        <p:spPr>
          <a:xfrm>
            <a:off x="502098" y="1200775"/>
            <a:ext cx="11532358" cy="430887"/>
          </a:xfrm>
          <a:prstGeom prst="rect">
            <a:avLst/>
          </a:prstGeom>
        </p:spPr>
        <p:txBody>
          <a:bodyPr wrap="square">
            <a:spAutoFit/>
          </a:bodyPr>
          <a:lstStyle/>
          <a:p>
            <a:pPr algn="ctr"/>
            <a:r>
              <a:rPr lang="fr-FR" sz="2200" dirty="0">
                <a:solidFill>
                  <a:srgbClr val="002060"/>
                </a:solidFill>
              </a:rPr>
              <a:t>Avec </a:t>
            </a:r>
            <a:r>
              <a:rPr lang="fr-FR" sz="2200" dirty="0" smtClean="0">
                <a:solidFill>
                  <a:srgbClr val="002060"/>
                </a:solidFill>
                <a:hlinkClick r:id="rId4"/>
              </a:rPr>
              <a:t>OPALE</a:t>
            </a:r>
            <a:r>
              <a:rPr lang="fr-FR" sz="2200" dirty="0" smtClean="0">
                <a:solidFill>
                  <a:srgbClr val="002060"/>
                </a:solidFill>
              </a:rPr>
              <a:t>, la Banque </a:t>
            </a:r>
            <a:r>
              <a:rPr lang="fr-FR" sz="2200" dirty="0">
                <a:solidFill>
                  <a:srgbClr val="002060"/>
                </a:solidFill>
              </a:rPr>
              <a:t>de France met à </a:t>
            </a:r>
            <a:r>
              <a:rPr lang="fr-FR" sz="2200" dirty="0" smtClean="0">
                <a:solidFill>
                  <a:srgbClr val="002060"/>
                </a:solidFill>
              </a:rPr>
              <a:t>disposition des entreprises un outil de diagnostic financier</a:t>
            </a:r>
            <a:endParaRPr lang="fr-FR" sz="2200" dirty="0">
              <a:solidFill>
                <a:srgbClr val="002060"/>
              </a:solidFill>
            </a:endParaRPr>
          </a:p>
        </p:txBody>
      </p:sp>
    </p:spTree>
    <p:extLst>
      <p:ext uri="{BB962C8B-B14F-4D97-AF65-F5344CB8AC3E}">
        <p14:creationId xmlns:p14="http://schemas.microsoft.com/office/powerpoint/2010/main" val="20510946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A5612AF6-3794-417C-8315-010C3BB3AD18}" type="slidenum">
              <a:rPr lang="fr-FR" smtClean="0"/>
              <a:pPr/>
              <a:t>7</a:t>
            </a:fld>
            <a:endParaRPr lang="fr-FR" dirty="0"/>
          </a:p>
        </p:txBody>
      </p:sp>
      <p:sp>
        <p:nvSpPr>
          <p:cNvPr id="6" name="Titre 1"/>
          <p:cNvSpPr>
            <a:spLocks noGrp="1"/>
          </p:cNvSpPr>
          <p:nvPr>
            <p:ph type="title"/>
          </p:nvPr>
        </p:nvSpPr>
        <p:spPr>
          <a:xfrm>
            <a:off x="807396" y="0"/>
            <a:ext cx="11384604" cy="908720"/>
          </a:xfrm>
        </p:spPr>
        <p:txBody>
          <a:bodyPr>
            <a:noAutofit/>
          </a:bodyPr>
          <a:lstStyle/>
          <a:p>
            <a:pPr algn="ctr"/>
            <a:r>
              <a:rPr lang="fr-FR" sz="2400" b="1" dirty="0" smtClean="0">
                <a:solidFill>
                  <a:srgbClr val="002060"/>
                </a:solidFill>
              </a:rPr>
              <a:t>1 - la </a:t>
            </a:r>
            <a:r>
              <a:rPr lang="fr-FR" sz="2400" b="1" dirty="0">
                <a:solidFill>
                  <a:srgbClr val="002060"/>
                </a:solidFill>
              </a:rPr>
              <a:t>banque de </a:t>
            </a:r>
            <a:r>
              <a:rPr lang="fr-FR" sz="2400" b="1" dirty="0" smtClean="0">
                <a:solidFill>
                  <a:srgbClr val="002060"/>
                </a:solidFill>
              </a:rPr>
              <a:t>France </a:t>
            </a:r>
            <a:r>
              <a:rPr lang="fr-FR" sz="2400" b="1" dirty="0">
                <a:solidFill>
                  <a:srgbClr val="002060"/>
                </a:solidFill>
              </a:rPr>
              <a:t>au service des entreprises </a:t>
            </a:r>
            <a:r>
              <a:rPr lang="fr-FR" sz="2400" b="1" dirty="0" smtClean="0">
                <a:solidFill>
                  <a:srgbClr val="002060"/>
                </a:solidFill>
              </a:rPr>
              <a:t>(6/6)</a:t>
            </a:r>
            <a:br>
              <a:rPr lang="fr-FR" sz="2400" b="1" dirty="0" smtClean="0">
                <a:solidFill>
                  <a:srgbClr val="002060"/>
                </a:solidFill>
              </a:rPr>
            </a:br>
            <a:r>
              <a:rPr lang="fr-FR" sz="2400" b="1" dirty="0" smtClean="0">
                <a:solidFill>
                  <a:srgbClr val="002060"/>
                </a:solidFill>
              </a:rPr>
              <a:t>Accompagner les entreprises : </a:t>
            </a:r>
            <a:r>
              <a:rPr lang="fr-FR" sz="2300" b="1" dirty="0" smtClean="0">
                <a:solidFill>
                  <a:srgbClr val="002060"/>
                </a:solidFill>
              </a:rPr>
              <a:t>les correspondants TPME et la médiation du crédit</a:t>
            </a:r>
            <a:endParaRPr lang="fr-FR" sz="2300" cap="none" dirty="0">
              <a:solidFill>
                <a:srgbClr val="002060"/>
              </a:solidFill>
            </a:endParaRPr>
          </a:p>
        </p:txBody>
      </p:sp>
      <p:pic>
        <p:nvPicPr>
          <p:cNvPr id="3" name="Image 2"/>
          <p:cNvPicPr>
            <a:picLocks noChangeAspect="1"/>
          </p:cNvPicPr>
          <p:nvPr/>
        </p:nvPicPr>
        <p:blipFill>
          <a:blip r:embed="rId2"/>
          <a:stretch>
            <a:fillRect/>
          </a:stretch>
        </p:blipFill>
        <p:spPr>
          <a:xfrm>
            <a:off x="2009804" y="4345912"/>
            <a:ext cx="2768967" cy="2187458"/>
          </a:xfrm>
          <a:prstGeom prst="rect">
            <a:avLst/>
          </a:prstGeom>
        </p:spPr>
      </p:pic>
      <p:pic>
        <p:nvPicPr>
          <p:cNvPr id="7" name="Image 6"/>
          <p:cNvPicPr>
            <a:picLocks noChangeAspect="1"/>
          </p:cNvPicPr>
          <p:nvPr/>
        </p:nvPicPr>
        <p:blipFill>
          <a:blip r:embed="rId3"/>
          <a:stretch>
            <a:fillRect/>
          </a:stretch>
        </p:blipFill>
        <p:spPr>
          <a:xfrm>
            <a:off x="461678" y="1162710"/>
            <a:ext cx="5761702" cy="2314575"/>
          </a:xfrm>
          <a:prstGeom prst="rect">
            <a:avLst/>
          </a:prstGeom>
        </p:spPr>
      </p:pic>
      <p:pic>
        <p:nvPicPr>
          <p:cNvPr id="9" name="Image 8"/>
          <p:cNvPicPr>
            <a:picLocks noChangeAspect="1"/>
          </p:cNvPicPr>
          <p:nvPr/>
        </p:nvPicPr>
        <p:blipFill>
          <a:blip r:embed="rId4"/>
          <a:stretch>
            <a:fillRect/>
          </a:stretch>
        </p:blipFill>
        <p:spPr>
          <a:xfrm>
            <a:off x="6499698" y="984937"/>
            <a:ext cx="4940724" cy="5446366"/>
          </a:xfrm>
          <a:prstGeom prst="rect">
            <a:avLst/>
          </a:prstGeom>
        </p:spPr>
      </p:pic>
      <p:sp>
        <p:nvSpPr>
          <p:cNvPr id="11" name="Rectangle 10"/>
          <p:cNvSpPr/>
          <p:nvPr/>
        </p:nvSpPr>
        <p:spPr>
          <a:xfrm>
            <a:off x="7034864" y="6138154"/>
            <a:ext cx="4221669" cy="369332"/>
          </a:xfrm>
          <a:prstGeom prst="rect">
            <a:avLst/>
          </a:prstGeom>
        </p:spPr>
        <p:txBody>
          <a:bodyPr wrap="none">
            <a:spAutoFit/>
          </a:bodyPr>
          <a:lstStyle/>
          <a:p>
            <a:r>
              <a:rPr lang="fr-FR" dirty="0">
                <a:hlinkClick r:id="rId5"/>
              </a:rPr>
              <a:t>https://mediateur-credit.banque-france.fr</a:t>
            </a:r>
            <a:r>
              <a:rPr lang="fr-FR" dirty="0" smtClean="0">
                <a:hlinkClick r:id="rId5"/>
              </a:rPr>
              <a:t>/</a:t>
            </a:r>
            <a:endParaRPr lang="fr-FR" dirty="0"/>
          </a:p>
        </p:txBody>
      </p:sp>
      <p:pic>
        <p:nvPicPr>
          <p:cNvPr id="12" name="Image 11"/>
          <p:cNvPicPr>
            <a:picLocks noChangeAspect="1"/>
          </p:cNvPicPr>
          <p:nvPr/>
        </p:nvPicPr>
        <p:blipFill>
          <a:blip r:embed="rId6"/>
          <a:stretch>
            <a:fillRect/>
          </a:stretch>
        </p:blipFill>
        <p:spPr>
          <a:xfrm>
            <a:off x="461678" y="3640136"/>
            <a:ext cx="5456262" cy="542925"/>
          </a:xfrm>
          <a:prstGeom prst="rect">
            <a:avLst/>
          </a:prstGeom>
        </p:spPr>
      </p:pic>
      <p:sp>
        <p:nvSpPr>
          <p:cNvPr id="10" name="Rectangle 9"/>
          <p:cNvSpPr/>
          <p:nvPr/>
        </p:nvSpPr>
        <p:spPr>
          <a:xfrm>
            <a:off x="7187264" y="6399037"/>
            <a:ext cx="4365362" cy="369332"/>
          </a:xfrm>
          <a:prstGeom prst="rect">
            <a:avLst/>
          </a:prstGeom>
        </p:spPr>
        <p:txBody>
          <a:bodyPr wrap="none">
            <a:spAutoFit/>
          </a:bodyPr>
          <a:lstStyle/>
          <a:p>
            <a:r>
              <a:rPr lang="fr-FR" dirty="0" smtClean="0">
                <a:hlinkClick r:id="rId5"/>
              </a:rPr>
              <a:t>Bal : mediation.credit.64@banque-france.fr/</a:t>
            </a:r>
            <a:endParaRPr lang="fr-FR" dirty="0"/>
          </a:p>
        </p:txBody>
      </p:sp>
    </p:spTree>
    <p:extLst>
      <p:ext uri="{BB962C8B-B14F-4D97-AF65-F5344CB8AC3E}">
        <p14:creationId xmlns:p14="http://schemas.microsoft.com/office/powerpoint/2010/main" val="1602442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A5612AF6-3794-417C-8315-010C3BB3AD18}" type="slidenum">
              <a:rPr lang="fr-FR" smtClean="0"/>
              <a:pPr/>
              <a:t>8</a:t>
            </a:fld>
            <a:endParaRPr lang="fr-FR" dirty="0"/>
          </a:p>
        </p:txBody>
      </p:sp>
      <p:sp>
        <p:nvSpPr>
          <p:cNvPr id="6" name="Titre 1"/>
          <p:cNvSpPr>
            <a:spLocks noGrp="1"/>
          </p:cNvSpPr>
          <p:nvPr>
            <p:ph type="title"/>
          </p:nvPr>
        </p:nvSpPr>
        <p:spPr>
          <a:xfrm>
            <a:off x="807396" y="163773"/>
            <a:ext cx="11384604" cy="908720"/>
          </a:xfrm>
        </p:spPr>
        <p:txBody>
          <a:bodyPr>
            <a:noAutofit/>
          </a:bodyPr>
          <a:lstStyle/>
          <a:p>
            <a:pPr algn="ctr"/>
            <a:r>
              <a:rPr lang="fr-FR" sz="2400" b="1" dirty="0" smtClean="0">
                <a:solidFill>
                  <a:srgbClr val="002060"/>
                </a:solidFill>
              </a:rPr>
              <a:t>2 – La banque de France mobilisée pendant la crise (1/4)</a:t>
            </a:r>
            <a:br>
              <a:rPr lang="fr-FR" sz="2400" b="1" dirty="0" smtClean="0">
                <a:solidFill>
                  <a:srgbClr val="002060"/>
                </a:solidFill>
              </a:rPr>
            </a:br>
            <a:r>
              <a:rPr lang="fr-FR" sz="2400" b="1" dirty="0" smtClean="0">
                <a:solidFill>
                  <a:srgbClr val="002060"/>
                </a:solidFill>
              </a:rPr>
              <a:t>Des outils pour  suivre l’évolution de l’économie et des financements</a:t>
            </a:r>
            <a:endParaRPr lang="fr-FR" sz="2400" cap="none" dirty="0">
              <a:solidFill>
                <a:srgbClr val="002060"/>
              </a:solidFill>
            </a:endParaRPr>
          </a:p>
        </p:txBody>
      </p:sp>
      <p:sp>
        <p:nvSpPr>
          <p:cNvPr id="2" name="Rectangle 1"/>
          <p:cNvSpPr/>
          <p:nvPr/>
        </p:nvSpPr>
        <p:spPr>
          <a:xfrm>
            <a:off x="517464" y="1248229"/>
            <a:ext cx="5384800" cy="603616"/>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r>
              <a:rPr lang="fr-FR" dirty="0" smtClean="0">
                <a:ln w="0"/>
                <a:solidFill>
                  <a:srgbClr val="002060"/>
                </a:solidFill>
                <a:effectLst>
                  <a:outerShdw blurRad="38100" dist="19050" dir="2700000" algn="tl" rotWithShape="0">
                    <a:schemeClr val="dk1">
                      <a:alpha val="40000"/>
                    </a:schemeClr>
                  </a:outerShdw>
                </a:effectLst>
              </a:rPr>
              <a:t>1 - Apprécier la capacité de rebond</a:t>
            </a:r>
            <a:endParaRPr lang="fr-FR" dirty="0">
              <a:ln w="0"/>
              <a:solidFill>
                <a:srgbClr val="002060"/>
              </a:solidFill>
              <a:effectLst>
                <a:outerShdw blurRad="38100" dist="19050" dir="2700000" algn="tl" rotWithShape="0">
                  <a:schemeClr val="dk1">
                    <a:alpha val="40000"/>
                  </a:schemeClr>
                </a:outerShdw>
              </a:effectLst>
            </a:endParaRPr>
          </a:p>
        </p:txBody>
      </p:sp>
      <p:sp>
        <p:nvSpPr>
          <p:cNvPr id="15" name="Rectangle 14"/>
          <p:cNvSpPr/>
          <p:nvPr/>
        </p:nvSpPr>
        <p:spPr>
          <a:xfrm>
            <a:off x="6719989" y="1248229"/>
            <a:ext cx="5010326" cy="603616"/>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r>
              <a:rPr lang="fr-FR" dirty="0" smtClean="0">
                <a:ln w="0"/>
                <a:solidFill>
                  <a:srgbClr val="002060"/>
                </a:solidFill>
                <a:effectLst>
                  <a:outerShdw blurRad="38100" dist="19050" dir="2700000" algn="tl" rotWithShape="0">
                    <a:schemeClr val="dk1">
                      <a:alpha val="40000"/>
                    </a:schemeClr>
                  </a:outerShdw>
                </a:effectLst>
              </a:rPr>
              <a:t>2 – Suivre les défaillances d’entreprises</a:t>
            </a:r>
            <a:endParaRPr lang="fr-FR" dirty="0">
              <a:ln w="0"/>
              <a:solidFill>
                <a:srgbClr val="002060"/>
              </a:solidFill>
              <a:effectLst>
                <a:outerShdw blurRad="38100" dist="19050" dir="2700000" algn="tl" rotWithShape="0">
                  <a:schemeClr val="dk1">
                    <a:alpha val="40000"/>
                  </a:schemeClr>
                </a:outerShdw>
              </a:effectLst>
            </a:endParaRPr>
          </a:p>
        </p:txBody>
      </p:sp>
      <p:sp>
        <p:nvSpPr>
          <p:cNvPr id="16" name="Rectangle 15"/>
          <p:cNvSpPr/>
          <p:nvPr/>
        </p:nvSpPr>
        <p:spPr>
          <a:xfrm>
            <a:off x="2135549" y="4601115"/>
            <a:ext cx="3933372" cy="635135"/>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r>
              <a:rPr lang="fr-FR" dirty="0" smtClean="0">
                <a:ln w="0"/>
                <a:solidFill>
                  <a:schemeClr val="tx1"/>
                </a:solidFill>
                <a:effectLst>
                  <a:outerShdw blurRad="38100" dist="19050" dir="2700000" algn="tl" rotWithShape="0">
                    <a:schemeClr val="dk1">
                      <a:alpha val="40000"/>
                    </a:schemeClr>
                  </a:outerShdw>
                </a:effectLst>
              </a:rPr>
              <a:t>3 – Suivre l’évolution de l’endettement</a:t>
            </a:r>
          </a:p>
          <a:p>
            <a:r>
              <a:rPr lang="fr-FR" dirty="0" smtClean="0">
                <a:ln w="0"/>
                <a:solidFill>
                  <a:schemeClr val="tx1"/>
                </a:solidFill>
                <a:effectLst>
                  <a:outerShdw blurRad="38100" dist="19050" dir="2700000" algn="tl" rotWithShape="0">
                    <a:schemeClr val="dk1">
                      <a:alpha val="40000"/>
                    </a:schemeClr>
                  </a:outerShdw>
                </a:effectLst>
              </a:rPr>
              <a:t>et de la trésorerie des entreprises</a:t>
            </a:r>
            <a:endParaRPr lang="fr-FR" dirty="0">
              <a:ln w="0"/>
              <a:solidFill>
                <a:schemeClr val="tx1"/>
              </a:solidFill>
              <a:effectLst>
                <a:outerShdw blurRad="38100" dist="19050" dir="2700000" algn="tl" rotWithShape="0">
                  <a:schemeClr val="dk1">
                    <a:alpha val="40000"/>
                  </a:schemeClr>
                </a:outerShdw>
              </a:effectLst>
            </a:endParaRPr>
          </a:p>
        </p:txBody>
      </p:sp>
      <p:pic>
        <p:nvPicPr>
          <p:cNvPr id="18" name="Image 17"/>
          <p:cNvPicPr>
            <a:picLocks noChangeAspect="1"/>
          </p:cNvPicPr>
          <p:nvPr/>
        </p:nvPicPr>
        <p:blipFill>
          <a:blip r:embed="rId2"/>
          <a:stretch>
            <a:fillRect/>
          </a:stretch>
        </p:blipFill>
        <p:spPr>
          <a:xfrm>
            <a:off x="9789992" y="4971934"/>
            <a:ext cx="2213081" cy="1177609"/>
          </a:xfrm>
          <a:prstGeom prst="rect">
            <a:avLst/>
          </a:prstGeom>
        </p:spPr>
      </p:pic>
      <p:pic>
        <p:nvPicPr>
          <p:cNvPr id="3" name="Image 2"/>
          <p:cNvPicPr>
            <a:picLocks noChangeAspect="1"/>
          </p:cNvPicPr>
          <p:nvPr/>
        </p:nvPicPr>
        <p:blipFill>
          <a:blip r:embed="rId3"/>
          <a:stretch>
            <a:fillRect/>
          </a:stretch>
        </p:blipFill>
        <p:spPr>
          <a:xfrm>
            <a:off x="6930828" y="4248150"/>
            <a:ext cx="2579300" cy="2609850"/>
          </a:xfrm>
          <a:prstGeom prst="rect">
            <a:avLst/>
          </a:prstGeom>
        </p:spPr>
      </p:pic>
      <p:pic>
        <p:nvPicPr>
          <p:cNvPr id="5" name="Image 4"/>
          <p:cNvPicPr>
            <a:picLocks noChangeAspect="1"/>
          </p:cNvPicPr>
          <p:nvPr/>
        </p:nvPicPr>
        <p:blipFill>
          <a:blip r:embed="rId4"/>
          <a:stretch>
            <a:fillRect/>
          </a:stretch>
        </p:blipFill>
        <p:spPr>
          <a:xfrm>
            <a:off x="6530778" y="4156312"/>
            <a:ext cx="400050" cy="2425328"/>
          </a:xfrm>
          <a:prstGeom prst="rect">
            <a:avLst/>
          </a:prstGeom>
        </p:spPr>
      </p:pic>
      <p:graphicFrame>
        <p:nvGraphicFramePr>
          <p:cNvPr id="9" name="Tableau 8"/>
          <p:cNvGraphicFramePr>
            <a:graphicFrameLocks noGrp="1"/>
          </p:cNvGraphicFramePr>
          <p:nvPr>
            <p:extLst>
              <p:ext uri="{D42A27DB-BD31-4B8C-83A1-F6EECF244321}">
                <p14:modId xmlns:p14="http://schemas.microsoft.com/office/powerpoint/2010/main" val="3221507351"/>
              </p:ext>
            </p:extLst>
          </p:nvPr>
        </p:nvGraphicFramePr>
        <p:xfrm>
          <a:off x="2135550" y="5380467"/>
          <a:ext cx="3933371" cy="1036320"/>
        </p:xfrm>
        <a:graphic>
          <a:graphicData uri="http://schemas.openxmlformats.org/drawingml/2006/table">
            <a:tbl>
              <a:tblPr firstRow="1" bandRow="1">
                <a:tableStyleId>{5C22544A-7EE6-4342-B048-85BDC9FD1C3A}</a:tableStyleId>
              </a:tblPr>
              <a:tblGrid>
                <a:gridCol w="1841333">
                  <a:extLst>
                    <a:ext uri="{9D8B030D-6E8A-4147-A177-3AD203B41FA5}">
                      <a16:colId xmlns:a16="http://schemas.microsoft.com/office/drawing/2014/main" val="1691509261"/>
                    </a:ext>
                  </a:extLst>
                </a:gridCol>
                <a:gridCol w="1029589">
                  <a:extLst>
                    <a:ext uri="{9D8B030D-6E8A-4147-A177-3AD203B41FA5}">
                      <a16:colId xmlns:a16="http://schemas.microsoft.com/office/drawing/2014/main" val="334089323"/>
                    </a:ext>
                  </a:extLst>
                </a:gridCol>
                <a:gridCol w="1062449">
                  <a:extLst>
                    <a:ext uri="{9D8B030D-6E8A-4147-A177-3AD203B41FA5}">
                      <a16:colId xmlns:a16="http://schemas.microsoft.com/office/drawing/2014/main" val="2247088733"/>
                    </a:ext>
                  </a:extLst>
                </a:gridCol>
              </a:tblGrid>
              <a:tr h="298943">
                <a:tc>
                  <a:txBody>
                    <a:bodyPr/>
                    <a:lstStyle/>
                    <a:p>
                      <a:r>
                        <a:rPr lang="fr-FR" sz="1400" b="0" dirty="0" smtClean="0">
                          <a:solidFill>
                            <a:srgbClr val="002060"/>
                          </a:solidFill>
                        </a:rPr>
                        <a:t>En milliards d’euros</a:t>
                      </a:r>
                      <a:endParaRPr lang="fr-FR" sz="1400" b="0" dirty="0">
                        <a:solidFill>
                          <a:srgbClr val="002060"/>
                        </a:solidFill>
                      </a:endParaRPr>
                    </a:p>
                  </a:txBody>
                  <a:tcPr>
                    <a:solidFill>
                      <a:schemeClr val="bg1"/>
                    </a:solidFill>
                  </a:tcPr>
                </a:tc>
                <a:tc>
                  <a:txBody>
                    <a:bodyPr/>
                    <a:lstStyle/>
                    <a:p>
                      <a:pPr algn="ctr"/>
                      <a:r>
                        <a:rPr lang="fr-FR" dirty="0" smtClean="0"/>
                        <a:t>2020 </a:t>
                      </a:r>
                      <a:endParaRPr lang="fr-FR" dirty="0"/>
                    </a:p>
                  </a:txBody>
                  <a:tcPr/>
                </a:tc>
                <a:tc>
                  <a:txBody>
                    <a:bodyPr/>
                    <a:lstStyle/>
                    <a:p>
                      <a:pPr algn="ctr"/>
                      <a:r>
                        <a:rPr lang="fr-FR" dirty="0" smtClean="0"/>
                        <a:t>T1 2021</a:t>
                      </a:r>
                      <a:endParaRPr lang="fr-FR" dirty="0"/>
                    </a:p>
                  </a:txBody>
                  <a:tcPr/>
                </a:tc>
                <a:extLst>
                  <a:ext uri="{0D108BD9-81ED-4DB2-BD59-A6C34878D82A}">
                    <a16:rowId xmlns:a16="http://schemas.microsoft.com/office/drawing/2014/main" val="529062745"/>
                  </a:ext>
                </a:extLst>
              </a:tr>
              <a:tr h="298943">
                <a:tc>
                  <a:txBody>
                    <a:bodyPr/>
                    <a:lstStyle/>
                    <a:p>
                      <a:r>
                        <a:rPr lang="fr-FR" sz="1600" dirty="0" smtClean="0">
                          <a:solidFill>
                            <a:srgbClr val="002060"/>
                          </a:solidFill>
                        </a:rPr>
                        <a:t>Endettement</a:t>
                      </a:r>
                      <a:endParaRPr lang="fr-FR" sz="1600" dirty="0">
                        <a:solidFill>
                          <a:srgbClr val="002060"/>
                        </a:solidFill>
                      </a:endParaRPr>
                    </a:p>
                  </a:txBody>
                  <a:tcPr>
                    <a:solidFill>
                      <a:schemeClr val="bg1"/>
                    </a:solidFill>
                  </a:tcPr>
                </a:tc>
                <a:tc>
                  <a:txBody>
                    <a:bodyPr/>
                    <a:lstStyle/>
                    <a:p>
                      <a:pPr algn="ctr"/>
                      <a:r>
                        <a:rPr lang="fr-FR" sz="1600" dirty="0" smtClean="0">
                          <a:solidFill>
                            <a:srgbClr val="002060"/>
                          </a:solidFill>
                        </a:rPr>
                        <a:t>+ 219</a:t>
                      </a:r>
                      <a:endParaRPr lang="fr-FR" sz="1600" dirty="0">
                        <a:solidFill>
                          <a:srgbClr val="002060"/>
                        </a:solidFill>
                      </a:endParaRPr>
                    </a:p>
                  </a:txBody>
                  <a:tcPr>
                    <a:solidFill>
                      <a:schemeClr val="bg1"/>
                    </a:solidFill>
                  </a:tcPr>
                </a:tc>
                <a:tc>
                  <a:txBody>
                    <a:bodyPr/>
                    <a:lstStyle/>
                    <a:p>
                      <a:pPr algn="ctr"/>
                      <a:r>
                        <a:rPr lang="fr-FR" sz="1600" dirty="0" smtClean="0">
                          <a:solidFill>
                            <a:srgbClr val="002060"/>
                          </a:solidFill>
                        </a:rPr>
                        <a:t>+ 5</a:t>
                      </a:r>
                      <a:endParaRPr lang="fr-FR" sz="1600" dirty="0">
                        <a:solidFill>
                          <a:srgbClr val="002060"/>
                        </a:solidFill>
                      </a:endParaRPr>
                    </a:p>
                  </a:txBody>
                  <a:tcPr>
                    <a:solidFill>
                      <a:schemeClr val="bg1"/>
                    </a:solidFill>
                  </a:tcPr>
                </a:tc>
                <a:extLst>
                  <a:ext uri="{0D108BD9-81ED-4DB2-BD59-A6C34878D82A}">
                    <a16:rowId xmlns:a16="http://schemas.microsoft.com/office/drawing/2014/main" val="3781564246"/>
                  </a:ext>
                </a:extLst>
              </a:tr>
              <a:tr h="298943">
                <a:tc>
                  <a:txBody>
                    <a:bodyPr/>
                    <a:lstStyle/>
                    <a:p>
                      <a:r>
                        <a:rPr lang="fr-FR" sz="1600" dirty="0" smtClean="0">
                          <a:solidFill>
                            <a:srgbClr val="002060"/>
                          </a:solidFill>
                        </a:rPr>
                        <a:t>Trésorerie</a:t>
                      </a:r>
                      <a:endParaRPr lang="fr-FR" sz="1600" dirty="0">
                        <a:solidFill>
                          <a:srgbClr val="002060"/>
                        </a:solidFill>
                      </a:endParaRPr>
                    </a:p>
                  </a:txBody>
                  <a:tcPr>
                    <a:solidFill>
                      <a:schemeClr val="bg1"/>
                    </a:solidFill>
                  </a:tcPr>
                </a:tc>
                <a:tc>
                  <a:txBody>
                    <a:bodyPr/>
                    <a:lstStyle/>
                    <a:p>
                      <a:pPr algn="ctr"/>
                      <a:r>
                        <a:rPr lang="fr-FR" sz="1600" dirty="0" smtClean="0">
                          <a:solidFill>
                            <a:srgbClr val="002060"/>
                          </a:solidFill>
                        </a:rPr>
                        <a:t>+ 204</a:t>
                      </a:r>
                      <a:endParaRPr lang="fr-FR" sz="1600" dirty="0">
                        <a:solidFill>
                          <a:srgbClr val="002060"/>
                        </a:solidFill>
                      </a:endParaRPr>
                    </a:p>
                  </a:txBody>
                  <a:tcPr>
                    <a:solidFill>
                      <a:schemeClr val="bg1"/>
                    </a:solidFill>
                  </a:tcPr>
                </a:tc>
                <a:tc>
                  <a:txBody>
                    <a:bodyPr/>
                    <a:lstStyle/>
                    <a:p>
                      <a:pPr algn="ctr"/>
                      <a:r>
                        <a:rPr lang="fr-FR" sz="1600" dirty="0" smtClean="0">
                          <a:solidFill>
                            <a:srgbClr val="002060"/>
                          </a:solidFill>
                        </a:rPr>
                        <a:t>+ 11</a:t>
                      </a:r>
                      <a:endParaRPr lang="fr-FR" sz="1600" dirty="0">
                        <a:solidFill>
                          <a:srgbClr val="002060"/>
                        </a:solidFill>
                      </a:endParaRPr>
                    </a:p>
                  </a:txBody>
                  <a:tcPr>
                    <a:solidFill>
                      <a:schemeClr val="bg1"/>
                    </a:solidFill>
                  </a:tcPr>
                </a:tc>
                <a:extLst>
                  <a:ext uri="{0D108BD9-81ED-4DB2-BD59-A6C34878D82A}">
                    <a16:rowId xmlns:a16="http://schemas.microsoft.com/office/drawing/2014/main" val="841374080"/>
                  </a:ext>
                </a:extLst>
              </a:tr>
            </a:tbl>
          </a:graphicData>
        </a:graphic>
      </p:graphicFrame>
      <p:pic>
        <p:nvPicPr>
          <p:cNvPr id="7" name="Image 6"/>
          <p:cNvPicPr>
            <a:picLocks noChangeAspect="1"/>
          </p:cNvPicPr>
          <p:nvPr/>
        </p:nvPicPr>
        <p:blipFill>
          <a:blip r:embed="rId5"/>
          <a:stretch>
            <a:fillRect/>
          </a:stretch>
        </p:blipFill>
        <p:spPr>
          <a:xfrm>
            <a:off x="78311" y="1905934"/>
            <a:ext cx="5384800" cy="2576282"/>
          </a:xfrm>
          <a:prstGeom prst="rect">
            <a:avLst/>
          </a:prstGeom>
        </p:spPr>
      </p:pic>
      <p:pic>
        <p:nvPicPr>
          <p:cNvPr id="8" name="Image 7"/>
          <p:cNvPicPr>
            <a:picLocks noChangeAspect="1"/>
          </p:cNvPicPr>
          <p:nvPr/>
        </p:nvPicPr>
        <p:blipFill>
          <a:blip r:embed="rId6"/>
          <a:stretch>
            <a:fillRect/>
          </a:stretch>
        </p:blipFill>
        <p:spPr>
          <a:xfrm>
            <a:off x="5463112" y="1867624"/>
            <a:ext cx="3753078" cy="2304466"/>
          </a:xfrm>
          <a:prstGeom prst="rect">
            <a:avLst/>
          </a:prstGeom>
        </p:spPr>
      </p:pic>
      <p:pic>
        <p:nvPicPr>
          <p:cNvPr id="10" name="Image 9"/>
          <p:cNvPicPr>
            <a:picLocks noChangeAspect="1"/>
          </p:cNvPicPr>
          <p:nvPr/>
        </p:nvPicPr>
        <p:blipFill>
          <a:blip r:embed="rId7"/>
          <a:stretch>
            <a:fillRect/>
          </a:stretch>
        </p:blipFill>
        <p:spPr>
          <a:xfrm>
            <a:off x="9092908" y="1993643"/>
            <a:ext cx="3099092" cy="1924050"/>
          </a:xfrm>
          <a:prstGeom prst="rect">
            <a:avLst/>
          </a:prstGeom>
        </p:spPr>
      </p:pic>
    </p:spTree>
    <p:extLst>
      <p:ext uri="{BB962C8B-B14F-4D97-AF65-F5344CB8AC3E}">
        <p14:creationId xmlns:p14="http://schemas.microsoft.com/office/powerpoint/2010/main" val="13619670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60576" y="1275409"/>
            <a:ext cx="10972800" cy="1504368"/>
          </a:xfrm>
        </p:spPr>
        <p:txBody>
          <a:bodyPr>
            <a:normAutofit/>
          </a:bodyPr>
          <a:lstStyle/>
          <a:p>
            <a:pPr marL="0" indent="0" algn="just">
              <a:buNone/>
            </a:pPr>
            <a:r>
              <a:rPr lang="fr-FR" sz="2000" dirty="0">
                <a:solidFill>
                  <a:srgbClr val="002060"/>
                </a:solidFill>
              </a:rPr>
              <a:t>Les délais de paiement sont en enjeu majeur avec des volumes significatifs de créances sur les clients et de dettes envers les fournisseurs en période normale et un facteur d’instabilité forte en période crise</a:t>
            </a:r>
            <a:r>
              <a:rPr lang="fr-FR" sz="2000" dirty="0" smtClean="0">
                <a:solidFill>
                  <a:srgbClr val="002060"/>
                </a:solidFill>
              </a:rPr>
              <a:t>.</a:t>
            </a:r>
          </a:p>
          <a:p>
            <a:pPr marL="0" indent="0" algn="just">
              <a:buNone/>
            </a:pPr>
            <a:endParaRPr lang="fr-FR" sz="1000" dirty="0" smtClean="0">
              <a:solidFill>
                <a:srgbClr val="002060"/>
              </a:solidFill>
            </a:endParaRPr>
          </a:p>
          <a:p>
            <a:pPr marL="0" indent="0" algn="just">
              <a:buNone/>
            </a:pPr>
            <a:r>
              <a:rPr lang="fr-FR" sz="2000" b="1" dirty="0" smtClean="0">
                <a:solidFill>
                  <a:srgbClr val="002060"/>
                </a:solidFill>
              </a:rPr>
              <a:t>Rapport à paraître</a:t>
            </a:r>
          </a:p>
        </p:txBody>
      </p:sp>
      <p:sp>
        <p:nvSpPr>
          <p:cNvPr id="4" name="Titre 1"/>
          <p:cNvSpPr>
            <a:spLocks noGrp="1"/>
          </p:cNvSpPr>
          <p:nvPr>
            <p:ph type="title"/>
          </p:nvPr>
        </p:nvSpPr>
        <p:spPr>
          <a:xfrm>
            <a:off x="807396" y="163773"/>
            <a:ext cx="11384604" cy="908720"/>
          </a:xfrm>
        </p:spPr>
        <p:txBody>
          <a:bodyPr>
            <a:noAutofit/>
          </a:bodyPr>
          <a:lstStyle/>
          <a:p>
            <a:pPr algn="ctr"/>
            <a:r>
              <a:rPr lang="fr-FR" sz="2400" b="1" dirty="0" smtClean="0">
                <a:solidFill>
                  <a:srgbClr val="002060"/>
                </a:solidFill>
              </a:rPr>
              <a:t>2 – La banque de France mobilisée pendant la crise (2/4)</a:t>
            </a:r>
            <a:br>
              <a:rPr lang="fr-FR" sz="2400" b="1" dirty="0" smtClean="0">
                <a:solidFill>
                  <a:srgbClr val="002060"/>
                </a:solidFill>
              </a:rPr>
            </a:br>
            <a:r>
              <a:rPr lang="fr-FR" sz="2400" b="1" dirty="0" smtClean="0">
                <a:solidFill>
                  <a:srgbClr val="002060"/>
                </a:solidFill>
              </a:rPr>
              <a:t>une vigilance renforcée sur les délais de paiement</a:t>
            </a:r>
            <a:endParaRPr lang="fr-FR" sz="2400" cap="none" dirty="0">
              <a:solidFill>
                <a:srgbClr val="002060"/>
              </a:solidFill>
            </a:endParaRPr>
          </a:p>
        </p:txBody>
      </p:sp>
      <p:pic>
        <p:nvPicPr>
          <p:cNvPr id="5" name="Image 4"/>
          <p:cNvPicPr>
            <a:picLocks noChangeAspect="1"/>
          </p:cNvPicPr>
          <p:nvPr/>
        </p:nvPicPr>
        <p:blipFill>
          <a:blip r:embed="rId2"/>
          <a:stretch>
            <a:fillRect/>
          </a:stretch>
        </p:blipFill>
        <p:spPr>
          <a:xfrm>
            <a:off x="807396" y="3538389"/>
            <a:ext cx="1861947" cy="2767310"/>
          </a:xfrm>
          <a:prstGeom prst="rect">
            <a:avLst/>
          </a:prstGeom>
        </p:spPr>
      </p:pic>
      <p:sp>
        <p:nvSpPr>
          <p:cNvPr id="6" name="Rectangle 5"/>
          <p:cNvSpPr/>
          <p:nvPr/>
        </p:nvSpPr>
        <p:spPr>
          <a:xfrm>
            <a:off x="441445" y="2639491"/>
            <a:ext cx="2593848" cy="830997"/>
          </a:xfrm>
          <a:prstGeom prst="rect">
            <a:avLst/>
          </a:prstGeom>
        </p:spPr>
        <p:txBody>
          <a:bodyPr wrap="square">
            <a:spAutoFit/>
          </a:bodyPr>
          <a:lstStyle/>
          <a:p>
            <a:pPr algn="just"/>
            <a:r>
              <a:rPr lang="fr-FR" sz="1600" dirty="0">
                <a:solidFill>
                  <a:srgbClr val="002060"/>
                </a:solidFill>
              </a:rPr>
              <a:t>Malgré la crise sanitaire, une dégradation limitée des délais de paiement en 2020</a:t>
            </a:r>
          </a:p>
        </p:txBody>
      </p:sp>
      <p:sp>
        <p:nvSpPr>
          <p:cNvPr id="7" name="Rectangle 6"/>
          <p:cNvSpPr/>
          <p:nvPr/>
        </p:nvSpPr>
        <p:spPr>
          <a:xfrm>
            <a:off x="3451698" y="2176597"/>
            <a:ext cx="8234334" cy="4355038"/>
          </a:xfrm>
          <a:prstGeom prst="rect">
            <a:avLst/>
          </a:prstGeom>
        </p:spPr>
        <p:txBody>
          <a:bodyPr wrap="square">
            <a:spAutoFit/>
          </a:bodyPr>
          <a:lstStyle/>
          <a:p>
            <a:pPr algn="ctr">
              <a:spcAft>
                <a:spcPts val="600"/>
              </a:spcAft>
            </a:pPr>
            <a:r>
              <a:rPr lang="fr-FR" sz="2000" b="1" dirty="0" smtClean="0">
                <a:solidFill>
                  <a:srgbClr val="002060"/>
                </a:solidFill>
                <a:latin typeface="Calibri" panose="020F0502020204030204" pitchFamily="34" charset="0"/>
                <a:ea typeface="Times New Roman" panose="02020603050405020304" pitchFamily="18" charset="0"/>
                <a:cs typeface="Times New Roman" panose="02020603050405020304" pitchFamily="18" charset="0"/>
              </a:rPr>
              <a:t>Création dès le 23 mars 2020 d’un </a:t>
            </a:r>
            <a:r>
              <a:rPr lang="fr-FR" sz="2000"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comité de crise sur les délais de paiement</a:t>
            </a:r>
            <a:endParaRPr lang="fr-FR" dirty="0">
              <a:solidFill>
                <a:srgbClr val="002060"/>
              </a:solidFill>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
            </a:pPr>
            <a:r>
              <a:rPr lang="fr-FR" dirty="0" smtClean="0">
                <a:solidFill>
                  <a:srgbClr val="002060"/>
                </a:solidFill>
                <a:latin typeface="Calibri" panose="020F0502020204030204" pitchFamily="34" charset="0"/>
                <a:ea typeface="Times New Roman" panose="02020603050405020304" pitchFamily="18" charset="0"/>
                <a:cs typeface="Times New Roman" panose="02020603050405020304" pitchFamily="18" charset="0"/>
              </a:rPr>
              <a:t>Mise en place par le </a:t>
            </a:r>
            <a:r>
              <a:rPr lang="fr-FR"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ministre de l’économie et des finances et le gouverneur de la </a:t>
            </a:r>
            <a:r>
              <a:rPr lang="fr-FR" dirty="0" smtClean="0">
                <a:solidFill>
                  <a:srgbClr val="002060"/>
                </a:solidFill>
                <a:latin typeface="Calibri" panose="020F0502020204030204" pitchFamily="34" charset="0"/>
                <a:ea typeface="Times New Roman" panose="02020603050405020304" pitchFamily="18" charset="0"/>
                <a:cs typeface="Times New Roman" panose="02020603050405020304" pitchFamily="18" charset="0"/>
              </a:rPr>
              <a:t>Banque </a:t>
            </a:r>
            <a:r>
              <a:rPr lang="fr-FR"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de </a:t>
            </a:r>
            <a:r>
              <a:rPr lang="fr-FR" dirty="0" smtClean="0">
                <a:solidFill>
                  <a:srgbClr val="002060"/>
                </a:solidFill>
                <a:latin typeface="Calibri" panose="020F0502020204030204" pitchFamily="34" charset="0"/>
                <a:ea typeface="Times New Roman" panose="02020603050405020304" pitchFamily="18" charset="0"/>
                <a:cs typeface="Times New Roman" panose="02020603050405020304" pitchFamily="18" charset="0"/>
              </a:rPr>
              <a:t>France et co-animé </a:t>
            </a:r>
            <a:r>
              <a:rPr lang="fr-FR"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par le médiateur des entreprises et le médiateur du </a:t>
            </a:r>
            <a:r>
              <a:rPr lang="fr-FR" dirty="0" smtClean="0">
                <a:solidFill>
                  <a:srgbClr val="002060"/>
                </a:solidFill>
                <a:latin typeface="Calibri" panose="020F0502020204030204" pitchFamily="34" charset="0"/>
                <a:ea typeface="Times New Roman" panose="02020603050405020304" pitchFamily="18" charset="0"/>
                <a:cs typeface="Times New Roman" panose="02020603050405020304" pitchFamily="18" charset="0"/>
              </a:rPr>
              <a:t>crédit</a:t>
            </a:r>
          </a:p>
          <a:p>
            <a:pPr marL="285750" indent="-285750" algn="just">
              <a:buFont typeface="Wingdings" panose="05000000000000000000" pitchFamily="2" charset="2"/>
              <a:buChar char="§"/>
            </a:pPr>
            <a:r>
              <a:rPr lang="fr-FR" dirty="0" smtClean="0">
                <a:solidFill>
                  <a:srgbClr val="002060"/>
                </a:solidFill>
              </a:rPr>
              <a:t>Répondre </a:t>
            </a:r>
            <a:r>
              <a:rPr lang="fr-FR" dirty="0">
                <a:solidFill>
                  <a:srgbClr val="002060"/>
                </a:solidFill>
              </a:rPr>
              <a:t>aux cas les plus difficiles et désamorcer une tendance à l’arrêt ou au report des </a:t>
            </a:r>
            <a:r>
              <a:rPr lang="fr-FR" dirty="0" smtClean="0">
                <a:solidFill>
                  <a:srgbClr val="002060"/>
                </a:solidFill>
              </a:rPr>
              <a:t>paiements</a:t>
            </a:r>
          </a:p>
          <a:p>
            <a:pPr marL="285750" indent="-285750" algn="just">
              <a:buFont typeface="Wingdings" panose="05000000000000000000" pitchFamily="2" charset="2"/>
              <a:buChar char="§"/>
            </a:pPr>
            <a:r>
              <a:rPr lang="fr-FR" dirty="0" smtClean="0">
                <a:solidFill>
                  <a:srgbClr val="002060"/>
                </a:solidFill>
              </a:rPr>
              <a:t>Son action :</a:t>
            </a:r>
          </a:p>
          <a:p>
            <a:pPr marL="285750" indent="-285750" algn="just">
              <a:buFont typeface="Wingdings" panose="05000000000000000000" pitchFamily="2" charset="2"/>
              <a:buChar char="§"/>
            </a:pPr>
            <a:endParaRPr lang="fr-FR" sz="800" dirty="0" smtClean="0">
              <a:solidFill>
                <a:srgbClr val="002060"/>
              </a:solidFill>
            </a:endParaRPr>
          </a:p>
          <a:p>
            <a:pPr marL="630238" indent="-273050" algn="just">
              <a:buFont typeface="Wingdings" panose="05000000000000000000" pitchFamily="2" charset="2"/>
              <a:buChar char="Ø"/>
            </a:pPr>
            <a:r>
              <a:rPr lang="fr-FR" sz="1700" dirty="0" smtClean="0">
                <a:solidFill>
                  <a:srgbClr val="002060"/>
                </a:solidFill>
              </a:rPr>
              <a:t>Connaissance d’un quarantaine </a:t>
            </a:r>
            <a:r>
              <a:rPr lang="fr-FR" sz="1700" dirty="0">
                <a:solidFill>
                  <a:srgbClr val="002060"/>
                </a:solidFill>
              </a:rPr>
              <a:t>de </a:t>
            </a:r>
            <a:r>
              <a:rPr lang="fr-FR" sz="1700" dirty="0" smtClean="0">
                <a:solidFill>
                  <a:srgbClr val="002060"/>
                </a:solidFill>
              </a:rPr>
              <a:t>cas sur lesquels des interventions </a:t>
            </a:r>
            <a:r>
              <a:rPr lang="fr-FR" sz="1700" dirty="0">
                <a:solidFill>
                  <a:srgbClr val="002060"/>
                </a:solidFill>
              </a:rPr>
              <a:t>ont été menées </a:t>
            </a:r>
            <a:r>
              <a:rPr lang="fr-FR" sz="1700" dirty="0" smtClean="0">
                <a:solidFill>
                  <a:srgbClr val="002060"/>
                </a:solidFill>
              </a:rPr>
              <a:t>pour </a:t>
            </a:r>
            <a:r>
              <a:rPr lang="fr-FR" sz="1700" dirty="0">
                <a:solidFill>
                  <a:srgbClr val="002060"/>
                </a:solidFill>
              </a:rPr>
              <a:t>mettre fin à des comportements jugés non solidaires, portant sur les délais de paiement ou sur d’autres pratiques envers </a:t>
            </a:r>
            <a:r>
              <a:rPr lang="fr-FR" sz="1700" dirty="0" smtClean="0">
                <a:solidFill>
                  <a:srgbClr val="002060"/>
                </a:solidFill>
              </a:rPr>
              <a:t>les fournisseurs</a:t>
            </a:r>
          </a:p>
          <a:p>
            <a:pPr marL="630238" indent="-273050" algn="just">
              <a:buFont typeface="Wingdings" panose="05000000000000000000" pitchFamily="2" charset="2"/>
              <a:buChar char="Ø"/>
            </a:pPr>
            <a:r>
              <a:rPr lang="fr-FR" sz="1700" dirty="0" smtClean="0">
                <a:solidFill>
                  <a:srgbClr val="002060"/>
                </a:solidFill>
              </a:rPr>
              <a:t>Valorisation de 16 </a:t>
            </a:r>
            <a:r>
              <a:rPr lang="fr-FR" sz="1700" dirty="0">
                <a:solidFill>
                  <a:srgbClr val="002060"/>
                </a:solidFill>
              </a:rPr>
              <a:t>entreprises qui se sont engagées à soutenir leurs fournisseurs au travers par exemple de la généralisation des acomptes, ou de délais de paiement accélérés, notamment envers les TPE et </a:t>
            </a:r>
            <a:r>
              <a:rPr lang="fr-FR" sz="1700" dirty="0" smtClean="0">
                <a:solidFill>
                  <a:srgbClr val="002060"/>
                </a:solidFill>
              </a:rPr>
              <a:t>PME</a:t>
            </a:r>
          </a:p>
          <a:p>
            <a:pPr marL="630238" indent="-273050" algn="just">
              <a:buFont typeface="Wingdings" panose="05000000000000000000" pitchFamily="2" charset="2"/>
              <a:buChar char="Ø"/>
            </a:pPr>
            <a:r>
              <a:rPr lang="fr-FR" sz="1700" dirty="0" smtClean="0">
                <a:solidFill>
                  <a:srgbClr val="002060"/>
                </a:solidFill>
              </a:rPr>
              <a:t>Lancement depuis le 4</a:t>
            </a:r>
            <a:r>
              <a:rPr lang="fr-FR" sz="1700" baseline="30000" dirty="0" smtClean="0">
                <a:solidFill>
                  <a:srgbClr val="002060"/>
                </a:solidFill>
              </a:rPr>
              <a:t>ème</a:t>
            </a:r>
            <a:r>
              <a:rPr lang="fr-FR" sz="1700" dirty="0" smtClean="0">
                <a:solidFill>
                  <a:srgbClr val="002060"/>
                </a:solidFill>
              </a:rPr>
              <a:t> trimestre 2020 d’une enquête </a:t>
            </a:r>
            <a:r>
              <a:rPr lang="fr-FR" sz="1700" dirty="0">
                <a:solidFill>
                  <a:srgbClr val="002060"/>
                </a:solidFill>
              </a:rPr>
              <a:t>d’opinion auprès des chefs d’entreprises pour connaître leur sentiment sur l’évolution des délais de </a:t>
            </a:r>
            <a:r>
              <a:rPr lang="fr-FR" sz="1700" dirty="0" smtClean="0">
                <a:solidFill>
                  <a:srgbClr val="002060"/>
                </a:solidFill>
              </a:rPr>
              <a:t>paiement</a:t>
            </a:r>
            <a:endParaRPr lang="fr-FR" dirty="0">
              <a:solidFill>
                <a:srgbClr val="002060"/>
              </a:solidFill>
            </a:endParaRPr>
          </a:p>
        </p:txBody>
      </p:sp>
      <p:sp>
        <p:nvSpPr>
          <p:cNvPr id="8" name="Espace réservé du numéro de diapositive 3"/>
          <p:cNvSpPr>
            <a:spLocks noGrp="1"/>
          </p:cNvSpPr>
          <p:nvPr>
            <p:ph type="sldNum" sz="quarter" idx="4"/>
          </p:nvPr>
        </p:nvSpPr>
        <p:spPr>
          <a:xfrm>
            <a:off x="10896533" y="6480000"/>
            <a:ext cx="720000" cy="360000"/>
          </a:xfrm>
        </p:spPr>
        <p:txBody>
          <a:bodyPr/>
          <a:lstStyle/>
          <a:p>
            <a:fld id="{A5612AF6-3794-417C-8315-010C3BB3AD18}" type="slidenum">
              <a:rPr lang="fr-FR" smtClean="0"/>
              <a:pPr/>
              <a:t>9</a:t>
            </a:fld>
            <a:endParaRPr lang="fr-FR" dirty="0"/>
          </a:p>
        </p:txBody>
      </p:sp>
    </p:spTree>
    <p:extLst>
      <p:ext uri="{BB962C8B-B14F-4D97-AF65-F5344CB8AC3E}">
        <p14:creationId xmlns:p14="http://schemas.microsoft.com/office/powerpoint/2010/main" val="6745842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2E2122D65736144B0DBC65145F19DD6" ma:contentTypeVersion="12" ma:contentTypeDescription="Crée un document." ma:contentTypeScope="" ma:versionID="66bc6c3e57d2208da96ca7048b36b1ad">
  <xsd:schema xmlns:xsd="http://www.w3.org/2001/XMLSchema" xmlns:xs="http://www.w3.org/2001/XMLSchema" xmlns:p="http://schemas.microsoft.com/office/2006/metadata/properties" xmlns:ns1="http://schemas.microsoft.com/sharepoint/v3" xmlns:ns2="aa22bff9-7597-41ba-a4e4-f00c5fbd55c4" targetNamespace="http://schemas.microsoft.com/office/2006/metadata/properties" ma:root="true" ma:fieldsID="737f76ec2a47c2acb60838d30285b33e" ns1:_="" ns2:_="">
    <xsd:import namespace="http://schemas.microsoft.com/sharepoint/v3"/>
    <xsd:import namespace="aa22bff9-7597-41ba-a4e4-f00c5fbd55c4"/>
    <xsd:element name="properties">
      <xsd:complexType>
        <xsd:sequence>
          <xsd:element name="documentManagement">
            <xsd:complexType>
              <xsd:all>
                <xsd:element ref="ns2:DIRECTION"/>
                <xsd:element ref="ns2:THEME"/>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0" nillable="true" ma:displayName="Évaluation (0-5)" ma:decimals="2" ma:description="Valeur moyenne de toutes les évaluations envoyées" ma:internalName="AverageRating" ma:readOnly="true">
      <xsd:simpleType>
        <xsd:restriction base="dms:Number"/>
      </xsd:simpleType>
    </xsd:element>
    <xsd:element name="RatingCount" ma:index="11" nillable="true" ma:displayName="Nombre d’évaluations" ma:decimals="0" ma:description="Nombre d’évaluations envoyées" ma:internalName="RatingCount" ma:readOnly="true">
      <xsd:simpleType>
        <xsd:restriction base="dms:Number"/>
      </xsd:simpleType>
    </xsd:element>
    <xsd:element name="RatedBy" ma:index="12" nillable="true" ma:displayName="Évalué par" ma:description="Des utilisateurs ont évalué l'élément."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13" nillable="true" ma:displayName="Évaluation des utilisateurs" ma:description="Évaluation des utilisateurs pour l'élément" ma:hidden="true" ma:internalName="Ratings">
      <xsd:simpleType>
        <xsd:restriction base="dms:Note"/>
      </xsd:simpleType>
    </xsd:element>
    <xsd:element name="LikesCount" ma:index="14" nillable="true" ma:displayName="Nombre de « J'aime »" ma:internalName="LikesCount">
      <xsd:simpleType>
        <xsd:restriction base="dms:Unknown"/>
      </xsd:simpleType>
    </xsd:element>
    <xsd:element name="LikedBy" ma:index="15" nillable="true" ma:displayName="Aimé par"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a22bff9-7597-41ba-a4e4-f00c5fbd55c4" elementFormDefault="qualified">
    <xsd:import namespace="http://schemas.microsoft.com/office/2006/documentManagement/types"/>
    <xsd:import namespace="http://schemas.microsoft.com/office/infopath/2007/PartnerControls"/>
    <xsd:element name="DIRECTION" ma:index="8" ma:displayName="DIRECTION" ma:description="Liste des directions contributrices sur le site BIP" ma:format="Dropdown" ma:indexed="true" ma:internalName="DIRECTION">
      <xsd:simpleType>
        <xsd:restriction base="dms:Choice">
          <xsd:enumeration value="01 - ACPR"/>
          <xsd:enumeration value="02 - DAF"/>
          <xsd:enumeration value="03 - DE"/>
          <xsd:enumeration value="04 - DGSER"/>
          <xsd:enumeration value="05 - DGEI"/>
          <xsd:enumeration value="06 - DGFB"/>
          <xsd:enumeration value="07 - DGS"/>
          <xsd:enumeration value="08 - DGSO"/>
          <xsd:enumeration value="09 - DIRCOM"/>
          <xsd:enumeration value="10 - AUTRE"/>
          <xsd:enumeration value="11 - DGSEI"/>
        </xsd:restriction>
      </xsd:simpleType>
    </xsd:element>
    <xsd:element name="THEME" ma:index="9" ma:displayName="THEME" ma:description="Liste de thèmes pour les bibliothèques site BIP" ma:format="Dropdown" ma:indexed="true" ma:internalName="THEME">
      <xsd:simpleType>
        <xsd:restriction base="dms:Choice">
          <xsd:enumeration value="1 - Actualité macro-économique et conjoncture internationale, européenne et française"/>
          <xsd:enumeration value="2 - Financement de l'économie"/>
          <xsd:enumeration value="3 - Politique monétaire"/>
          <xsd:enumeration value="4 - Banques et assurances"/>
          <xsd:enumeration value="5 - Moyens de paiement"/>
          <xsd:enumeration value="6 - Éducation économique et financière des publics"/>
          <xsd:enumeration value="7 - Services à l'économie"/>
          <xsd:enumeration value="8 - Informations institutionnelles sur la Banqu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ION xmlns="aa22bff9-7597-41ba-a4e4-f00c5fbd55c4">03 - DE</DIRECTION>
    <LikesCount xmlns="http://schemas.microsoft.com/sharepoint/v3" xsi:nil="true"/>
    <Ratings xmlns="http://schemas.microsoft.com/sharepoint/v3" xsi:nil="true"/>
    <LikedBy xmlns="http://schemas.microsoft.com/sharepoint/v3">
      <UserInfo>
        <DisplayName/>
        <AccountId xsi:nil="true"/>
        <AccountType/>
      </UserInfo>
    </LikedBy>
    <THEME xmlns="aa22bff9-7597-41ba-a4e4-f00c5fbd55c4">2 - Financement de l'économie</THEME>
    <RatedBy xmlns="http://schemas.microsoft.com/sharepoint/v3">
      <UserInfo>
        <DisplayName/>
        <AccountId xsi:nil="true"/>
        <AccountType/>
      </UserInfo>
    </RatedBy>
  </documentManagement>
</p:properties>
</file>

<file path=customXml/itemProps1.xml><?xml version="1.0" encoding="utf-8"?>
<ds:datastoreItem xmlns:ds="http://schemas.openxmlformats.org/officeDocument/2006/customXml" ds:itemID="{C541C7A3-B199-4B26-97E3-05640170F3F4}">
  <ds:schemaRefs>
    <ds:schemaRef ds:uri="http://schemas.microsoft.com/sharepoint/v3/contenttype/forms"/>
  </ds:schemaRefs>
</ds:datastoreItem>
</file>

<file path=customXml/itemProps2.xml><?xml version="1.0" encoding="utf-8"?>
<ds:datastoreItem xmlns:ds="http://schemas.openxmlformats.org/officeDocument/2006/customXml" ds:itemID="{0494D093-7260-494A-A774-89B44330BD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a22bff9-7597-41ba-a4e4-f00c5fbd55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6BD547-D4AE-4E9E-B456-D10C8E01554A}">
  <ds:schemaRefs>
    <ds:schemaRef ds:uri="http://purl.org/dc/dcmitype/"/>
    <ds:schemaRef ds:uri="http://schemas.microsoft.com/office/infopath/2007/PartnerControls"/>
    <ds:schemaRef ds:uri="http://purl.org/dc/elements/1.1/"/>
    <ds:schemaRef ds:uri="http://schemas.microsoft.com/office/2006/metadata/properties"/>
    <ds:schemaRef ds:uri="http://schemas.microsoft.com/sharepoint/v3"/>
    <ds:schemaRef ds:uri="http://schemas.microsoft.com/office/2006/documentManagement/types"/>
    <ds:schemaRef ds:uri="http://purl.org/dc/terms/"/>
    <ds:schemaRef ds:uri="http://schemas.openxmlformats.org/package/2006/metadata/core-properties"/>
    <ds:schemaRef ds:uri="aa22bff9-7597-41ba-a4e4-f00c5fbd55c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915</TotalTime>
  <Words>1611</Words>
  <Application>Microsoft Office PowerPoint</Application>
  <PresentationFormat>Grand écran</PresentationFormat>
  <Paragraphs>146</Paragraphs>
  <Slides>14</Slides>
  <Notes>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14</vt:i4>
      </vt:variant>
    </vt:vector>
  </HeadingPairs>
  <TitlesOfParts>
    <vt:vector size="22" baseType="lpstr">
      <vt:lpstr>Arial</vt:lpstr>
      <vt:lpstr>Calibri</vt:lpstr>
      <vt:lpstr>Calibri Light</vt:lpstr>
      <vt:lpstr>Segoe UI</vt:lpstr>
      <vt:lpstr>Times New Roman</vt:lpstr>
      <vt:lpstr>Webdings</vt:lpstr>
      <vt:lpstr>Wingdings</vt:lpstr>
      <vt:lpstr>Thème Office</vt:lpstr>
      <vt:lpstr>La banque de France au service des entreprises dans la crise et pour la sortie de crise</vt:lpstr>
      <vt:lpstr>1 – la banque de France au service des entreprises (1/6) Une présence territoriale dans tous les départements</vt:lpstr>
      <vt:lpstr>1 – la banque de France au service des entreprises (2/6) Des analyses pour apprécier l’évolution de l’environnement économique</vt:lpstr>
      <vt:lpstr>1 – la banque de France au service des entreprises (3/6) la cotation pour apprécier la situation des entreprises (1/2)</vt:lpstr>
      <vt:lpstr>1 – la banque de France au service des entreprises (4/6) la cotation pour apprécier la situation des entreprises (2/2)</vt:lpstr>
      <vt:lpstr>1 – la banque de France au service des entreprises (5/6) le diagnostic OPALE (outil de positionnement et d’analyse en ligne des entreprises)</vt:lpstr>
      <vt:lpstr>1 - la banque de France au service des entreprises (6/6) Accompagner les entreprises : les correspondants TPME et la médiation du crédit</vt:lpstr>
      <vt:lpstr>2 – La banque de France mobilisée pendant la crise (1/4) Des outils pour  suivre l’évolution de l’économie et des financements</vt:lpstr>
      <vt:lpstr>2 – La banque de France mobilisée pendant la crise (2/4) une vigilance renforcée sur les délais de paiement</vt:lpstr>
      <vt:lpstr>2 – La banque de France mobilisée pendant la crise (3/4) la médiation du crédit au service de l’accompagnement des entreprises (1/2)</vt:lpstr>
      <vt:lpstr>2 – La banque de France mobilisée pendant la crise (4/4) la médiation du crédit au service de l’accompagnement des entreprises (2/2)</vt:lpstr>
      <vt:lpstr>3 – La banque de France mobilisée pour la sortie de crise (1/3) Une contribution active au plan d’action </vt:lpstr>
      <vt:lpstr>3 – La banque de France mobilisée pour la sortie de crise (2/3) Un exemple de détection des entreprises</vt:lpstr>
      <vt:lpstr>3 – La banque de France mobilisée pour la sortie de crise (3/3) Mesures ciblées sur les entreprises cotées 4 à 5</vt:lpstr>
    </vt:vector>
  </TitlesOfParts>
  <Company>Banque de France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Banque de france au service des entreprises</dc:title>
  <dc:creator>VISNOVSKY Frédéric (UA 2700)</dc:creator>
  <cp:lastModifiedBy>CABARROU Frederic (UA 0622)</cp:lastModifiedBy>
  <cp:revision>116</cp:revision>
  <dcterms:created xsi:type="dcterms:W3CDTF">2021-02-23T11:30:13Z</dcterms:created>
  <dcterms:modified xsi:type="dcterms:W3CDTF">2021-07-15T12:37:00Z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0x01010012E2122D65736144B0DBC65145F19DD6</vt:lpwstr>
  </property>
</Properties>
</file>