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60" r:id="rId5"/>
    <p:sldId id="261" r:id="rId6"/>
    <p:sldId id="262" r:id="rId7"/>
    <p:sldId id="258" r:id="rId8"/>
    <p:sldId id="259" r:id="rId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3" d="100"/>
          <a:sy n="83" d="100"/>
        </p:scale>
        <p:origin x="120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DCFA87-F247-4A24-AC6D-51C5732720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910FA60-5F9C-4821-9D74-ACD7611F9B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551810C-6B91-4650-B8A4-D8B2F6EB1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FAB6B-29DF-4D80-80E7-10F9FAE93F2E}" type="datetimeFigureOut">
              <a:rPr lang="fr-FR" smtClean="0"/>
              <a:t>29/11/2022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AAE472C-AA4E-45A2-8D6E-17AE67F53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BA9C0E8-F53E-4FCB-8C6E-C1255F4D8E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1EFDC-8352-4050-9B06-0F5DBD6B1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2114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2918B6B-387A-4024-9C32-F4555CDB92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19C53E6-6176-4FE1-BE25-AB0CF98A9E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0BD5E4D-4CD2-4C8A-8969-D991CD60C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FAB6B-29DF-4D80-80E7-10F9FAE93F2E}" type="datetimeFigureOut">
              <a:rPr lang="fr-FR" smtClean="0"/>
              <a:t>29/11/2022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3CA1062-3577-4D72-B8A3-97C528AB0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8162984-095C-4D82-B159-6DA6A66C6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1EFDC-8352-4050-9B06-0F5DBD6B1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9486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13874C91-0FBE-477F-8847-8800185932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884919C-06D0-4F7D-8F66-E1A3C99172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529D457-9863-4A71-996E-41D0B14784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FAB6B-29DF-4D80-80E7-10F9FAE93F2E}" type="datetimeFigureOut">
              <a:rPr lang="fr-FR" smtClean="0"/>
              <a:t>29/11/2022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449AE5D-03F8-4F3A-B38C-469EF0460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01CBA17-104E-477F-9D48-E1D25100F6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1EFDC-8352-4050-9B06-0F5DBD6B1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4815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B33452C-22FF-48A0-923F-487CC575B4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F57ED5A-7E88-4695-9DAF-CA793C5EE6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B49AF5A-B715-4236-915F-3D6E8D73CC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FAB6B-29DF-4D80-80E7-10F9FAE93F2E}" type="datetimeFigureOut">
              <a:rPr lang="fr-FR" smtClean="0"/>
              <a:t>29/11/2022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52067D9-28E5-4033-BD24-B467F7079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5CF4FDF-E1B9-4DEF-891B-29D3A1DEC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1EFDC-8352-4050-9B06-0F5DBD6B1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4142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7444A48-195A-4893-BD86-1390E90541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8394128-A467-4B72-B216-78E5C02C1C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4A02A49-F24C-4F6C-8A55-90FC547867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FAB6B-29DF-4D80-80E7-10F9FAE93F2E}" type="datetimeFigureOut">
              <a:rPr lang="fr-FR" smtClean="0"/>
              <a:t>29/11/2022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4A905A5-42CE-450B-8CAC-2B79485D0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25BD728-A583-42BC-A1E7-922027B3B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1EFDC-8352-4050-9B06-0F5DBD6B1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800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1AFD7C0-4A42-4A21-9012-01B6861360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8618436-CAF8-4E57-A9F7-8C95DCA458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DCE746F-BE23-476D-AF4B-07B010DD8C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EFB71F6-A868-44B2-89F9-C7EC45D316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FAB6B-29DF-4D80-80E7-10F9FAE93F2E}" type="datetimeFigureOut">
              <a:rPr lang="fr-FR" smtClean="0"/>
              <a:t>29/11/2022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907C492-4769-4D60-868A-3D1B4B016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A5F04E1-B40F-4141-B650-654DAE20FE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1EFDC-8352-4050-9B06-0F5DBD6B1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8242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03281A8-E761-4320-B855-717B826FE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89C15B1-0077-4BA9-99F9-1172900CC3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2995F0A-5FF4-4665-AF42-8CBE26C474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3AC50E8-E1A2-4630-9DD9-DCEA29233A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2AE71843-B02C-49B8-91FF-B97A096B8E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ACEF76B0-7692-4F9C-93EB-108C643700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FAB6B-29DF-4D80-80E7-10F9FAE93F2E}" type="datetimeFigureOut">
              <a:rPr lang="fr-FR" smtClean="0"/>
              <a:t>29/11/2022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1D5880C4-B046-4594-9DDF-5FFD10475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1D4086B3-A832-4910-96BF-BB6B63F5B9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1EFDC-8352-4050-9B06-0F5DBD6B1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8114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D9578EE-D231-46D9-AAB1-AE810A501A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E9CBBD0-B5FB-42A8-A130-62F7CF404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FAB6B-29DF-4D80-80E7-10F9FAE93F2E}" type="datetimeFigureOut">
              <a:rPr lang="fr-FR" smtClean="0"/>
              <a:t>29/11/2022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75E70FE-B8ED-443B-BFBA-A9CDB3306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44B8262-44D9-4B3F-B2B1-E0E6515070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1EFDC-8352-4050-9B06-0F5DBD6B1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2069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866C81E-3A2D-402E-9A2A-7957DEDE9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FAB6B-29DF-4D80-80E7-10F9FAE93F2E}" type="datetimeFigureOut">
              <a:rPr lang="fr-FR" smtClean="0"/>
              <a:t>29/11/2022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F4576023-1FB2-4A0A-B10F-78221D0046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03451B4-D40B-4C7E-80AC-4C12FD4AB1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1EFDC-8352-4050-9B06-0F5DBD6B1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9887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08FEA16-FD96-4C12-AABE-0EDDD1E94C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4E15765-1C2D-4188-8EE6-D66365FBA2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3A2A07A-5613-4C6C-87C8-5F05B27CB4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E6BE6EF-1624-476E-AF07-3E71A8E8CF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FAB6B-29DF-4D80-80E7-10F9FAE93F2E}" type="datetimeFigureOut">
              <a:rPr lang="fr-FR" smtClean="0"/>
              <a:t>29/11/2022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C619649-0AED-4F4A-AA97-868D03E841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549603D-C18A-42AB-B490-61FCFF950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1EFDC-8352-4050-9B06-0F5DBD6B1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9586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B453B92-B75C-48AE-9F17-7E7C8000C5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363AB5B0-555C-4140-9D8A-B34B74B888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7150888-3D65-4BAB-96EC-1CDA8F48A0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E24AE9C-B265-4F3F-BB90-28E4CDE71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FAB6B-29DF-4D80-80E7-10F9FAE93F2E}" type="datetimeFigureOut">
              <a:rPr lang="fr-FR" smtClean="0"/>
              <a:t>29/11/2022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731CB85-5724-460C-BEFB-A954E5834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DEBCDE8-203B-458A-A8CA-F6830701A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1EFDC-8352-4050-9B06-0F5DBD6B1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1532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D957F2BE-63F4-47B5-A627-032D387ED3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714C099-C39D-4D14-A74D-649EB5BAF1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C51F5DA-31E9-45DA-ADBB-D345DA0A90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CFAB6B-29DF-4D80-80E7-10F9FAE93F2E}" type="datetimeFigureOut">
              <a:rPr lang="fr-FR" smtClean="0"/>
              <a:t>29/11/2022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6A63298-3A45-49F1-824F-CF845B2815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B896155-789D-4AF2-BB7F-8B86BFE25C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1EFDC-8352-4050-9B06-0F5DBD6B1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2724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716B5E7-61E2-4A1D-9170-136669B93A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131916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fr-FR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Le mandant doit indiquer la faute grave commise par l’agent commercial dès le courrier </a:t>
            </a:r>
            <a:br>
              <a:rPr lang="fr-FR" b="1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fr-FR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 fin du contrat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25F8A0F5-33EB-423F-9897-024DE206F412}"/>
              </a:ext>
            </a:extLst>
          </p:cNvPr>
          <p:cNvSpPr txBox="1"/>
          <p:nvPr/>
        </p:nvSpPr>
        <p:spPr>
          <a:xfrm>
            <a:off x="370367" y="1338484"/>
            <a:ext cx="114512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u="sng" dirty="0">
                <a:solidFill>
                  <a:schemeClr val="accent1">
                    <a:lumMod val="75000"/>
                  </a:schemeClr>
                </a:solidFill>
              </a:rPr>
              <a:t>Cass. Com. 16 novembre 2022, n°21-17.423 : arrêt « </a:t>
            </a:r>
            <a:r>
              <a:rPr lang="fr-FR" sz="2800" b="1" i="1" u="sng" dirty="0" err="1">
                <a:solidFill>
                  <a:schemeClr val="accent1">
                    <a:lumMod val="75000"/>
                  </a:schemeClr>
                </a:solidFill>
              </a:rPr>
              <a:t>Acopal</a:t>
            </a:r>
            <a:r>
              <a:rPr lang="fr-FR" sz="2800" b="1" u="sng" dirty="0">
                <a:solidFill>
                  <a:schemeClr val="accent1">
                    <a:lumMod val="75000"/>
                  </a:schemeClr>
                </a:solidFill>
              </a:rPr>
              <a:t> » </a:t>
            </a:r>
            <a:r>
              <a:rPr lang="fr-FR" sz="2800" b="1" u="sng" dirty="0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 </a:t>
            </a:r>
            <a:r>
              <a:rPr lang="fr-FR" sz="2800" b="1" u="sng" dirty="0">
                <a:solidFill>
                  <a:schemeClr val="accent1">
                    <a:lumMod val="75000"/>
                  </a:schemeClr>
                </a:solidFill>
              </a:rPr>
              <a:t>Revirement </a:t>
            </a:r>
          </a:p>
        </p:txBody>
      </p:sp>
    </p:spTree>
    <p:extLst>
      <p:ext uri="{BB962C8B-B14F-4D97-AF65-F5344CB8AC3E}">
        <p14:creationId xmlns:p14="http://schemas.microsoft.com/office/powerpoint/2010/main" val="7172868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oneTexte 7">
            <a:extLst>
              <a:ext uri="{FF2B5EF4-FFF2-40B4-BE49-F238E27FC236}">
                <a16:creationId xmlns:a16="http://schemas.microsoft.com/office/drawing/2014/main" id="{2CDCC89C-F6FC-432C-B3E5-8E1F8A4863E8}"/>
              </a:ext>
            </a:extLst>
          </p:cNvPr>
          <p:cNvSpPr txBox="1"/>
          <p:nvPr/>
        </p:nvSpPr>
        <p:spPr>
          <a:xfrm>
            <a:off x="680483" y="2009553"/>
            <a:ext cx="501856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Cass.</a:t>
            </a:r>
          </a:p>
          <a:p>
            <a:r>
              <a:rPr lang="fr-FR" dirty="0"/>
              <a:t>Faute dénoncée par le mandant avant ou après l’envoie du courrier de résiliation du contrat </a:t>
            </a:r>
          </a:p>
        </p:txBody>
      </p:sp>
      <p:sp>
        <p:nvSpPr>
          <p:cNvPr id="12" name="Flèche : droite 11">
            <a:extLst>
              <a:ext uri="{FF2B5EF4-FFF2-40B4-BE49-F238E27FC236}">
                <a16:creationId xmlns:a16="http://schemas.microsoft.com/office/drawing/2014/main" id="{A02734F8-43BA-4458-BB49-5891BD307285}"/>
              </a:ext>
            </a:extLst>
          </p:cNvPr>
          <p:cNvSpPr/>
          <p:nvPr/>
        </p:nvSpPr>
        <p:spPr>
          <a:xfrm>
            <a:off x="1435395" y="3429000"/>
            <a:ext cx="9074552" cy="83337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76BCCD88-9C45-4BC0-936D-F86568A86A1D}"/>
              </a:ext>
            </a:extLst>
          </p:cNvPr>
          <p:cNvCxnSpPr>
            <a:cxnSpLocks/>
          </p:cNvCxnSpPr>
          <p:nvPr/>
        </p:nvCxnSpPr>
        <p:spPr>
          <a:xfrm>
            <a:off x="7581014" y="3429000"/>
            <a:ext cx="0" cy="2604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ZoneTexte 16">
            <a:extLst>
              <a:ext uri="{FF2B5EF4-FFF2-40B4-BE49-F238E27FC236}">
                <a16:creationId xmlns:a16="http://schemas.microsoft.com/office/drawing/2014/main" id="{74D164AF-4E29-442D-B27B-9EFD0DF6FD00}"/>
              </a:ext>
            </a:extLst>
          </p:cNvPr>
          <p:cNvSpPr txBox="1"/>
          <p:nvPr/>
        </p:nvSpPr>
        <p:spPr>
          <a:xfrm>
            <a:off x="6783572" y="3035200"/>
            <a:ext cx="15948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u="sng" dirty="0">
                <a:solidFill>
                  <a:schemeClr val="accent1">
                    <a:lumMod val="75000"/>
                  </a:schemeClr>
                </a:solidFill>
              </a:rPr>
              <a:t>16 novembre 2022</a:t>
            </a:r>
            <a:endParaRPr lang="fr-FR" sz="1400" dirty="0"/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E176D8E0-F765-458A-88E6-237376A0C1DE}"/>
              </a:ext>
            </a:extLst>
          </p:cNvPr>
          <p:cNvSpPr txBox="1"/>
          <p:nvPr/>
        </p:nvSpPr>
        <p:spPr>
          <a:xfrm>
            <a:off x="8187069" y="2009553"/>
            <a:ext cx="273754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La faute doit être dénoncée dès l’envoi du courrier de rupture</a:t>
            </a: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AA08091E-AC9A-4D83-8C97-0F52B3F85A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58940" y="4393916"/>
            <a:ext cx="3006308" cy="2339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7781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012DB28-9582-4317-85C0-B02B2999B8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chemeClr val="accent1">
                    <a:lumMod val="75000"/>
                  </a:schemeClr>
                </a:solidFill>
              </a:rPr>
              <a:t>I. Avant ladite Jurisprudence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CA65402-06F5-4207-968C-6ACDB3B4AC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dirty="0"/>
              <a:t>L’agent commercial </a:t>
            </a:r>
            <a:r>
              <a:rPr lang="fr-FR" b="1" dirty="0"/>
              <a:t>pouvait être privé de son indemnité </a:t>
            </a:r>
            <a:r>
              <a:rPr lang="fr-FR" dirty="0"/>
              <a:t>de fin de contrat lorsque sa </a:t>
            </a:r>
            <a:r>
              <a:rPr lang="fr-FR" b="1" dirty="0"/>
              <a:t>faute grave</a:t>
            </a:r>
            <a:r>
              <a:rPr lang="fr-FR" dirty="0"/>
              <a:t>, commise pendant le contrat, a été </a:t>
            </a:r>
            <a:r>
              <a:rPr lang="fr-FR" b="1" dirty="0"/>
              <a:t>dénoncée par le mandant après l’envoi du courrier de résiliation. </a:t>
            </a:r>
          </a:p>
          <a:p>
            <a:pPr marL="0" indent="0" algn="just">
              <a:buNone/>
            </a:pPr>
            <a:endParaRPr lang="fr-FR" b="1" dirty="0"/>
          </a:p>
          <a:p>
            <a:pPr marL="0" indent="0" algn="just">
              <a:buNone/>
            </a:pPr>
            <a:r>
              <a:rPr lang="fr-FR" dirty="0"/>
              <a:t>Pour dire autrement, l’agent commercial doit être privé de son indemnité de fin de contrat (art. L.134-12 du C.com) même lorsque sa faute grave, commise pendant l’exécution du contrat, a été découverte postérieurement par le mandant. </a:t>
            </a:r>
          </a:p>
          <a:p>
            <a:pPr marL="0" indent="0" algn="just">
              <a:buNone/>
            </a:pPr>
            <a:endParaRPr lang="fr-FR" dirty="0"/>
          </a:p>
          <a:p>
            <a:pPr marL="0" indent="0" algn="just">
              <a:buNone/>
            </a:pPr>
            <a:endParaRPr lang="fr-FR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0AF9D89D-2CAC-4B1C-97E7-4BF8C1FB69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33756" y="5087133"/>
            <a:ext cx="1556674" cy="1553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74010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F122C3-B825-4F5B-B40D-A6B50137C1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La critique d’ordre textuel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E2D1AE9-C77C-455A-877B-933F4A7118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>
                <a:solidFill>
                  <a:schemeClr val="accent1">
                    <a:lumMod val="75000"/>
                  </a:schemeClr>
                </a:solidFill>
              </a:rPr>
              <a:t>Art. L.134-12 C. com </a:t>
            </a:r>
            <a:r>
              <a:rPr lang="fr-FR" dirty="0"/>
              <a:t>: L’indemnité de fin de contrat est, en principe, due à tout agent commercial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>
                <a:solidFill>
                  <a:schemeClr val="accent1">
                    <a:lumMod val="75000"/>
                  </a:schemeClr>
                </a:solidFill>
              </a:rPr>
              <a:t>Art. L.134-13 </a:t>
            </a:r>
            <a:r>
              <a:rPr lang="fr-FR" dirty="0"/>
              <a:t>: Liste les cas d’exclusion </a:t>
            </a:r>
          </a:p>
        </p:txBody>
      </p:sp>
    </p:spTree>
    <p:extLst>
      <p:ext uri="{BB962C8B-B14F-4D97-AF65-F5344CB8AC3E}">
        <p14:creationId xmlns:p14="http://schemas.microsoft.com/office/powerpoint/2010/main" val="39745752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A36AEDE-3213-4683-9133-9EA3D44716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La critique au regard de la Jurisprudence contraire de la Cour de justice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5B3CEC4-8201-497C-8D9E-28B1814B6A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2507" y="2103436"/>
            <a:ext cx="10515600" cy="319157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sz="3000" dirty="0">
                <a:solidFill>
                  <a:schemeClr val="accent1">
                    <a:lumMod val="75000"/>
                  </a:schemeClr>
                </a:solidFill>
              </a:rPr>
              <a:t>CJCE, 28 oct.2010, arrêt « </a:t>
            </a:r>
            <a:r>
              <a:rPr lang="fr-FR" sz="3000" i="1" dirty="0">
                <a:solidFill>
                  <a:schemeClr val="accent1">
                    <a:lumMod val="75000"/>
                  </a:schemeClr>
                </a:solidFill>
              </a:rPr>
              <a:t>Volvo</a:t>
            </a:r>
            <a:r>
              <a:rPr lang="fr-FR" sz="3000" dirty="0">
                <a:solidFill>
                  <a:schemeClr val="accent1">
                    <a:lumMod val="75000"/>
                  </a:schemeClr>
                </a:solidFill>
              </a:rPr>
              <a:t> »</a:t>
            </a:r>
            <a:endParaRPr lang="fr-FR" sz="3000" dirty="0"/>
          </a:p>
          <a:p>
            <a:pPr marL="0" indent="0" algn="just">
              <a:buNone/>
            </a:pPr>
            <a:r>
              <a:rPr lang="fr-FR" sz="3000" dirty="0"/>
              <a:t>L’indemnité de l’agent devait être maintenue lorsque la faute grave était postérieurement relevée ou dénoncée par le mandant.</a:t>
            </a:r>
          </a:p>
          <a:p>
            <a:pPr marL="0" indent="0" algn="just">
              <a:buNone/>
            </a:pPr>
            <a:r>
              <a:rPr lang="fr-FR" sz="3000" dirty="0"/>
              <a:t>Seule limite: l’équité, laquelle pouvait influencer à la baisse, le montant de l’indemnité. </a:t>
            </a:r>
          </a:p>
        </p:txBody>
      </p:sp>
    </p:spTree>
    <p:extLst>
      <p:ext uri="{BB962C8B-B14F-4D97-AF65-F5344CB8AC3E}">
        <p14:creationId xmlns:p14="http://schemas.microsoft.com/office/powerpoint/2010/main" val="38214981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563062F-0781-4AEC-8CEA-224955CAF8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   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DC2F968-C2E4-40BE-AD00-C1BA935563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b="1" dirty="0"/>
              <a:t>Malgré ces critiques, la Cour de Cassation maintenait sa position.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La faute grave de l’agent, même révélée postérieurement à la rupture du contrat, prive l’agent de son indemnité de fin de contrat.</a:t>
            </a:r>
          </a:p>
        </p:txBody>
      </p:sp>
    </p:spTree>
    <p:extLst>
      <p:ext uri="{BB962C8B-B14F-4D97-AF65-F5344CB8AC3E}">
        <p14:creationId xmlns:p14="http://schemas.microsoft.com/office/powerpoint/2010/main" val="39032754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E28D084-757D-4DCD-A0D6-799C9F6F7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chemeClr val="accent1">
                    <a:lumMod val="75000"/>
                  </a:schemeClr>
                </a:solidFill>
              </a:rPr>
              <a:t>Depuis l’arrêt du 16 novembre 2022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501ABD2-8B98-423C-8C68-79211A11EB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A présent, </a:t>
            </a:r>
          </a:p>
          <a:p>
            <a:pPr marL="0" indent="0">
              <a:buNone/>
            </a:pPr>
            <a:r>
              <a:rPr lang="fr-FR" dirty="0"/>
              <a:t>Le mandant est tenu d’exposer la faute grave de l’agent commercial. </a:t>
            </a:r>
          </a:p>
          <a:p>
            <a:pPr marL="0" indent="0">
              <a:buNone/>
            </a:pPr>
            <a:r>
              <a:rPr lang="fr-FR" dirty="0"/>
              <a:t>Et cela </a:t>
            </a:r>
            <a:r>
              <a:rPr lang="fr-FR" b="1" u="sng" dirty="0"/>
              <a:t>dès l’envoi </a:t>
            </a:r>
            <a:r>
              <a:rPr lang="fr-FR" dirty="0"/>
              <a:t>du courrier de rupture. </a:t>
            </a:r>
          </a:p>
          <a:p>
            <a:pPr marL="0" indent="0">
              <a:buNone/>
            </a:pPr>
            <a:r>
              <a:rPr lang="fr-FR" dirty="0"/>
              <a:t>À défaut, l’agent conserve son droit à l’indemnité de fin de contrat.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0704B0A6-E24F-459C-A21A-336684D853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5809" y="4700955"/>
            <a:ext cx="1041842" cy="1307752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2A4C0C9F-8221-4FD8-969B-8689473AFF70}"/>
              </a:ext>
            </a:extLst>
          </p:cNvPr>
          <p:cNvSpPr txBox="1"/>
          <p:nvPr/>
        </p:nvSpPr>
        <p:spPr>
          <a:xfrm>
            <a:off x="6377651" y="5169505"/>
            <a:ext cx="454788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/>
              <a:t>La faute grave, même tardivement dénoncée, peut conduire à une réduction de l’indemnité de fin de contrat. </a:t>
            </a:r>
          </a:p>
        </p:txBody>
      </p:sp>
    </p:spTree>
    <p:extLst>
      <p:ext uri="{BB962C8B-B14F-4D97-AF65-F5344CB8AC3E}">
        <p14:creationId xmlns:p14="http://schemas.microsoft.com/office/powerpoint/2010/main" val="21329682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88F40DB-7B0C-4FDA-AF16-7BAE228DD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5430" y="629268"/>
            <a:ext cx="6586491" cy="1286160"/>
          </a:xfrm>
        </p:spPr>
        <p:txBody>
          <a:bodyPr anchor="b">
            <a:normAutofit/>
          </a:bodyPr>
          <a:lstStyle/>
          <a:p>
            <a:r>
              <a:rPr lang="fr-FR" b="1" u="sng" dirty="0"/>
              <a:t>Conséquences</a:t>
            </a:r>
            <a:r>
              <a:rPr lang="fr-FR" dirty="0"/>
              <a:t>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7E3BCEE-A73A-42A8-9180-D109C4DCAA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431" y="2438400"/>
            <a:ext cx="6586489" cy="3785419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fr-FR" sz="2000" dirty="0"/>
              <a:t>Alignement des Jurisprudence CJCE et Cour de Cassation. </a:t>
            </a:r>
          </a:p>
          <a:p>
            <a:pPr>
              <a:buFontTx/>
              <a:buChar char="-"/>
            </a:pPr>
            <a:endParaRPr lang="fr-FR" sz="2000" dirty="0"/>
          </a:p>
          <a:p>
            <a:pPr>
              <a:buFontTx/>
              <a:buChar char="-"/>
            </a:pPr>
            <a:r>
              <a:rPr lang="fr-FR" sz="2000" dirty="0"/>
              <a:t>Concerne seulement le cas où la résiliation du contrat est initiée par le mandant. </a:t>
            </a:r>
          </a:p>
          <a:p>
            <a:pPr>
              <a:buFontTx/>
              <a:buChar char="-"/>
            </a:pPr>
            <a:r>
              <a:rPr lang="fr-FR" sz="2000" dirty="0"/>
              <a:t>Doit être dénoncée </a:t>
            </a:r>
            <a:r>
              <a:rPr lang="fr-FR" b="1" u="sng" dirty="0">
                <a:solidFill>
                  <a:schemeClr val="accent1">
                    <a:lumMod val="75000"/>
                  </a:schemeClr>
                </a:solidFill>
              </a:rPr>
              <a:t>dès</a:t>
            </a:r>
            <a:r>
              <a:rPr lang="fr-FR" sz="2000" dirty="0"/>
              <a:t> l’envoi du courrier de rupture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4512602F-CDC7-4BC5-A67E-BBFA6FA9F6B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2715" r="29801" b="1"/>
          <a:stretch/>
        </p:blipFill>
        <p:spPr>
          <a:xfrm>
            <a:off x="381985" y="760579"/>
            <a:ext cx="3692808" cy="5463240"/>
          </a:xfrm>
          <a:prstGeom prst="rect">
            <a:avLst/>
          </a:prstGeom>
          <a:effectLst/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080934" y="2115117"/>
            <a:ext cx="6309360" cy="0"/>
          </a:xfrm>
          <a:prstGeom prst="line">
            <a:avLst/>
          </a:prstGeom>
          <a:ln w="19050">
            <a:solidFill>
              <a:srgbClr val="DDD06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399140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390</Words>
  <Application>Microsoft Office PowerPoint</Application>
  <PresentationFormat>Grand écran</PresentationFormat>
  <Paragraphs>37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Thème Office</vt:lpstr>
      <vt:lpstr> Le mandant doit indiquer la faute grave commise par l’agent commercial dès le courrier  de fin du contrat</vt:lpstr>
      <vt:lpstr>Présentation PowerPoint</vt:lpstr>
      <vt:lpstr>I. Avant ladite Jurisprudence</vt:lpstr>
      <vt:lpstr>La critique d’ordre textuel</vt:lpstr>
      <vt:lpstr>La critique au regard de la Jurisprudence contraire de la Cour de justice</vt:lpstr>
      <vt:lpstr>    </vt:lpstr>
      <vt:lpstr>Depuis l’arrêt du 16 novembre 2022</vt:lpstr>
      <vt:lpstr>Conséquences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Le mandant doit indiquer la faute grave commise par l’agent commercial dès le courrier  de fin du contrat</dc:title>
  <dc:creator>Gilles</dc:creator>
  <cp:lastModifiedBy>Gilles</cp:lastModifiedBy>
  <cp:revision>1</cp:revision>
  <dcterms:created xsi:type="dcterms:W3CDTF">2022-11-29T09:06:07Z</dcterms:created>
  <dcterms:modified xsi:type="dcterms:W3CDTF">2022-11-29T09:08:13Z</dcterms:modified>
</cp:coreProperties>
</file>