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61" r:id="rId6"/>
    <p:sldId id="262" r:id="rId7"/>
    <p:sldId id="258" r:id="rId8"/>
    <p:sldId id="25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CFA87-F247-4A24-AC6D-51C573272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10FA60-5F9C-4821-9D74-ACD7611F9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51810C-6B91-4650-B8A4-D8B2F6EB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AE472C-AA4E-45A2-8D6E-17AE67F53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A9C0E8-F53E-4FCB-8C6E-C1255F4D8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11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918B6B-387A-4024-9C32-F4555CDB9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9C53E6-6176-4FE1-BE25-AB0CF98A9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BD5E4D-4CD2-4C8A-8969-D991CD60C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CA1062-3577-4D72-B8A3-97C528AB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162984-095C-4D82-B159-6DA6A66C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48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3874C91-0FBE-477F-8847-880018593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84919C-06D0-4F7D-8F66-E1A3C9917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29D457-9863-4A71-996E-41D0B147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49AE5D-03F8-4F3A-B38C-469EF046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1CBA17-104E-477F-9D48-E1D25100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81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33452C-22FF-48A0-923F-487CC575B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57ED5A-7E88-4695-9DAF-CA793C5EE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49AF5A-B715-4236-915F-3D6E8D73C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2067D9-28E5-4033-BD24-B467F707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CF4FDF-E1B9-4DEF-891B-29D3A1DEC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14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44A48-195A-4893-BD86-1390E905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394128-A467-4B72-B216-78E5C02C1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A02A49-F24C-4F6C-8A55-90FC5478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A905A5-42CE-450B-8CAC-2B79485D0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BD728-A583-42BC-A1E7-922027B3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0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FD7C0-4A42-4A21-9012-01B68613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618436-CAF8-4E57-A9F7-8C95DCA45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CE746F-BE23-476D-AF4B-07B010DD8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FB71F6-A868-44B2-89F9-C7EC45D31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07C492-4769-4D60-868A-3D1B4B01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5F04E1-B40F-4141-B650-654DAE20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24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281A8-E761-4320-B855-717B826FE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9C15B1-0077-4BA9-99F9-1172900CC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995F0A-5FF4-4665-AF42-8CBE26C47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AC50E8-E1A2-4630-9DD9-DCEA29233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E71843-B02C-49B8-91FF-B97A096B8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CEF76B0-7692-4F9C-93EB-108C6437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5880C4-B046-4594-9DDF-5FFD1047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4086B3-A832-4910-96BF-BB6B63F5B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11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9578EE-D231-46D9-AAB1-AE810A501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E9CBBD0-B5FB-42A8-A130-62F7CF40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5E70FE-B8ED-443B-BFBA-A9CDB330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4B8262-44D9-4B3F-B2B1-E0E65150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06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66C81E-3A2D-402E-9A2A-7957DEDE9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4576023-1FB2-4A0A-B10F-78221D00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3451B4-D40B-4C7E-80AC-4C12FD4A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88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8FEA16-FD96-4C12-AABE-0EDDD1E94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E15765-1C2D-4188-8EE6-D66365FBA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A2A07A-5613-4C6C-87C8-5F05B27CB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6BE6EF-1624-476E-AF07-3E71A8E8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619649-0AED-4F4A-AA97-868D03E8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49603D-C18A-42AB-B490-61FCFF95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58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453B92-B75C-48AE-9F17-7E7C8000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3AB5B0-555C-4140-9D8A-B34B74B88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150888-3D65-4BAB-96EC-1CDA8F48A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24AE9C-B265-4F3F-BB90-28E4CDE7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31CB85-5724-460C-BEFB-A954E583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EBCDE8-203B-458A-A8CA-F6830701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53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57F2BE-63F4-47B5-A627-032D387E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14C099-C39D-4D14-A74D-649EB5BAF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51F5DA-31E9-45DA-ADBB-D345DA0A9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AB6B-29DF-4D80-80E7-10F9FAE93F2E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A63298-3A45-49F1-824F-CF845B281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896155-789D-4AF2-BB7F-8B86BFE25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1EFDC-8352-4050-9B06-0F5DBD6B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72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6B5E7-61E2-4A1D-9170-136669B93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319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Le mandant doit indiquer la faute grave commise par l’agent commercial dès le courrier </a:t>
            </a:r>
            <a:b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fin du contrat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5F8A0F5-33EB-423F-9897-024DE206F412}"/>
              </a:ext>
            </a:extLst>
          </p:cNvPr>
          <p:cNvSpPr txBox="1"/>
          <p:nvPr/>
        </p:nvSpPr>
        <p:spPr>
          <a:xfrm>
            <a:off x="370367" y="1338484"/>
            <a:ext cx="11451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>
                <a:solidFill>
                  <a:schemeClr val="accent1">
                    <a:lumMod val="75000"/>
                  </a:schemeClr>
                </a:solidFill>
              </a:rPr>
              <a:t>Cass. Com. 16 novembre 2022, n°21-17.423 : arrêt « </a:t>
            </a:r>
            <a:r>
              <a:rPr lang="fr-FR" sz="2800" b="1" i="1" u="sng" dirty="0" err="1">
                <a:solidFill>
                  <a:schemeClr val="accent1">
                    <a:lumMod val="75000"/>
                  </a:schemeClr>
                </a:solidFill>
              </a:rPr>
              <a:t>Acopal</a:t>
            </a:r>
            <a:r>
              <a:rPr lang="fr-FR" sz="2800" b="1" u="sng" dirty="0">
                <a:solidFill>
                  <a:schemeClr val="accent1">
                    <a:lumMod val="75000"/>
                  </a:schemeClr>
                </a:solidFill>
              </a:rPr>
              <a:t> » </a:t>
            </a:r>
            <a:r>
              <a:rPr lang="fr-FR" sz="2800" b="1" u="sng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FR" sz="2800" b="1" u="sng" dirty="0">
                <a:solidFill>
                  <a:schemeClr val="accent1">
                    <a:lumMod val="75000"/>
                  </a:schemeClr>
                </a:solidFill>
              </a:rPr>
              <a:t>Revirement </a:t>
            </a:r>
          </a:p>
        </p:txBody>
      </p:sp>
    </p:spTree>
    <p:extLst>
      <p:ext uri="{BB962C8B-B14F-4D97-AF65-F5344CB8AC3E}">
        <p14:creationId xmlns:p14="http://schemas.microsoft.com/office/powerpoint/2010/main" val="71728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2CDCC89C-F6FC-432C-B3E5-8E1F8A4863E8}"/>
              </a:ext>
            </a:extLst>
          </p:cNvPr>
          <p:cNvSpPr txBox="1"/>
          <p:nvPr/>
        </p:nvSpPr>
        <p:spPr>
          <a:xfrm>
            <a:off x="680483" y="2009553"/>
            <a:ext cx="5018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Cass.</a:t>
            </a:r>
          </a:p>
          <a:p>
            <a:r>
              <a:rPr lang="fr-FR" dirty="0"/>
              <a:t>Faute dénoncée par le mandant avant ou après l’envoie du courrier de résiliation du contrat </a:t>
            </a: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A02734F8-43BA-4458-BB49-5891BD307285}"/>
              </a:ext>
            </a:extLst>
          </p:cNvPr>
          <p:cNvSpPr/>
          <p:nvPr/>
        </p:nvSpPr>
        <p:spPr>
          <a:xfrm>
            <a:off x="1435395" y="3429000"/>
            <a:ext cx="9074552" cy="8333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76BCCD88-9C45-4BC0-936D-F86568A86A1D}"/>
              </a:ext>
            </a:extLst>
          </p:cNvPr>
          <p:cNvCxnSpPr>
            <a:cxnSpLocks/>
          </p:cNvCxnSpPr>
          <p:nvPr/>
        </p:nvCxnSpPr>
        <p:spPr>
          <a:xfrm>
            <a:off x="7581014" y="3429000"/>
            <a:ext cx="0" cy="260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74D164AF-4E29-442D-B27B-9EFD0DF6FD00}"/>
              </a:ext>
            </a:extLst>
          </p:cNvPr>
          <p:cNvSpPr txBox="1"/>
          <p:nvPr/>
        </p:nvSpPr>
        <p:spPr>
          <a:xfrm>
            <a:off x="6783572" y="3035200"/>
            <a:ext cx="1594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solidFill>
                  <a:schemeClr val="accent1">
                    <a:lumMod val="75000"/>
                  </a:schemeClr>
                </a:solidFill>
              </a:rPr>
              <a:t>16 novembre 2022</a:t>
            </a:r>
            <a:endParaRPr lang="fr-FR" sz="14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176D8E0-F765-458A-88E6-237376A0C1DE}"/>
              </a:ext>
            </a:extLst>
          </p:cNvPr>
          <p:cNvSpPr txBox="1"/>
          <p:nvPr/>
        </p:nvSpPr>
        <p:spPr>
          <a:xfrm>
            <a:off x="8187069" y="2009553"/>
            <a:ext cx="2737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faute doit être dénoncée dès l’envoi du courrier de rupture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A08091E-AC9A-4D83-8C97-0F52B3F85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940" y="4393916"/>
            <a:ext cx="3006308" cy="233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12DB28-9582-4317-85C0-B02B2999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I. Avant ladite Jurisprudence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A65402-06F5-4207-968C-6ACDB3B4A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L’agent commercial </a:t>
            </a:r>
            <a:r>
              <a:rPr lang="fr-FR" b="1" dirty="0"/>
              <a:t>pouvait être privé de son indemnité </a:t>
            </a:r>
            <a:r>
              <a:rPr lang="fr-FR" dirty="0"/>
              <a:t>de fin de contrat lorsque sa </a:t>
            </a:r>
            <a:r>
              <a:rPr lang="fr-FR" b="1" dirty="0"/>
              <a:t>faute grave</a:t>
            </a:r>
            <a:r>
              <a:rPr lang="fr-FR" dirty="0"/>
              <a:t>, commise pendant le contrat, a été </a:t>
            </a:r>
            <a:r>
              <a:rPr lang="fr-FR" b="1" dirty="0"/>
              <a:t>dénoncée par le mandant après l’envoi du courrier de résiliation. 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r>
              <a:rPr lang="fr-FR" dirty="0"/>
              <a:t>Pour dire autrement, l’agent commercial doit être privé de son indemnité de fin de contrat (art. L.134-12 du C.com) même lorsque sa faute grave, commise pendant l’exécution du contrat, a été découverte postérieurement par le mandant.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AF9D89D-2CAC-4B1C-97E7-4BF8C1FB6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756" y="5087133"/>
            <a:ext cx="1556674" cy="15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0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F122C3-B825-4F5B-B40D-A6B50137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critique d’ordre textuel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2D1AE9-C77C-455A-877B-933F4A71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Art. L.134-12 C. com </a:t>
            </a:r>
            <a:r>
              <a:rPr lang="fr-FR" dirty="0"/>
              <a:t>: L’indemnité de fin de contrat est, en principe, due à tout agent commercial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Art. L.134-13 </a:t>
            </a:r>
            <a:r>
              <a:rPr lang="fr-FR" dirty="0"/>
              <a:t>: Liste les cas d’exclusion </a:t>
            </a:r>
          </a:p>
        </p:txBody>
      </p:sp>
    </p:spTree>
    <p:extLst>
      <p:ext uri="{BB962C8B-B14F-4D97-AF65-F5344CB8AC3E}">
        <p14:creationId xmlns:p14="http://schemas.microsoft.com/office/powerpoint/2010/main" val="397457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6AEDE-3213-4683-9133-9EA3D447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critique au regard de la Jurisprudence contraire de la Cour de justice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B3CEC4-8201-497C-8D9E-28B1814B6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507" y="2103436"/>
            <a:ext cx="10515600" cy="31915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CJCE, 28 oct.2010, arrêt « </a:t>
            </a:r>
            <a:r>
              <a:rPr lang="fr-FR" sz="3000" i="1" dirty="0">
                <a:solidFill>
                  <a:schemeClr val="accent1">
                    <a:lumMod val="75000"/>
                  </a:schemeClr>
                </a:solidFill>
              </a:rPr>
              <a:t>Volvo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 »</a:t>
            </a:r>
            <a:endParaRPr lang="fr-FR" sz="3000" dirty="0"/>
          </a:p>
          <a:p>
            <a:pPr marL="0" indent="0" algn="just">
              <a:buNone/>
            </a:pPr>
            <a:r>
              <a:rPr lang="fr-FR" sz="3000" dirty="0"/>
              <a:t>L’indemnité de l’agent devait être maintenue lorsque la faute grave était postérieurement relevée ou dénoncée par le mandant.</a:t>
            </a:r>
          </a:p>
          <a:p>
            <a:pPr marL="0" indent="0" algn="just">
              <a:buNone/>
            </a:pPr>
            <a:r>
              <a:rPr lang="fr-FR" sz="3000" dirty="0"/>
              <a:t>Seule limite: l’équité, laquelle pouvait influencer à la baisse, le montant de l’indemnité. </a:t>
            </a:r>
          </a:p>
        </p:txBody>
      </p:sp>
    </p:spTree>
    <p:extLst>
      <p:ext uri="{BB962C8B-B14F-4D97-AF65-F5344CB8AC3E}">
        <p14:creationId xmlns:p14="http://schemas.microsoft.com/office/powerpoint/2010/main" val="382149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3062F-0781-4AEC-8CEA-224955CAF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C2F968-C2E4-40BE-AD00-C1BA93556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Malgré ces critiques, la Cour de Cassation maintenait sa position.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faute grave de l’agent, même révélée postérieurement à la rupture du contrat, prive l’agent de son indemnité de fin de contrat.</a:t>
            </a:r>
          </a:p>
        </p:txBody>
      </p:sp>
    </p:spTree>
    <p:extLst>
      <p:ext uri="{BB962C8B-B14F-4D97-AF65-F5344CB8AC3E}">
        <p14:creationId xmlns:p14="http://schemas.microsoft.com/office/powerpoint/2010/main" val="390327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28D084-757D-4DCD-A0D6-799C9F6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Depuis l’arrêt du 16 novembre 2022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01ABD2-8B98-423C-8C68-79211A11E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 présent, </a:t>
            </a:r>
          </a:p>
          <a:p>
            <a:pPr marL="0" indent="0">
              <a:buNone/>
            </a:pPr>
            <a:r>
              <a:rPr lang="fr-FR" dirty="0"/>
              <a:t>Le mandant est tenu d’exposer la faute grave de l’agent commercial. </a:t>
            </a:r>
          </a:p>
          <a:p>
            <a:pPr marL="0" indent="0">
              <a:buNone/>
            </a:pPr>
            <a:r>
              <a:rPr lang="fr-FR" dirty="0"/>
              <a:t>Et cela </a:t>
            </a:r>
            <a:r>
              <a:rPr lang="fr-FR" b="1" u="sng" dirty="0"/>
              <a:t>dès l’envoi </a:t>
            </a:r>
            <a:r>
              <a:rPr lang="fr-FR" dirty="0"/>
              <a:t>du courrier de rupture. </a:t>
            </a:r>
          </a:p>
          <a:p>
            <a:pPr marL="0" indent="0">
              <a:buNone/>
            </a:pPr>
            <a:r>
              <a:rPr lang="fr-FR" dirty="0"/>
              <a:t>À défaut, l’agent conserve son droit à l’indemnité de fin de contrat.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704B0A6-E24F-459C-A21A-336684D85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809" y="4700955"/>
            <a:ext cx="1041842" cy="130775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A4C0C9F-8221-4FD8-969B-8689473AFF70}"/>
              </a:ext>
            </a:extLst>
          </p:cNvPr>
          <p:cNvSpPr txBox="1"/>
          <p:nvPr/>
        </p:nvSpPr>
        <p:spPr>
          <a:xfrm>
            <a:off x="6377651" y="5169505"/>
            <a:ext cx="4547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La faute grave, même tardivement dénoncée, peut conduire à une réduction de l’indemnité de fin de contrat. </a:t>
            </a:r>
          </a:p>
        </p:txBody>
      </p:sp>
    </p:spTree>
    <p:extLst>
      <p:ext uri="{BB962C8B-B14F-4D97-AF65-F5344CB8AC3E}">
        <p14:creationId xmlns:p14="http://schemas.microsoft.com/office/powerpoint/2010/main" val="213296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F40DB-7B0C-4FDA-AF16-7BAE228D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 b="1" u="sng" dirty="0"/>
              <a:t>Conséquences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E3BCEE-A73A-42A8-9180-D109C4DCA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000" dirty="0"/>
              <a:t>Alignement des Jurisprudence CJCE et Cour de Cassation. </a:t>
            </a:r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Concerne seulement le cas où la résiliation du contrat est initiée par le mandant. </a:t>
            </a:r>
          </a:p>
          <a:p>
            <a:pPr>
              <a:buFontTx/>
              <a:buChar char="-"/>
            </a:pPr>
            <a:r>
              <a:rPr lang="fr-FR" sz="2000" dirty="0"/>
              <a:t>Doit être dénoncée 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dès</a:t>
            </a:r>
            <a:r>
              <a:rPr lang="fr-FR" sz="2000" dirty="0"/>
              <a:t> l’envoi du courrier de rupture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512602F-CDC7-4BC5-A67E-BBFA6FA9F6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15" r="29801" b="1"/>
          <a:stretch/>
        </p:blipFill>
        <p:spPr>
          <a:xfrm>
            <a:off x="381985" y="760579"/>
            <a:ext cx="3692808" cy="546324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DD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9914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390</Words>
  <Application>Microsoft Office PowerPoint</Application>
  <PresentationFormat>Grand écran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 Le mandant doit indiquer la faute grave commise par l’agent commercial dès le courrier  de fin du contrat</vt:lpstr>
      <vt:lpstr>Présentation PowerPoint</vt:lpstr>
      <vt:lpstr>I. Avant ladite Jurisprudence</vt:lpstr>
      <vt:lpstr>La critique d’ordre textuel</vt:lpstr>
      <vt:lpstr>La critique au regard de la Jurisprudence contraire de la Cour de justice</vt:lpstr>
      <vt:lpstr>    </vt:lpstr>
      <vt:lpstr>Depuis l’arrêt du 16 novembre 2022</vt:lpstr>
      <vt:lpstr>Conséquences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 mandant doit indiquer la faute grave commise par l’agent commercial dès le courrier  de fin du contrat</dc:title>
  <dc:creator>Gilles</dc:creator>
  <cp:lastModifiedBy>Gilles</cp:lastModifiedBy>
  <cp:revision>1</cp:revision>
  <dcterms:created xsi:type="dcterms:W3CDTF">2022-11-29T09:06:07Z</dcterms:created>
  <dcterms:modified xsi:type="dcterms:W3CDTF">2022-11-29T09:08:13Z</dcterms:modified>
</cp:coreProperties>
</file>