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1" r:id="rId3"/>
    <p:sldId id="257" r:id="rId4"/>
    <p:sldId id="258" r:id="rId5"/>
    <p:sldId id="259" r:id="rId6"/>
    <p:sldId id="264" r:id="rId7"/>
    <p:sldId id="265" r:id="rId8"/>
    <p:sldId id="266" r:id="rId9"/>
    <p:sldId id="267" r:id="rId10"/>
    <p:sldId id="268" r:id="rId11"/>
    <p:sldId id="269" r:id="rId12"/>
    <p:sldId id="270" r:id="rId13"/>
    <p:sldId id="271"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EEA7C6-B757-49E0-8026-5F4DE7B25EE9}" type="datetimeFigureOut">
              <a:rPr lang="fr-FR" smtClean="0"/>
              <a:t>28/11/2022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E5539-EBE0-486D-A56F-CA79C94E7095}" type="slidenum">
              <a:rPr lang="fr-FR" smtClean="0"/>
              <a:t>‹N°›</a:t>
            </a:fld>
            <a:endParaRPr lang="fr-FR"/>
          </a:p>
        </p:txBody>
      </p:sp>
    </p:spTree>
    <p:extLst>
      <p:ext uri="{BB962C8B-B14F-4D97-AF65-F5344CB8AC3E}">
        <p14:creationId xmlns:p14="http://schemas.microsoft.com/office/powerpoint/2010/main" val="1444542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230B86-22EC-4808-AE68-88BEA48F139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91DB48E-5B9F-4856-9250-951087110E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F7F12EF-92B5-44AC-95BB-857A911CFB5F}"/>
              </a:ext>
            </a:extLst>
          </p:cNvPr>
          <p:cNvSpPr>
            <a:spLocks noGrp="1"/>
          </p:cNvSpPr>
          <p:nvPr>
            <p:ph type="dt" sz="half" idx="10"/>
          </p:nvPr>
        </p:nvSpPr>
        <p:spPr/>
        <p:txBody>
          <a:bodyPr/>
          <a:lstStyle/>
          <a:p>
            <a:fld id="{AF9AC6C2-CA66-4550-8017-F70F9EF7EB5F}"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CEEB1927-9D6B-4532-B093-AB59ECD15D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53522C4-1A61-4A57-913E-00E0DB29662A}"/>
              </a:ext>
            </a:extLst>
          </p:cNvPr>
          <p:cNvSpPr>
            <a:spLocks noGrp="1"/>
          </p:cNvSpPr>
          <p:nvPr>
            <p:ph type="sldNum" sz="quarter" idx="12"/>
          </p:nvPr>
        </p:nvSpPr>
        <p:spPr/>
        <p:txBody>
          <a:bodyPr/>
          <a:lstStyle/>
          <a:p>
            <a:fld id="{06804AF0-F040-48D5-B834-25E35FB73954}" type="slidenum">
              <a:rPr lang="fr-FR" smtClean="0"/>
              <a:t>‹N°›</a:t>
            </a:fld>
            <a:endParaRPr lang="fr-FR"/>
          </a:p>
        </p:txBody>
      </p:sp>
    </p:spTree>
    <p:extLst>
      <p:ext uri="{BB962C8B-B14F-4D97-AF65-F5344CB8AC3E}">
        <p14:creationId xmlns:p14="http://schemas.microsoft.com/office/powerpoint/2010/main" val="3695884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E1DCE5-1834-407A-9EBD-4637F28235A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CEECF54-EEA8-4AEA-AB6F-24CA5E69CFE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F0F03D-0EC2-4AB3-88B4-DAE79F47668E}"/>
              </a:ext>
            </a:extLst>
          </p:cNvPr>
          <p:cNvSpPr>
            <a:spLocks noGrp="1"/>
          </p:cNvSpPr>
          <p:nvPr>
            <p:ph type="dt" sz="half" idx="10"/>
          </p:nvPr>
        </p:nvSpPr>
        <p:spPr/>
        <p:txBody>
          <a:bodyPr/>
          <a:lstStyle/>
          <a:p>
            <a:fld id="{AF9AC6C2-CA66-4550-8017-F70F9EF7EB5F}"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70EF3BAD-FA95-479C-8B9F-EF2AF5C3A4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F38226A-6B9B-4372-A333-F9126ED80308}"/>
              </a:ext>
            </a:extLst>
          </p:cNvPr>
          <p:cNvSpPr>
            <a:spLocks noGrp="1"/>
          </p:cNvSpPr>
          <p:nvPr>
            <p:ph type="sldNum" sz="quarter" idx="12"/>
          </p:nvPr>
        </p:nvSpPr>
        <p:spPr/>
        <p:txBody>
          <a:bodyPr/>
          <a:lstStyle/>
          <a:p>
            <a:fld id="{06804AF0-F040-48D5-B834-25E35FB73954}" type="slidenum">
              <a:rPr lang="fr-FR" smtClean="0"/>
              <a:t>‹N°›</a:t>
            </a:fld>
            <a:endParaRPr lang="fr-FR"/>
          </a:p>
        </p:txBody>
      </p:sp>
    </p:spTree>
    <p:extLst>
      <p:ext uri="{BB962C8B-B14F-4D97-AF65-F5344CB8AC3E}">
        <p14:creationId xmlns:p14="http://schemas.microsoft.com/office/powerpoint/2010/main" val="141846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CAEF926-55DC-45F0-9989-07593878F1E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5A3ED3E-BF36-46BD-8AFA-600EBA63EFF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65F0CA-B82A-4927-A132-362755529485}"/>
              </a:ext>
            </a:extLst>
          </p:cNvPr>
          <p:cNvSpPr>
            <a:spLocks noGrp="1"/>
          </p:cNvSpPr>
          <p:nvPr>
            <p:ph type="dt" sz="half" idx="10"/>
          </p:nvPr>
        </p:nvSpPr>
        <p:spPr/>
        <p:txBody>
          <a:bodyPr/>
          <a:lstStyle/>
          <a:p>
            <a:fld id="{AF9AC6C2-CA66-4550-8017-F70F9EF7EB5F}"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D00A661A-D5A1-46F4-876F-E98A2036A5D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88C77F-2E12-4D5E-99C8-E6B3F5DC0F84}"/>
              </a:ext>
            </a:extLst>
          </p:cNvPr>
          <p:cNvSpPr>
            <a:spLocks noGrp="1"/>
          </p:cNvSpPr>
          <p:nvPr>
            <p:ph type="sldNum" sz="quarter" idx="12"/>
          </p:nvPr>
        </p:nvSpPr>
        <p:spPr/>
        <p:txBody>
          <a:bodyPr/>
          <a:lstStyle/>
          <a:p>
            <a:fld id="{06804AF0-F040-48D5-B834-25E35FB73954}" type="slidenum">
              <a:rPr lang="fr-FR" smtClean="0"/>
              <a:t>‹N°›</a:t>
            </a:fld>
            <a:endParaRPr lang="fr-FR"/>
          </a:p>
        </p:txBody>
      </p:sp>
    </p:spTree>
    <p:extLst>
      <p:ext uri="{BB962C8B-B14F-4D97-AF65-F5344CB8AC3E}">
        <p14:creationId xmlns:p14="http://schemas.microsoft.com/office/powerpoint/2010/main" val="379305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A868ED-965A-420F-9C00-DC64A5F4134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07CA742-DD92-4B7D-B86F-E0C1E2FED5E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DC1536-EFF1-4515-B158-7D992D4F08F2}"/>
              </a:ext>
            </a:extLst>
          </p:cNvPr>
          <p:cNvSpPr>
            <a:spLocks noGrp="1"/>
          </p:cNvSpPr>
          <p:nvPr>
            <p:ph type="dt" sz="half" idx="10"/>
          </p:nvPr>
        </p:nvSpPr>
        <p:spPr/>
        <p:txBody>
          <a:bodyPr/>
          <a:lstStyle/>
          <a:p>
            <a:fld id="{AF9AC6C2-CA66-4550-8017-F70F9EF7EB5F}"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58266E60-B2EE-4EFD-95AE-F040C8008E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654089-4F6F-4406-97AC-243E163BB8D2}"/>
              </a:ext>
            </a:extLst>
          </p:cNvPr>
          <p:cNvSpPr>
            <a:spLocks noGrp="1"/>
          </p:cNvSpPr>
          <p:nvPr>
            <p:ph type="sldNum" sz="quarter" idx="12"/>
          </p:nvPr>
        </p:nvSpPr>
        <p:spPr/>
        <p:txBody>
          <a:bodyPr/>
          <a:lstStyle/>
          <a:p>
            <a:fld id="{06804AF0-F040-48D5-B834-25E35FB73954}" type="slidenum">
              <a:rPr lang="fr-FR" smtClean="0"/>
              <a:t>‹N°›</a:t>
            </a:fld>
            <a:endParaRPr lang="fr-FR"/>
          </a:p>
        </p:txBody>
      </p:sp>
    </p:spTree>
    <p:extLst>
      <p:ext uri="{BB962C8B-B14F-4D97-AF65-F5344CB8AC3E}">
        <p14:creationId xmlns:p14="http://schemas.microsoft.com/office/powerpoint/2010/main" val="418195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70F14F-CEB2-4EA8-AFEE-FC44ED98F8F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971B7A7-BC04-47FC-91C9-5D5459873B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34230C5-0F17-4916-876A-4D13B7BE08DB}"/>
              </a:ext>
            </a:extLst>
          </p:cNvPr>
          <p:cNvSpPr>
            <a:spLocks noGrp="1"/>
          </p:cNvSpPr>
          <p:nvPr>
            <p:ph type="dt" sz="half" idx="10"/>
          </p:nvPr>
        </p:nvSpPr>
        <p:spPr/>
        <p:txBody>
          <a:bodyPr/>
          <a:lstStyle/>
          <a:p>
            <a:fld id="{AF9AC6C2-CA66-4550-8017-F70F9EF7EB5F}"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B1126606-F968-4385-9813-CCB434031E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6C3F2B-36EB-4B79-8B7F-2EB8B2B4943B}"/>
              </a:ext>
            </a:extLst>
          </p:cNvPr>
          <p:cNvSpPr>
            <a:spLocks noGrp="1"/>
          </p:cNvSpPr>
          <p:nvPr>
            <p:ph type="sldNum" sz="quarter" idx="12"/>
          </p:nvPr>
        </p:nvSpPr>
        <p:spPr/>
        <p:txBody>
          <a:bodyPr/>
          <a:lstStyle/>
          <a:p>
            <a:fld id="{06804AF0-F040-48D5-B834-25E35FB73954}" type="slidenum">
              <a:rPr lang="fr-FR" smtClean="0"/>
              <a:t>‹N°›</a:t>
            </a:fld>
            <a:endParaRPr lang="fr-FR"/>
          </a:p>
        </p:txBody>
      </p:sp>
    </p:spTree>
    <p:extLst>
      <p:ext uri="{BB962C8B-B14F-4D97-AF65-F5344CB8AC3E}">
        <p14:creationId xmlns:p14="http://schemas.microsoft.com/office/powerpoint/2010/main" val="3750094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CF7A4-38E1-4FF2-9F4D-9424DD363EF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81499FA-0D93-4697-9F6F-22BBEF8C317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42B4E08-2560-40AE-897B-BADBFAF0D8E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A9E700A-E1AA-48C7-B8D4-0773CC323778}"/>
              </a:ext>
            </a:extLst>
          </p:cNvPr>
          <p:cNvSpPr>
            <a:spLocks noGrp="1"/>
          </p:cNvSpPr>
          <p:nvPr>
            <p:ph type="dt" sz="half" idx="10"/>
          </p:nvPr>
        </p:nvSpPr>
        <p:spPr/>
        <p:txBody>
          <a:bodyPr/>
          <a:lstStyle/>
          <a:p>
            <a:fld id="{AF9AC6C2-CA66-4550-8017-F70F9EF7EB5F}" type="datetimeFigureOut">
              <a:rPr lang="fr-FR" smtClean="0"/>
              <a:t>28/11/2022</a:t>
            </a:fld>
            <a:endParaRPr lang="fr-FR"/>
          </a:p>
        </p:txBody>
      </p:sp>
      <p:sp>
        <p:nvSpPr>
          <p:cNvPr id="6" name="Espace réservé du pied de page 5">
            <a:extLst>
              <a:ext uri="{FF2B5EF4-FFF2-40B4-BE49-F238E27FC236}">
                <a16:creationId xmlns:a16="http://schemas.microsoft.com/office/drawing/2014/main" id="{FAB72120-7D29-4DC7-94C7-9F8756E11C2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7D721CC-B150-42BC-99D7-779773B4DD59}"/>
              </a:ext>
            </a:extLst>
          </p:cNvPr>
          <p:cNvSpPr>
            <a:spLocks noGrp="1"/>
          </p:cNvSpPr>
          <p:nvPr>
            <p:ph type="sldNum" sz="quarter" idx="12"/>
          </p:nvPr>
        </p:nvSpPr>
        <p:spPr/>
        <p:txBody>
          <a:bodyPr/>
          <a:lstStyle/>
          <a:p>
            <a:fld id="{06804AF0-F040-48D5-B834-25E35FB73954}" type="slidenum">
              <a:rPr lang="fr-FR" smtClean="0"/>
              <a:t>‹N°›</a:t>
            </a:fld>
            <a:endParaRPr lang="fr-FR"/>
          </a:p>
        </p:txBody>
      </p:sp>
    </p:spTree>
    <p:extLst>
      <p:ext uri="{BB962C8B-B14F-4D97-AF65-F5344CB8AC3E}">
        <p14:creationId xmlns:p14="http://schemas.microsoft.com/office/powerpoint/2010/main" val="7447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C5518F-B301-4650-AF0C-42D5FA2E105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869B13-F3B3-41FA-8216-2340FCD13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626A5BE-31AB-4233-B347-F06B7866269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688A88E-922E-4369-B7D9-A2588D08C7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0466B66-AFA6-4489-B55A-ED0FBA98752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7CD7CFA-7FBD-43EE-87C1-732128699919}"/>
              </a:ext>
            </a:extLst>
          </p:cNvPr>
          <p:cNvSpPr>
            <a:spLocks noGrp="1"/>
          </p:cNvSpPr>
          <p:nvPr>
            <p:ph type="dt" sz="half" idx="10"/>
          </p:nvPr>
        </p:nvSpPr>
        <p:spPr/>
        <p:txBody>
          <a:bodyPr/>
          <a:lstStyle/>
          <a:p>
            <a:fld id="{AF9AC6C2-CA66-4550-8017-F70F9EF7EB5F}" type="datetimeFigureOut">
              <a:rPr lang="fr-FR" smtClean="0"/>
              <a:t>28/11/2022</a:t>
            </a:fld>
            <a:endParaRPr lang="fr-FR"/>
          </a:p>
        </p:txBody>
      </p:sp>
      <p:sp>
        <p:nvSpPr>
          <p:cNvPr id="8" name="Espace réservé du pied de page 7">
            <a:extLst>
              <a:ext uri="{FF2B5EF4-FFF2-40B4-BE49-F238E27FC236}">
                <a16:creationId xmlns:a16="http://schemas.microsoft.com/office/drawing/2014/main" id="{E45B6AC8-F6AE-42C5-99A5-158C3290C6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B06D689-5F3D-4EE3-A194-514B7EC32F91}"/>
              </a:ext>
            </a:extLst>
          </p:cNvPr>
          <p:cNvSpPr>
            <a:spLocks noGrp="1"/>
          </p:cNvSpPr>
          <p:nvPr>
            <p:ph type="sldNum" sz="quarter" idx="12"/>
          </p:nvPr>
        </p:nvSpPr>
        <p:spPr/>
        <p:txBody>
          <a:bodyPr/>
          <a:lstStyle/>
          <a:p>
            <a:fld id="{06804AF0-F040-48D5-B834-25E35FB73954}" type="slidenum">
              <a:rPr lang="fr-FR" smtClean="0"/>
              <a:t>‹N°›</a:t>
            </a:fld>
            <a:endParaRPr lang="fr-FR"/>
          </a:p>
        </p:txBody>
      </p:sp>
    </p:spTree>
    <p:extLst>
      <p:ext uri="{BB962C8B-B14F-4D97-AF65-F5344CB8AC3E}">
        <p14:creationId xmlns:p14="http://schemas.microsoft.com/office/powerpoint/2010/main" val="336814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E16F2A-28E4-4FAA-8A98-004AA56D86D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E0820F8-4739-450B-96EF-53E938D6D0A5}"/>
              </a:ext>
            </a:extLst>
          </p:cNvPr>
          <p:cNvSpPr>
            <a:spLocks noGrp="1"/>
          </p:cNvSpPr>
          <p:nvPr>
            <p:ph type="dt" sz="half" idx="10"/>
          </p:nvPr>
        </p:nvSpPr>
        <p:spPr/>
        <p:txBody>
          <a:bodyPr/>
          <a:lstStyle/>
          <a:p>
            <a:fld id="{AF9AC6C2-CA66-4550-8017-F70F9EF7EB5F}" type="datetimeFigureOut">
              <a:rPr lang="fr-FR" smtClean="0"/>
              <a:t>28/11/2022</a:t>
            </a:fld>
            <a:endParaRPr lang="fr-FR"/>
          </a:p>
        </p:txBody>
      </p:sp>
      <p:sp>
        <p:nvSpPr>
          <p:cNvPr id="4" name="Espace réservé du pied de page 3">
            <a:extLst>
              <a:ext uri="{FF2B5EF4-FFF2-40B4-BE49-F238E27FC236}">
                <a16:creationId xmlns:a16="http://schemas.microsoft.com/office/drawing/2014/main" id="{8F72F5F6-915B-44DC-A8C9-3315CBFF5EF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CD4EC2A-57DF-4300-9F10-F0F075CB2053}"/>
              </a:ext>
            </a:extLst>
          </p:cNvPr>
          <p:cNvSpPr>
            <a:spLocks noGrp="1"/>
          </p:cNvSpPr>
          <p:nvPr>
            <p:ph type="sldNum" sz="quarter" idx="12"/>
          </p:nvPr>
        </p:nvSpPr>
        <p:spPr/>
        <p:txBody>
          <a:bodyPr/>
          <a:lstStyle/>
          <a:p>
            <a:fld id="{06804AF0-F040-48D5-B834-25E35FB73954}" type="slidenum">
              <a:rPr lang="fr-FR" smtClean="0"/>
              <a:t>‹N°›</a:t>
            </a:fld>
            <a:endParaRPr lang="fr-FR"/>
          </a:p>
        </p:txBody>
      </p:sp>
    </p:spTree>
    <p:extLst>
      <p:ext uri="{BB962C8B-B14F-4D97-AF65-F5344CB8AC3E}">
        <p14:creationId xmlns:p14="http://schemas.microsoft.com/office/powerpoint/2010/main" val="334351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D121C1-C5B2-4C25-90F8-B3222AA9C4B2}"/>
              </a:ext>
            </a:extLst>
          </p:cNvPr>
          <p:cNvSpPr>
            <a:spLocks noGrp="1"/>
          </p:cNvSpPr>
          <p:nvPr>
            <p:ph type="dt" sz="half" idx="10"/>
          </p:nvPr>
        </p:nvSpPr>
        <p:spPr/>
        <p:txBody>
          <a:bodyPr/>
          <a:lstStyle/>
          <a:p>
            <a:fld id="{AF9AC6C2-CA66-4550-8017-F70F9EF7EB5F}" type="datetimeFigureOut">
              <a:rPr lang="fr-FR" smtClean="0"/>
              <a:t>28/11/2022</a:t>
            </a:fld>
            <a:endParaRPr lang="fr-FR"/>
          </a:p>
        </p:txBody>
      </p:sp>
      <p:sp>
        <p:nvSpPr>
          <p:cNvPr id="3" name="Espace réservé du pied de page 2">
            <a:extLst>
              <a:ext uri="{FF2B5EF4-FFF2-40B4-BE49-F238E27FC236}">
                <a16:creationId xmlns:a16="http://schemas.microsoft.com/office/drawing/2014/main" id="{1EF500E5-2B22-4060-8A7D-C6944071379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FF8A76D-61D2-4584-85BB-C8070BE66719}"/>
              </a:ext>
            </a:extLst>
          </p:cNvPr>
          <p:cNvSpPr>
            <a:spLocks noGrp="1"/>
          </p:cNvSpPr>
          <p:nvPr>
            <p:ph type="sldNum" sz="quarter" idx="12"/>
          </p:nvPr>
        </p:nvSpPr>
        <p:spPr/>
        <p:txBody>
          <a:bodyPr/>
          <a:lstStyle/>
          <a:p>
            <a:fld id="{06804AF0-F040-48D5-B834-25E35FB73954}" type="slidenum">
              <a:rPr lang="fr-FR" smtClean="0"/>
              <a:t>‹N°›</a:t>
            </a:fld>
            <a:endParaRPr lang="fr-FR"/>
          </a:p>
        </p:txBody>
      </p:sp>
    </p:spTree>
    <p:extLst>
      <p:ext uri="{BB962C8B-B14F-4D97-AF65-F5344CB8AC3E}">
        <p14:creationId xmlns:p14="http://schemas.microsoft.com/office/powerpoint/2010/main" val="29154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64CFC7-F958-4E68-82A9-768FF5F2CFF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B1D9D77-6279-4524-83DB-42D8293E6F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8C3E410-1392-4863-87B4-B0F0EC6AE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0E7CA83-CFDB-4F9A-95DC-3E550C866482}"/>
              </a:ext>
            </a:extLst>
          </p:cNvPr>
          <p:cNvSpPr>
            <a:spLocks noGrp="1"/>
          </p:cNvSpPr>
          <p:nvPr>
            <p:ph type="dt" sz="half" idx="10"/>
          </p:nvPr>
        </p:nvSpPr>
        <p:spPr/>
        <p:txBody>
          <a:bodyPr/>
          <a:lstStyle/>
          <a:p>
            <a:fld id="{AF9AC6C2-CA66-4550-8017-F70F9EF7EB5F}" type="datetimeFigureOut">
              <a:rPr lang="fr-FR" smtClean="0"/>
              <a:t>28/11/2022</a:t>
            </a:fld>
            <a:endParaRPr lang="fr-FR"/>
          </a:p>
        </p:txBody>
      </p:sp>
      <p:sp>
        <p:nvSpPr>
          <p:cNvPr id="6" name="Espace réservé du pied de page 5">
            <a:extLst>
              <a:ext uri="{FF2B5EF4-FFF2-40B4-BE49-F238E27FC236}">
                <a16:creationId xmlns:a16="http://schemas.microsoft.com/office/drawing/2014/main" id="{FC05090B-C5F5-436F-99E9-F599D6B204F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51E1E2-B30A-4E3E-94C7-F6070DD901F2}"/>
              </a:ext>
            </a:extLst>
          </p:cNvPr>
          <p:cNvSpPr>
            <a:spLocks noGrp="1"/>
          </p:cNvSpPr>
          <p:nvPr>
            <p:ph type="sldNum" sz="quarter" idx="12"/>
          </p:nvPr>
        </p:nvSpPr>
        <p:spPr/>
        <p:txBody>
          <a:bodyPr/>
          <a:lstStyle/>
          <a:p>
            <a:fld id="{06804AF0-F040-48D5-B834-25E35FB73954}" type="slidenum">
              <a:rPr lang="fr-FR" smtClean="0"/>
              <a:t>‹N°›</a:t>
            </a:fld>
            <a:endParaRPr lang="fr-FR"/>
          </a:p>
        </p:txBody>
      </p:sp>
    </p:spTree>
    <p:extLst>
      <p:ext uri="{BB962C8B-B14F-4D97-AF65-F5344CB8AC3E}">
        <p14:creationId xmlns:p14="http://schemas.microsoft.com/office/powerpoint/2010/main" val="301869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1E0FB-5E6A-4645-B2AA-179B0C6F29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79B153A-1DBF-4421-8224-F7607D4B51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7E00B19-E281-42AD-AF9F-147502735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6C54C82-9025-4D1E-BADA-F048D0CEA65E}"/>
              </a:ext>
            </a:extLst>
          </p:cNvPr>
          <p:cNvSpPr>
            <a:spLocks noGrp="1"/>
          </p:cNvSpPr>
          <p:nvPr>
            <p:ph type="dt" sz="half" idx="10"/>
          </p:nvPr>
        </p:nvSpPr>
        <p:spPr/>
        <p:txBody>
          <a:bodyPr/>
          <a:lstStyle/>
          <a:p>
            <a:fld id="{AF9AC6C2-CA66-4550-8017-F70F9EF7EB5F}" type="datetimeFigureOut">
              <a:rPr lang="fr-FR" smtClean="0"/>
              <a:t>28/11/2022</a:t>
            </a:fld>
            <a:endParaRPr lang="fr-FR"/>
          </a:p>
        </p:txBody>
      </p:sp>
      <p:sp>
        <p:nvSpPr>
          <p:cNvPr id="6" name="Espace réservé du pied de page 5">
            <a:extLst>
              <a:ext uri="{FF2B5EF4-FFF2-40B4-BE49-F238E27FC236}">
                <a16:creationId xmlns:a16="http://schemas.microsoft.com/office/drawing/2014/main" id="{1DFD7301-86DF-4CAF-8FF4-9276543508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B60F6D-D741-4E42-B673-AB3DF38E55ED}"/>
              </a:ext>
            </a:extLst>
          </p:cNvPr>
          <p:cNvSpPr>
            <a:spLocks noGrp="1"/>
          </p:cNvSpPr>
          <p:nvPr>
            <p:ph type="sldNum" sz="quarter" idx="12"/>
          </p:nvPr>
        </p:nvSpPr>
        <p:spPr/>
        <p:txBody>
          <a:bodyPr/>
          <a:lstStyle/>
          <a:p>
            <a:fld id="{06804AF0-F040-48D5-B834-25E35FB73954}" type="slidenum">
              <a:rPr lang="fr-FR" smtClean="0"/>
              <a:t>‹N°›</a:t>
            </a:fld>
            <a:endParaRPr lang="fr-FR"/>
          </a:p>
        </p:txBody>
      </p:sp>
    </p:spTree>
    <p:extLst>
      <p:ext uri="{BB962C8B-B14F-4D97-AF65-F5344CB8AC3E}">
        <p14:creationId xmlns:p14="http://schemas.microsoft.com/office/powerpoint/2010/main" val="4278127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946D74F-63C6-45C9-8F26-00028DD4EB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25EEDEC-C8CB-47F3-B4FC-248FAE352D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F6AAE1-6025-4239-B97A-D45DF46B3E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AC6C2-CA66-4550-8017-F70F9EF7EB5F}"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1FF6A890-6820-4512-8248-7626F8B8C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530669A-B0D7-4F33-B2A3-2AEC47C1F5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04AF0-F040-48D5-B834-25E35FB73954}" type="slidenum">
              <a:rPr lang="fr-FR" smtClean="0"/>
              <a:t>‹N°›</a:t>
            </a:fld>
            <a:endParaRPr lang="fr-FR"/>
          </a:p>
        </p:txBody>
      </p:sp>
    </p:spTree>
    <p:extLst>
      <p:ext uri="{BB962C8B-B14F-4D97-AF65-F5344CB8AC3E}">
        <p14:creationId xmlns:p14="http://schemas.microsoft.com/office/powerpoint/2010/main" val="1886803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500AC2-BFE2-4F94-BBB3-2DF9535CCAE0}"/>
              </a:ext>
            </a:extLst>
          </p:cNvPr>
          <p:cNvSpPr>
            <a:spLocks noGrp="1"/>
          </p:cNvSpPr>
          <p:nvPr>
            <p:ph type="ctrTitle"/>
          </p:nvPr>
        </p:nvSpPr>
        <p:spPr>
          <a:xfrm>
            <a:off x="1215656" y="1515768"/>
            <a:ext cx="9144000" cy="2387600"/>
          </a:xfrm>
        </p:spPr>
        <p:txBody>
          <a:bodyPr/>
          <a:lstStyle/>
          <a:p>
            <a:r>
              <a:rPr lang="fr-FR" u="sng" dirty="0">
                <a:effectLst>
                  <a:outerShdw blurRad="38100" dist="38100" dir="2700000" algn="tl">
                    <a:srgbClr val="000000">
                      <a:alpha val="43137"/>
                    </a:srgbClr>
                  </a:outerShdw>
                </a:effectLst>
              </a:rPr>
              <a:t>2/ HARCELEMENT MORAL AU TRAVAIL</a:t>
            </a:r>
          </a:p>
        </p:txBody>
      </p:sp>
      <p:sp>
        <p:nvSpPr>
          <p:cNvPr id="3" name="Sous-titre 2">
            <a:extLst>
              <a:ext uri="{FF2B5EF4-FFF2-40B4-BE49-F238E27FC236}">
                <a16:creationId xmlns:a16="http://schemas.microsoft.com/office/drawing/2014/main" id="{BCCD4302-42E6-4B71-862C-B965F56E5D25}"/>
              </a:ext>
            </a:extLst>
          </p:cNvPr>
          <p:cNvSpPr>
            <a:spLocks noGrp="1"/>
          </p:cNvSpPr>
          <p:nvPr>
            <p:ph type="subTitle" idx="1"/>
          </p:nvPr>
        </p:nvSpPr>
        <p:spPr/>
        <p:txBody>
          <a:bodyPr/>
          <a:lstStyle/>
          <a:p>
            <a:r>
              <a:rPr lang="fr-FR" dirty="0"/>
              <a:t> </a:t>
            </a:r>
          </a:p>
        </p:txBody>
      </p:sp>
    </p:spTree>
    <p:extLst>
      <p:ext uri="{BB962C8B-B14F-4D97-AF65-F5344CB8AC3E}">
        <p14:creationId xmlns:p14="http://schemas.microsoft.com/office/powerpoint/2010/main" val="181968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DA8D2-92E7-44BC-99AC-53CD1A81D631}"/>
              </a:ext>
            </a:extLst>
          </p:cNvPr>
          <p:cNvSpPr>
            <a:spLocks noGrp="1"/>
          </p:cNvSpPr>
          <p:nvPr>
            <p:ph type="title"/>
          </p:nvPr>
        </p:nvSpPr>
        <p:spPr/>
        <p:txBody>
          <a:bodyPr/>
          <a:lstStyle/>
          <a:p>
            <a:r>
              <a:rPr lang="fr-FR" u="sng" dirty="0">
                <a:solidFill>
                  <a:schemeClr val="accent1">
                    <a:lumMod val="75000"/>
                  </a:schemeClr>
                </a:solidFill>
              </a:rPr>
              <a:t>L’intention de nuire</a:t>
            </a:r>
          </a:p>
        </p:txBody>
      </p:sp>
      <p:sp>
        <p:nvSpPr>
          <p:cNvPr id="3" name="Espace réservé du contenu 2">
            <a:extLst>
              <a:ext uri="{FF2B5EF4-FFF2-40B4-BE49-F238E27FC236}">
                <a16:creationId xmlns:a16="http://schemas.microsoft.com/office/drawing/2014/main" id="{ABD5EE8A-393E-4937-8B1D-B787BD3FCD8E}"/>
              </a:ext>
            </a:extLst>
          </p:cNvPr>
          <p:cNvSpPr>
            <a:spLocks noGrp="1"/>
          </p:cNvSpPr>
          <p:nvPr>
            <p:ph idx="1"/>
          </p:nvPr>
        </p:nvSpPr>
        <p:spPr>
          <a:xfrm>
            <a:off x="2620701" y="1976096"/>
            <a:ext cx="8051157" cy="3278810"/>
          </a:xfrm>
        </p:spPr>
        <p:txBody>
          <a:bodyPr>
            <a:normAutofit fontScale="92500"/>
          </a:bodyPr>
          <a:lstStyle/>
          <a:p>
            <a:pPr marL="0" indent="0">
              <a:buNone/>
            </a:pPr>
            <a:r>
              <a:rPr lang="fr-FR" dirty="0"/>
              <a:t>Cass., chambre sociale, 10 novembre 2009, n°08-41.497 : </a:t>
            </a:r>
          </a:p>
          <a:p>
            <a:pPr marL="0" indent="0" algn="just">
              <a:buNone/>
            </a:pPr>
            <a:r>
              <a:rPr lang="fr-FR" sz="2400" dirty="0"/>
              <a:t>Le harcèlement moral est constitué dès lors que le salarié harcelé a été victime d’agissements répétés ayant eu pour effet la dégradation de ses conditions de travail et cela même si l’auteur des agissements visés n’avais aucune intention de nuire au travailleur harcelé. </a:t>
            </a:r>
          </a:p>
          <a:p>
            <a:pPr marL="0" indent="0">
              <a:buNone/>
            </a:pPr>
            <a:endParaRPr lang="fr-FR" dirty="0"/>
          </a:p>
          <a:p>
            <a:pPr marL="0" indent="0">
              <a:buNone/>
            </a:pPr>
            <a:r>
              <a:rPr lang="fr-FR" b="1" dirty="0"/>
              <a:t>La Cass. s’oriente vers la direction « zéro tolérance »</a:t>
            </a:r>
          </a:p>
        </p:txBody>
      </p:sp>
      <p:pic>
        <p:nvPicPr>
          <p:cNvPr id="4" name="Image 3">
            <a:extLst>
              <a:ext uri="{FF2B5EF4-FFF2-40B4-BE49-F238E27FC236}">
                <a16:creationId xmlns:a16="http://schemas.microsoft.com/office/drawing/2014/main" id="{49DBC5EB-9E30-4FDE-9C15-19DBD032F026}"/>
              </a:ext>
            </a:extLst>
          </p:cNvPr>
          <p:cNvPicPr>
            <a:picLocks noChangeAspect="1"/>
          </p:cNvPicPr>
          <p:nvPr/>
        </p:nvPicPr>
        <p:blipFill>
          <a:blip r:embed="rId2"/>
          <a:stretch>
            <a:fillRect/>
          </a:stretch>
        </p:blipFill>
        <p:spPr>
          <a:xfrm>
            <a:off x="838200" y="4025719"/>
            <a:ext cx="1684025" cy="2467156"/>
          </a:xfrm>
          <a:prstGeom prst="rect">
            <a:avLst/>
          </a:prstGeom>
        </p:spPr>
      </p:pic>
    </p:spTree>
    <p:extLst>
      <p:ext uri="{BB962C8B-B14F-4D97-AF65-F5344CB8AC3E}">
        <p14:creationId xmlns:p14="http://schemas.microsoft.com/office/powerpoint/2010/main" val="45780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E6760941-EF99-4F61-A95D-3C3E7C08D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44D9B9FF-D6DA-4F69-B4A0-BA1550D65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84269"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A7DC0AF9-0747-4070-A6D7-DF3681B9E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6839"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74612EAD-0A8C-4C44-AFE1-3DF0669AC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8850"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C2D46295-4D0D-487B-8972-141A047FB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5288862"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F4A29A02-E7E7-408A-853B-21ECDC302C27}"/>
              </a:ext>
            </a:extLst>
          </p:cNvPr>
          <p:cNvSpPr>
            <a:spLocks noGrp="1"/>
          </p:cNvSpPr>
          <p:nvPr>
            <p:ph type="title"/>
          </p:nvPr>
        </p:nvSpPr>
        <p:spPr>
          <a:xfrm>
            <a:off x="1" y="1124043"/>
            <a:ext cx="5288220" cy="3978121"/>
          </a:xfrm>
          <a:solidFill>
            <a:schemeClr val="bg1">
              <a:lumMod val="95000"/>
            </a:schemeClr>
          </a:solidFill>
          <a:ln>
            <a:solidFill>
              <a:schemeClr val="bg1"/>
            </a:solidFill>
          </a:ln>
        </p:spPr>
        <p:txBody>
          <a:bodyPr vert="horz" lIns="91440" tIns="45720" rIns="91440" bIns="45720" rtlCol="0" anchor="b">
            <a:normAutofit/>
          </a:bodyPr>
          <a:lstStyle/>
          <a:p>
            <a:pPr algn="just"/>
            <a:r>
              <a:rPr lang="en-US" sz="5000" b="1" u="sng" kern="1200" dirty="0">
                <a:latin typeface="+mj-lt"/>
                <a:ea typeface="+mj-ea"/>
                <a:cs typeface="+mj-cs"/>
              </a:rPr>
              <a:t>III. Le </a:t>
            </a:r>
            <a:r>
              <a:rPr lang="en-US" sz="5000" b="1" u="sng" kern="1200" dirty="0" err="1">
                <a:latin typeface="+mj-lt"/>
                <a:ea typeface="+mj-ea"/>
                <a:cs typeface="+mj-cs"/>
              </a:rPr>
              <a:t>durcissement</a:t>
            </a:r>
            <a:r>
              <a:rPr lang="en-US" sz="5000" b="1" u="sng" kern="1200" dirty="0">
                <a:latin typeface="+mj-lt"/>
                <a:ea typeface="+mj-ea"/>
                <a:cs typeface="+mj-cs"/>
              </a:rPr>
              <a:t> de la jurisprudence </a:t>
            </a:r>
            <a:r>
              <a:rPr lang="en-US" sz="5000" b="1" u="sng" kern="1200" dirty="0" err="1">
                <a:latin typeface="+mj-lt"/>
                <a:ea typeface="+mj-ea"/>
                <a:cs typeface="+mj-cs"/>
              </a:rPr>
              <a:t>depuis</a:t>
            </a:r>
            <a:r>
              <a:rPr lang="en-US" sz="5000" b="1" u="sng" kern="1200" dirty="0">
                <a:latin typeface="+mj-lt"/>
                <a:ea typeface="+mj-ea"/>
                <a:cs typeface="+mj-cs"/>
              </a:rPr>
              <a:t> 2011</a:t>
            </a:r>
          </a:p>
        </p:txBody>
      </p:sp>
      <p:sp>
        <p:nvSpPr>
          <p:cNvPr id="3" name="Espace réservé du contenu 2">
            <a:extLst>
              <a:ext uri="{FF2B5EF4-FFF2-40B4-BE49-F238E27FC236}">
                <a16:creationId xmlns:a16="http://schemas.microsoft.com/office/drawing/2014/main" id="{787371F5-F32D-47E3-93BF-BEBB03FCD7F3}"/>
              </a:ext>
            </a:extLst>
          </p:cNvPr>
          <p:cNvSpPr>
            <a:spLocks noGrp="1"/>
          </p:cNvSpPr>
          <p:nvPr>
            <p:ph idx="1"/>
          </p:nvPr>
        </p:nvSpPr>
        <p:spPr>
          <a:xfrm>
            <a:off x="792599" y="5301530"/>
            <a:ext cx="3493154" cy="1080982"/>
          </a:xfrm>
        </p:spPr>
        <p:txBody>
          <a:bodyPr vert="horz" lIns="91440" tIns="45720" rIns="91440" bIns="45720" rtlCol="0" anchor="t">
            <a:normAutofit/>
          </a:bodyPr>
          <a:lstStyle/>
          <a:p>
            <a:pPr marL="0" indent="0" algn="r">
              <a:buNone/>
            </a:pPr>
            <a:r>
              <a:rPr lang="en-US" sz="2000" kern="1200" dirty="0">
                <a:solidFill>
                  <a:schemeClr val="tx1">
                    <a:lumMod val="95000"/>
                    <a:lumOff val="5000"/>
                  </a:schemeClr>
                </a:solidFill>
                <a:latin typeface="+mn-lt"/>
                <a:ea typeface="+mn-ea"/>
                <a:cs typeface="+mn-cs"/>
              </a:rPr>
              <a:t>  </a:t>
            </a:r>
          </a:p>
        </p:txBody>
      </p:sp>
      <p:pic>
        <p:nvPicPr>
          <p:cNvPr id="5" name="Image 4">
            <a:extLst>
              <a:ext uri="{FF2B5EF4-FFF2-40B4-BE49-F238E27FC236}">
                <a16:creationId xmlns:a16="http://schemas.microsoft.com/office/drawing/2014/main" id="{C2F0E16E-9AA8-4229-98F7-FF9151430A18}"/>
              </a:ext>
            </a:extLst>
          </p:cNvPr>
          <p:cNvPicPr>
            <a:picLocks noChangeAspect="1"/>
          </p:cNvPicPr>
          <p:nvPr/>
        </p:nvPicPr>
        <p:blipFill rotWithShape="1">
          <a:blip r:embed="rId2">
            <a:extLst>
              <a:ext uri="{28A0092B-C50C-407E-A947-70E740481C1C}">
                <a14:useLocalDpi xmlns:a14="http://schemas.microsoft.com/office/drawing/2010/main" val="0"/>
              </a:ext>
            </a:extLst>
          </a:blip>
          <a:srcRect t="-2" b="7151"/>
          <a:stretch/>
        </p:blipFill>
        <p:spPr>
          <a:xfrm>
            <a:off x="6361979" y="1124043"/>
            <a:ext cx="4765465" cy="5096755"/>
          </a:xfrm>
          <a:prstGeom prst="rect">
            <a:avLst/>
          </a:prstGeom>
        </p:spPr>
      </p:pic>
    </p:spTree>
    <p:extLst>
      <p:ext uri="{BB962C8B-B14F-4D97-AF65-F5344CB8AC3E}">
        <p14:creationId xmlns:p14="http://schemas.microsoft.com/office/powerpoint/2010/main" val="358840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F04972-0809-45A5-9E6B-B61806763071}"/>
              </a:ext>
            </a:extLst>
          </p:cNvPr>
          <p:cNvSpPr>
            <a:spLocks noGrp="1"/>
          </p:cNvSpPr>
          <p:nvPr>
            <p:ph type="title"/>
          </p:nvPr>
        </p:nvSpPr>
        <p:spPr/>
        <p:txBody>
          <a:bodyPr/>
          <a:lstStyle/>
          <a:p>
            <a:r>
              <a:rPr lang="fr-FR" u="sng" dirty="0">
                <a:solidFill>
                  <a:schemeClr val="accent1">
                    <a:lumMod val="75000"/>
                  </a:schemeClr>
                </a:solidFill>
              </a:rPr>
              <a:t>Une jurisprudence plus ferme</a:t>
            </a:r>
          </a:p>
        </p:txBody>
      </p:sp>
      <p:sp>
        <p:nvSpPr>
          <p:cNvPr id="3" name="Espace réservé du contenu 2">
            <a:extLst>
              <a:ext uri="{FF2B5EF4-FFF2-40B4-BE49-F238E27FC236}">
                <a16:creationId xmlns:a16="http://schemas.microsoft.com/office/drawing/2014/main" id="{ED50C26F-5661-4F3C-96E1-704D9E78F3ED}"/>
              </a:ext>
            </a:extLst>
          </p:cNvPr>
          <p:cNvSpPr>
            <a:spLocks noGrp="1"/>
          </p:cNvSpPr>
          <p:nvPr>
            <p:ph idx="1"/>
          </p:nvPr>
        </p:nvSpPr>
        <p:spPr/>
        <p:txBody>
          <a:bodyPr/>
          <a:lstStyle/>
          <a:p>
            <a:pPr marL="0" indent="0">
              <a:buNone/>
            </a:pPr>
            <a:r>
              <a:rPr lang="fr-FR" dirty="0"/>
              <a:t>La seule dégradation des conditions de travail suffit à consommer le délit de harcèlement moral.</a:t>
            </a:r>
          </a:p>
          <a:p>
            <a:pPr marL="0" indent="0">
              <a:buNone/>
            </a:pPr>
            <a:endParaRPr lang="fr-FR" dirty="0"/>
          </a:p>
          <a:p>
            <a:pPr marL="0" indent="0">
              <a:buNone/>
            </a:pPr>
            <a:r>
              <a:rPr lang="fr-FR" dirty="0"/>
              <a:t>Une modification unilatérale du contrat de travail </a:t>
            </a:r>
          </a:p>
          <a:p>
            <a:pPr marL="0" indent="0">
              <a:buNone/>
            </a:pPr>
            <a:endParaRPr lang="fr-FR" dirty="0"/>
          </a:p>
          <a:p>
            <a:pPr marL="0" indent="0">
              <a:buNone/>
            </a:pPr>
            <a:r>
              <a:rPr lang="fr-FR" dirty="0"/>
              <a:t>Absence de paiement des heures supplémentaires</a:t>
            </a:r>
          </a:p>
          <a:p>
            <a:pPr marL="0" indent="0">
              <a:buNone/>
            </a:pPr>
            <a:endParaRPr lang="fr-FR" dirty="0"/>
          </a:p>
          <a:p>
            <a:pPr marL="0" indent="0">
              <a:buNone/>
            </a:pPr>
            <a:r>
              <a:rPr lang="fr-FR" dirty="0"/>
              <a:t>Etc. </a:t>
            </a:r>
          </a:p>
        </p:txBody>
      </p:sp>
    </p:spTree>
    <p:extLst>
      <p:ext uri="{BB962C8B-B14F-4D97-AF65-F5344CB8AC3E}">
        <p14:creationId xmlns:p14="http://schemas.microsoft.com/office/powerpoint/2010/main" val="241324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0044C8-3A80-46D0-BE49-09135A45CF9B}"/>
              </a:ext>
            </a:extLst>
          </p:cNvPr>
          <p:cNvSpPr>
            <a:spLocks noGrp="1"/>
          </p:cNvSpPr>
          <p:nvPr>
            <p:ph type="title"/>
          </p:nvPr>
        </p:nvSpPr>
        <p:spPr/>
        <p:txBody>
          <a:bodyPr/>
          <a:lstStyle/>
          <a:p>
            <a:r>
              <a:rPr lang="fr-FR" u="sng" dirty="0">
                <a:solidFill>
                  <a:schemeClr val="accent1">
                    <a:lumMod val="75000"/>
                  </a:schemeClr>
                </a:solidFill>
              </a:rPr>
              <a:t>L’employeur et ses obligations</a:t>
            </a:r>
          </a:p>
        </p:txBody>
      </p:sp>
      <p:sp>
        <p:nvSpPr>
          <p:cNvPr id="3" name="Espace réservé du contenu 2">
            <a:extLst>
              <a:ext uri="{FF2B5EF4-FFF2-40B4-BE49-F238E27FC236}">
                <a16:creationId xmlns:a16="http://schemas.microsoft.com/office/drawing/2014/main" id="{9F6F8A50-887E-483E-9F2E-A1B97438975B}"/>
              </a:ext>
            </a:extLst>
          </p:cNvPr>
          <p:cNvSpPr>
            <a:spLocks noGrp="1"/>
          </p:cNvSpPr>
          <p:nvPr>
            <p:ph idx="1"/>
          </p:nvPr>
        </p:nvSpPr>
        <p:spPr/>
        <p:txBody>
          <a:bodyPr>
            <a:normAutofit fontScale="92500" lnSpcReduction="10000"/>
          </a:bodyPr>
          <a:lstStyle/>
          <a:p>
            <a:pPr marL="0" indent="0" algn="just">
              <a:buNone/>
            </a:pPr>
            <a:r>
              <a:rPr lang="fr-FR" dirty="0"/>
              <a:t>L’employeur est tenu de prendre les mesures nécessaires à la prévention des risques professionnels liés au harcèlement moral. </a:t>
            </a:r>
          </a:p>
          <a:p>
            <a:pPr marL="0" indent="0" algn="just">
              <a:buNone/>
            </a:pPr>
            <a:endParaRPr lang="fr-FR" dirty="0"/>
          </a:p>
          <a:p>
            <a:pPr marL="0" indent="0" algn="just">
              <a:buNone/>
            </a:pPr>
            <a:r>
              <a:rPr lang="fr-FR" dirty="0"/>
              <a:t>L’employeur doit savoir nuancer. Cela n’implique pas nécessairement la rupture du contrat de travail d’un salarié à l’origine d’une situation pouvant être caractérisée de harcèlement moral. </a:t>
            </a:r>
          </a:p>
          <a:p>
            <a:pPr marL="0" indent="0" algn="just">
              <a:buNone/>
            </a:pPr>
            <a:endParaRPr lang="fr-FR" dirty="0"/>
          </a:p>
          <a:p>
            <a:pPr marL="0" indent="0" algn="just">
              <a:buNone/>
            </a:pPr>
            <a:r>
              <a:rPr lang="fr-FR" dirty="0"/>
              <a:t>Pour satisfaire à ces exigences, l’employeur est soutenu par des textes, permettant une meilleure prévention. </a:t>
            </a:r>
          </a:p>
          <a:p>
            <a:pPr marL="0" indent="0" algn="just">
              <a:buNone/>
            </a:pPr>
            <a:endParaRPr lang="fr-FR" dirty="0"/>
          </a:p>
          <a:p>
            <a:pPr marL="0" indent="0" algn="just">
              <a:buNone/>
            </a:pPr>
            <a:r>
              <a:rPr lang="fr-FR" dirty="0"/>
              <a:t>Exemple: faire attention à la mauvaise foi de celui qui se prétend être victime</a:t>
            </a:r>
          </a:p>
        </p:txBody>
      </p:sp>
    </p:spTree>
    <p:extLst>
      <p:ext uri="{BB962C8B-B14F-4D97-AF65-F5344CB8AC3E}">
        <p14:creationId xmlns:p14="http://schemas.microsoft.com/office/powerpoint/2010/main" val="347450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texte&#10;&#10;Description générée automatiquement">
            <a:extLst>
              <a:ext uri="{FF2B5EF4-FFF2-40B4-BE49-F238E27FC236}">
                <a16:creationId xmlns:a16="http://schemas.microsoft.com/office/drawing/2014/main" id="{0F8D6835-A5E4-4266-BF5C-AF01E28A190A}"/>
              </a:ext>
            </a:extLst>
          </p:cNvPr>
          <p:cNvPicPr>
            <a:picLocks noChangeAspect="1"/>
          </p:cNvPicPr>
          <p:nvPr/>
        </p:nvPicPr>
        <p:blipFill rotWithShape="1">
          <a:blip r:embed="rId2"/>
          <a:srcRect t="277" r="36975" b="-1"/>
          <a:stretch/>
        </p:blipFill>
        <p:spPr>
          <a:xfrm>
            <a:off x="3523488" y="10"/>
            <a:ext cx="8668512" cy="6857990"/>
          </a:xfrm>
          <a:prstGeom prst="rect">
            <a:avLst/>
          </a:prstGeom>
        </p:spPr>
      </p:pic>
      <p:sp>
        <p:nvSpPr>
          <p:cNvPr id="29"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E94E01D-327D-4746-AF17-1C76C84F431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u="sng" dirty="0"/>
              <a:t>I. </a:t>
            </a:r>
            <a:r>
              <a:rPr lang="en-US" sz="4800" b="1" u="sng" dirty="0" err="1"/>
              <a:t>Définir</a:t>
            </a:r>
            <a:r>
              <a:rPr lang="en-US" sz="4800" b="1" u="sng" dirty="0"/>
              <a:t> le </a:t>
            </a:r>
            <a:r>
              <a:rPr lang="en-US" sz="4800" b="1" u="sng" dirty="0" err="1"/>
              <a:t>harcèlement</a:t>
            </a:r>
            <a:r>
              <a:rPr lang="en-US" sz="4800" b="1" u="sng" dirty="0"/>
              <a:t> moral</a:t>
            </a:r>
          </a:p>
        </p:txBody>
      </p:sp>
      <p:sp>
        <p:nvSpPr>
          <p:cNvPr id="30"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45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36316D-2A4A-487F-83BD-ED744A8E64D9}"/>
              </a:ext>
            </a:extLst>
          </p:cNvPr>
          <p:cNvSpPr>
            <a:spLocks noGrp="1"/>
          </p:cNvSpPr>
          <p:nvPr>
            <p:ph type="title"/>
          </p:nvPr>
        </p:nvSpPr>
        <p:spPr/>
        <p:txBody>
          <a:bodyPr/>
          <a:lstStyle/>
          <a:p>
            <a:r>
              <a:rPr lang="fr-FR" u="sng" dirty="0">
                <a:solidFill>
                  <a:schemeClr val="accent1">
                    <a:lumMod val="75000"/>
                  </a:schemeClr>
                </a:solidFill>
              </a:rPr>
              <a:t>Définition : Harcèlement moral </a:t>
            </a:r>
          </a:p>
        </p:txBody>
      </p:sp>
      <p:sp>
        <p:nvSpPr>
          <p:cNvPr id="3" name="Espace réservé du contenu 2">
            <a:extLst>
              <a:ext uri="{FF2B5EF4-FFF2-40B4-BE49-F238E27FC236}">
                <a16:creationId xmlns:a16="http://schemas.microsoft.com/office/drawing/2014/main" id="{405D6609-DF2C-48F1-876A-36AF3FF1B38C}"/>
              </a:ext>
            </a:extLst>
          </p:cNvPr>
          <p:cNvSpPr>
            <a:spLocks noGrp="1"/>
          </p:cNvSpPr>
          <p:nvPr>
            <p:ph idx="1"/>
          </p:nvPr>
        </p:nvSpPr>
        <p:spPr>
          <a:xfrm>
            <a:off x="641499" y="1842940"/>
            <a:ext cx="4688957" cy="2743202"/>
          </a:xfrm>
        </p:spPr>
        <p:txBody>
          <a:bodyPr>
            <a:normAutofit/>
          </a:bodyPr>
          <a:lstStyle/>
          <a:p>
            <a:pPr marL="0" indent="0" algn="just">
              <a:buNone/>
            </a:pPr>
            <a:r>
              <a:rPr lang="fr-FR" sz="1600" b="1" dirty="0">
                <a:solidFill>
                  <a:schemeClr val="accent1"/>
                </a:solidFill>
              </a:rPr>
              <a:t>L1152-1 du Code du travail</a:t>
            </a:r>
          </a:p>
          <a:p>
            <a:pPr marL="0" indent="0" algn="just">
              <a:buNone/>
            </a:pPr>
            <a:endParaRPr lang="fr-FR" sz="1600" dirty="0"/>
          </a:p>
          <a:p>
            <a:pPr marL="0" indent="0" algn="just">
              <a:buNone/>
            </a:pPr>
            <a:r>
              <a:rPr lang="fr-FR" sz="1600" dirty="0"/>
              <a:t>« </a:t>
            </a:r>
            <a:r>
              <a:rPr lang="fr-FR" sz="1600" i="1" dirty="0"/>
              <a:t>Aucun salarié ne doit subir les agissements répétés de harcèlement moral qui ont pour objet ou pour effet une </a:t>
            </a:r>
            <a:r>
              <a:rPr lang="fr-FR" sz="1600" b="1" i="1" dirty="0"/>
              <a:t>dégradation de ses conditions de travail</a:t>
            </a:r>
            <a:r>
              <a:rPr lang="fr-FR" sz="1600" i="1" dirty="0"/>
              <a:t> susceptible de porter atteinte à ses droits et à sa dignité, d'altérer sa santé physique ou mentale ou de compromettre son avenir professionnel </a:t>
            </a:r>
            <a:r>
              <a:rPr lang="fr-FR" sz="1600" dirty="0"/>
              <a:t>».</a:t>
            </a:r>
          </a:p>
          <a:p>
            <a:pPr marL="0" indent="0" algn="just">
              <a:buNone/>
            </a:pPr>
            <a:endParaRPr lang="fr-FR" sz="1600" dirty="0"/>
          </a:p>
        </p:txBody>
      </p:sp>
      <p:sp>
        <p:nvSpPr>
          <p:cNvPr id="5" name="ZoneTexte 4">
            <a:extLst>
              <a:ext uri="{FF2B5EF4-FFF2-40B4-BE49-F238E27FC236}">
                <a16:creationId xmlns:a16="http://schemas.microsoft.com/office/drawing/2014/main" id="{657FEEB5-0217-4C1C-82FE-3B6EADB671F7}"/>
              </a:ext>
            </a:extLst>
          </p:cNvPr>
          <p:cNvSpPr txBox="1"/>
          <p:nvPr/>
        </p:nvSpPr>
        <p:spPr>
          <a:xfrm>
            <a:off x="6861543" y="3460027"/>
            <a:ext cx="4688957" cy="3046988"/>
          </a:xfrm>
          <a:prstGeom prst="rect">
            <a:avLst/>
          </a:prstGeom>
          <a:noFill/>
        </p:spPr>
        <p:txBody>
          <a:bodyPr wrap="square" rtlCol="0">
            <a:spAutoFit/>
          </a:bodyPr>
          <a:lstStyle/>
          <a:p>
            <a:pPr algn="just"/>
            <a:r>
              <a:rPr lang="fr-FR" sz="1600" b="1" dirty="0">
                <a:solidFill>
                  <a:schemeClr val="accent1"/>
                </a:solidFill>
              </a:rPr>
              <a:t>L1152-2 dudit Code:</a:t>
            </a:r>
          </a:p>
          <a:p>
            <a:pPr algn="just"/>
            <a:endParaRPr lang="fr-FR" sz="1600" dirty="0"/>
          </a:p>
          <a:p>
            <a:pPr algn="just"/>
            <a:r>
              <a:rPr lang="fr-FR" sz="1600" i="1" dirty="0"/>
              <a:t>« </a:t>
            </a:r>
            <a:r>
              <a:rPr lang="fr-FR" sz="1600" b="1" i="1" dirty="0"/>
              <a:t>Aucun salarié ne peut être sanctionné</a:t>
            </a:r>
            <a:r>
              <a:rPr lang="fr-FR" sz="1600" i="1" dirty="0"/>
              <a:t>, licencié ou faire l'objet d'une mesure discriminatoire, directe ou indirecte, notamment en matière de rémunération, de formation, de reclassement, d'affectation, de qualification, de classification, de promotion professionnelle, de mutation ou de renouvellement de contrat </a:t>
            </a:r>
            <a:r>
              <a:rPr lang="fr-FR" sz="1600" b="1" i="1" dirty="0"/>
              <a:t>pour avoir subi ou refusé de subir des agissements répétés de harcèlement moral ou pour avoir témoigné de tels agissements ou les avoir relatés </a:t>
            </a:r>
            <a:r>
              <a:rPr lang="fr-FR" sz="1600" i="1" dirty="0"/>
              <a:t>». </a:t>
            </a:r>
            <a:endParaRPr lang="fr-FR" i="1" dirty="0"/>
          </a:p>
        </p:txBody>
      </p:sp>
      <p:sp>
        <p:nvSpPr>
          <p:cNvPr id="6" name="Croix 5">
            <a:extLst>
              <a:ext uri="{FF2B5EF4-FFF2-40B4-BE49-F238E27FC236}">
                <a16:creationId xmlns:a16="http://schemas.microsoft.com/office/drawing/2014/main" id="{D186C9D9-3040-4760-81C9-29C19F97F5E1}"/>
              </a:ext>
            </a:extLst>
          </p:cNvPr>
          <p:cNvSpPr/>
          <p:nvPr/>
        </p:nvSpPr>
        <p:spPr>
          <a:xfrm>
            <a:off x="5766390" y="3235805"/>
            <a:ext cx="659219" cy="637954"/>
          </a:xfrm>
          <a:prstGeom prst="plus">
            <a:avLst>
              <a:gd name="adj" fmla="val 43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8951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29F202-E1DF-48EF-9A18-F80EF0848BC9}"/>
              </a:ext>
            </a:extLst>
          </p:cNvPr>
          <p:cNvSpPr>
            <a:spLocks noGrp="1"/>
          </p:cNvSpPr>
          <p:nvPr>
            <p:ph type="title"/>
          </p:nvPr>
        </p:nvSpPr>
        <p:spPr/>
        <p:txBody>
          <a:bodyPr/>
          <a:lstStyle/>
          <a:p>
            <a:r>
              <a:rPr lang="fr-FR" u="sng" dirty="0">
                <a:solidFill>
                  <a:schemeClr val="accent1">
                    <a:lumMod val="75000"/>
                  </a:schemeClr>
                </a:solidFill>
              </a:rPr>
              <a:t>Sanction du harcèlement moral</a:t>
            </a:r>
          </a:p>
        </p:txBody>
      </p:sp>
      <p:sp>
        <p:nvSpPr>
          <p:cNvPr id="3" name="Espace réservé du contenu 2">
            <a:extLst>
              <a:ext uri="{FF2B5EF4-FFF2-40B4-BE49-F238E27FC236}">
                <a16:creationId xmlns:a16="http://schemas.microsoft.com/office/drawing/2014/main" id="{EF69B7C1-72FB-4ED7-9892-CA43360C07C7}"/>
              </a:ext>
            </a:extLst>
          </p:cNvPr>
          <p:cNvSpPr>
            <a:spLocks noGrp="1"/>
          </p:cNvSpPr>
          <p:nvPr>
            <p:ph idx="1"/>
          </p:nvPr>
        </p:nvSpPr>
        <p:spPr>
          <a:xfrm>
            <a:off x="476693" y="2573741"/>
            <a:ext cx="6615223" cy="2951458"/>
          </a:xfrm>
        </p:spPr>
        <p:txBody>
          <a:bodyPr>
            <a:normAutofit/>
          </a:bodyPr>
          <a:lstStyle/>
          <a:p>
            <a:pPr marL="0" indent="0">
              <a:buNone/>
            </a:pPr>
            <a:r>
              <a:rPr lang="fr-FR" sz="1600" b="1" dirty="0">
                <a:solidFill>
                  <a:schemeClr val="accent1"/>
                </a:solidFill>
              </a:rPr>
              <a:t>L.1152-3 du Code du travail: </a:t>
            </a:r>
          </a:p>
          <a:p>
            <a:pPr marL="0" indent="0" algn="just">
              <a:buNone/>
            </a:pPr>
            <a:r>
              <a:rPr lang="fr-FR" sz="1600" i="1" dirty="0"/>
              <a:t>« Toute rupture du contrat de travail intervenue en </a:t>
            </a:r>
            <a:r>
              <a:rPr lang="fr-FR" sz="1600" b="1" i="1" dirty="0"/>
              <a:t>méconnaissance</a:t>
            </a:r>
            <a:r>
              <a:rPr lang="fr-FR" sz="1600" i="1" dirty="0"/>
              <a:t> des dispositions des articles L. 1152-1 et L. 1152-2, </a:t>
            </a:r>
            <a:r>
              <a:rPr lang="fr-FR" sz="1600" b="1" i="1" dirty="0"/>
              <a:t>toute disposition ou tout acte contraire est nul </a:t>
            </a:r>
            <a:r>
              <a:rPr lang="fr-FR" sz="1600" i="1" dirty="0"/>
              <a:t>».</a:t>
            </a:r>
          </a:p>
        </p:txBody>
      </p:sp>
      <p:sp>
        <p:nvSpPr>
          <p:cNvPr id="5" name="ZoneTexte 4">
            <a:extLst>
              <a:ext uri="{FF2B5EF4-FFF2-40B4-BE49-F238E27FC236}">
                <a16:creationId xmlns:a16="http://schemas.microsoft.com/office/drawing/2014/main" id="{2BC0FBAF-CB16-44BD-8855-CBF63442C469}"/>
              </a:ext>
            </a:extLst>
          </p:cNvPr>
          <p:cNvSpPr txBox="1"/>
          <p:nvPr/>
        </p:nvSpPr>
        <p:spPr>
          <a:xfrm>
            <a:off x="5730949" y="4848091"/>
            <a:ext cx="5539564" cy="1107996"/>
          </a:xfrm>
          <a:prstGeom prst="rect">
            <a:avLst/>
          </a:prstGeom>
          <a:noFill/>
        </p:spPr>
        <p:txBody>
          <a:bodyPr wrap="square" rtlCol="0">
            <a:spAutoFit/>
          </a:bodyPr>
          <a:lstStyle/>
          <a:p>
            <a:pPr algn="just"/>
            <a:r>
              <a:rPr lang="fr-FR" sz="1600" b="1" dirty="0">
                <a:solidFill>
                  <a:schemeClr val="accent1"/>
                </a:solidFill>
              </a:rPr>
              <a:t>L1152-5 dudit Code </a:t>
            </a:r>
          </a:p>
          <a:p>
            <a:pPr algn="just"/>
            <a:r>
              <a:rPr lang="fr-FR" sz="1600" b="1" i="1" dirty="0"/>
              <a:t>« Tout salarié ayant procédé </a:t>
            </a:r>
            <a:r>
              <a:rPr lang="fr-FR" sz="1600" i="1" dirty="0"/>
              <a:t>à des agissements de harcèlement moral est passible d'une</a:t>
            </a:r>
            <a:r>
              <a:rPr lang="fr-FR" sz="1600" b="1" i="1" dirty="0"/>
              <a:t> sanction disciplinaire</a:t>
            </a:r>
            <a:r>
              <a:rPr lang="fr-FR" sz="1600" i="1" dirty="0"/>
              <a:t> ».</a:t>
            </a:r>
          </a:p>
          <a:p>
            <a:endParaRPr lang="fr-FR" dirty="0"/>
          </a:p>
        </p:txBody>
      </p:sp>
      <p:sp>
        <p:nvSpPr>
          <p:cNvPr id="6" name="ZoneTexte 5">
            <a:extLst>
              <a:ext uri="{FF2B5EF4-FFF2-40B4-BE49-F238E27FC236}">
                <a16:creationId xmlns:a16="http://schemas.microsoft.com/office/drawing/2014/main" id="{3A606055-6040-4663-A0AF-086393414074}"/>
              </a:ext>
            </a:extLst>
          </p:cNvPr>
          <p:cNvSpPr txBox="1"/>
          <p:nvPr/>
        </p:nvSpPr>
        <p:spPr>
          <a:xfrm>
            <a:off x="476693" y="2112076"/>
            <a:ext cx="2977117" cy="461665"/>
          </a:xfrm>
          <a:prstGeom prst="rect">
            <a:avLst/>
          </a:prstGeom>
          <a:noFill/>
        </p:spPr>
        <p:txBody>
          <a:bodyPr wrap="square" rtlCol="0">
            <a:spAutoFit/>
          </a:bodyPr>
          <a:lstStyle/>
          <a:p>
            <a:r>
              <a:rPr lang="fr-FR" sz="2400" b="1" u="sng" dirty="0">
                <a:solidFill>
                  <a:schemeClr val="accent2">
                    <a:lumMod val="75000"/>
                  </a:schemeClr>
                </a:solidFill>
                <a:latin typeface="Bodoni MT Condensed" panose="02070606080606020203" pitchFamily="18" charset="0"/>
              </a:rPr>
              <a:t>Pour la victime</a:t>
            </a:r>
          </a:p>
        </p:txBody>
      </p:sp>
      <p:sp>
        <p:nvSpPr>
          <p:cNvPr id="8" name="ZoneTexte 7">
            <a:extLst>
              <a:ext uri="{FF2B5EF4-FFF2-40B4-BE49-F238E27FC236}">
                <a16:creationId xmlns:a16="http://schemas.microsoft.com/office/drawing/2014/main" id="{D89A9E10-B684-4CC2-AC3F-804D225573B9}"/>
              </a:ext>
            </a:extLst>
          </p:cNvPr>
          <p:cNvSpPr txBox="1"/>
          <p:nvPr/>
        </p:nvSpPr>
        <p:spPr>
          <a:xfrm>
            <a:off x="5730949" y="4386426"/>
            <a:ext cx="2498651" cy="461665"/>
          </a:xfrm>
          <a:prstGeom prst="rect">
            <a:avLst/>
          </a:prstGeom>
          <a:noFill/>
        </p:spPr>
        <p:txBody>
          <a:bodyPr wrap="square" rtlCol="0">
            <a:spAutoFit/>
          </a:bodyPr>
          <a:lstStyle/>
          <a:p>
            <a:r>
              <a:rPr lang="fr-FR" sz="2400" b="1" u="sng" dirty="0">
                <a:solidFill>
                  <a:schemeClr val="accent2">
                    <a:lumMod val="75000"/>
                  </a:schemeClr>
                </a:solidFill>
                <a:latin typeface="Bodoni MT Condensed" panose="02070606080606020203" pitchFamily="18" charset="0"/>
              </a:rPr>
              <a:t>Pour l’auteur</a:t>
            </a:r>
          </a:p>
        </p:txBody>
      </p:sp>
    </p:spTree>
    <p:extLst>
      <p:ext uri="{BB962C8B-B14F-4D97-AF65-F5344CB8AC3E}">
        <p14:creationId xmlns:p14="http://schemas.microsoft.com/office/powerpoint/2010/main" val="3709976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7EC663-69B0-4D7E-A3B0-C21BF680E230}"/>
              </a:ext>
            </a:extLst>
          </p:cNvPr>
          <p:cNvSpPr>
            <a:spLocks noGrp="1"/>
          </p:cNvSpPr>
          <p:nvPr>
            <p:ph type="title"/>
          </p:nvPr>
        </p:nvSpPr>
        <p:spPr/>
        <p:txBody>
          <a:bodyPr/>
          <a:lstStyle/>
          <a:p>
            <a:r>
              <a:rPr lang="fr-FR" u="sng" dirty="0">
                <a:solidFill>
                  <a:schemeClr val="accent1">
                    <a:lumMod val="75000"/>
                  </a:schemeClr>
                </a:solidFill>
              </a:rPr>
              <a:t>Les obligations de l’employeur</a:t>
            </a:r>
          </a:p>
        </p:txBody>
      </p:sp>
      <p:sp>
        <p:nvSpPr>
          <p:cNvPr id="3" name="Espace réservé du contenu 2">
            <a:extLst>
              <a:ext uri="{FF2B5EF4-FFF2-40B4-BE49-F238E27FC236}">
                <a16:creationId xmlns:a16="http://schemas.microsoft.com/office/drawing/2014/main" id="{2C945417-A391-494F-9905-5EC0474CE29C}"/>
              </a:ext>
            </a:extLst>
          </p:cNvPr>
          <p:cNvSpPr>
            <a:spLocks noGrp="1"/>
          </p:cNvSpPr>
          <p:nvPr>
            <p:ph idx="1"/>
          </p:nvPr>
        </p:nvSpPr>
        <p:spPr>
          <a:xfrm>
            <a:off x="561753" y="1836257"/>
            <a:ext cx="3446721" cy="1980831"/>
          </a:xfrm>
        </p:spPr>
        <p:txBody>
          <a:bodyPr/>
          <a:lstStyle/>
          <a:p>
            <a:pPr marL="0" indent="0">
              <a:buNone/>
            </a:pPr>
            <a:r>
              <a:rPr lang="fr-FR" sz="1600" b="1" dirty="0">
                <a:solidFill>
                  <a:schemeClr val="accent1"/>
                </a:solidFill>
              </a:rPr>
              <a:t>L.1152-4 du Code du travail </a:t>
            </a:r>
            <a:endParaRPr lang="fr-FR" sz="1600" i="1" dirty="0"/>
          </a:p>
          <a:p>
            <a:pPr marL="0" indent="0" algn="just">
              <a:buNone/>
            </a:pPr>
            <a:r>
              <a:rPr lang="fr-FR" sz="1600" i="1" dirty="0"/>
              <a:t>« L'employeur prend toutes dispositions nécessaires en vue de prévenir les agissements de harcèlement moral ».</a:t>
            </a:r>
          </a:p>
          <a:p>
            <a:pPr marL="0" indent="0">
              <a:buNone/>
            </a:pPr>
            <a:endParaRPr lang="fr-FR" i="1" dirty="0"/>
          </a:p>
        </p:txBody>
      </p:sp>
      <p:cxnSp>
        <p:nvCxnSpPr>
          <p:cNvPr id="5" name="Connecteur : en arc 4">
            <a:extLst>
              <a:ext uri="{FF2B5EF4-FFF2-40B4-BE49-F238E27FC236}">
                <a16:creationId xmlns:a16="http://schemas.microsoft.com/office/drawing/2014/main" id="{6097A42F-AEF5-430F-A34D-23A21A6C2CC8}"/>
              </a:ext>
            </a:extLst>
          </p:cNvPr>
          <p:cNvCxnSpPr>
            <a:cxnSpLocks/>
          </p:cNvCxnSpPr>
          <p:nvPr/>
        </p:nvCxnSpPr>
        <p:spPr>
          <a:xfrm>
            <a:off x="3934046" y="2344480"/>
            <a:ext cx="2349796" cy="116426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E6C65D07-6B46-4058-8BE0-EF30D07CC62B}"/>
              </a:ext>
            </a:extLst>
          </p:cNvPr>
          <p:cNvSpPr txBox="1"/>
          <p:nvPr/>
        </p:nvSpPr>
        <p:spPr>
          <a:xfrm>
            <a:off x="6283842" y="2902689"/>
            <a:ext cx="5624623" cy="3046988"/>
          </a:xfrm>
          <a:prstGeom prst="rect">
            <a:avLst/>
          </a:prstGeom>
          <a:noFill/>
        </p:spPr>
        <p:txBody>
          <a:bodyPr wrap="square" rtlCol="0">
            <a:spAutoFit/>
          </a:bodyPr>
          <a:lstStyle/>
          <a:p>
            <a:pPr algn="just"/>
            <a:r>
              <a:rPr lang="fr-FR" sz="1600" b="1" dirty="0">
                <a:solidFill>
                  <a:schemeClr val="accent1"/>
                </a:solidFill>
              </a:rPr>
              <a:t>1152-6 dudit Code</a:t>
            </a:r>
          </a:p>
          <a:p>
            <a:pPr algn="just"/>
            <a:r>
              <a:rPr lang="fr-FR" sz="1600" i="1" dirty="0"/>
              <a:t>« </a:t>
            </a:r>
            <a:r>
              <a:rPr lang="fr-FR" sz="1600" b="1" i="1" dirty="0"/>
              <a:t>Une procédure de médiation </a:t>
            </a:r>
            <a:r>
              <a:rPr lang="fr-FR" sz="1600" i="1" dirty="0"/>
              <a:t>peut être mise en œuvre par toute personne de l'entreprise s'estimant victime de harcèlement moral ou par la personne mise en cause.</a:t>
            </a:r>
          </a:p>
          <a:p>
            <a:pPr algn="just"/>
            <a:r>
              <a:rPr lang="fr-FR" sz="1600" i="1" dirty="0"/>
              <a:t>Le choix du médiateur fait l'objet d'un accord entre les parties.</a:t>
            </a:r>
          </a:p>
          <a:p>
            <a:pPr algn="just"/>
            <a:r>
              <a:rPr lang="fr-FR" sz="1600" i="1" dirty="0"/>
              <a:t>Le médiateur s'informe de l'état des relations entre les parties. Il tente de les concilier et leur soumet des propositions qu'il consigne par écrit en vue de mettre fin au harcèlement.</a:t>
            </a:r>
          </a:p>
          <a:p>
            <a:pPr algn="just"/>
            <a:r>
              <a:rPr lang="fr-FR" sz="1600" i="1" dirty="0"/>
              <a:t>Lorsque la conciliation échoue, le médiateur informe les parties des éventuelles sanctions encourues et des garanties procédurales prévues en faveur de la victime. »</a:t>
            </a:r>
          </a:p>
          <a:p>
            <a:pPr algn="just"/>
            <a:endParaRPr lang="fr-FR" sz="1600" b="1" dirty="0">
              <a:solidFill>
                <a:schemeClr val="accent1"/>
              </a:solidFill>
            </a:endParaRPr>
          </a:p>
        </p:txBody>
      </p:sp>
    </p:spTree>
    <p:extLst>
      <p:ext uri="{BB962C8B-B14F-4D97-AF65-F5344CB8AC3E}">
        <p14:creationId xmlns:p14="http://schemas.microsoft.com/office/powerpoint/2010/main" val="330194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descr="Une image contenant texte, tableau blanc&#10;&#10;Description générée automatiquement">
            <a:extLst>
              <a:ext uri="{FF2B5EF4-FFF2-40B4-BE49-F238E27FC236}">
                <a16:creationId xmlns:a16="http://schemas.microsoft.com/office/drawing/2014/main" id="{D8159B18-48DE-4C5B-A98B-D374D01A1856}"/>
              </a:ext>
            </a:extLst>
          </p:cNvPr>
          <p:cNvPicPr>
            <a:picLocks noChangeAspect="1"/>
          </p:cNvPicPr>
          <p:nvPr/>
        </p:nvPicPr>
        <p:blipFill rotWithShape="1">
          <a:blip r:embed="rId2">
            <a:extLst>
              <a:ext uri="{28A0092B-C50C-407E-A947-70E740481C1C}">
                <a14:useLocalDpi xmlns:a14="http://schemas.microsoft.com/office/drawing/2010/main" val="0"/>
              </a:ext>
            </a:extLst>
          </a:blip>
          <a:srcRect t="27165" r="9091" b="2352"/>
          <a:stretch/>
        </p:blipFill>
        <p:spPr>
          <a:xfrm>
            <a:off x="3523488" y="10"/>
            <a:ext cx="8668512" cy="6857990"/>
          </a:xfrm>
          <a:prstGeom prst="rect">
            <a:avLst/>
          </a:prstGeom>
        </p:spPr>
      </p:pic>
      <p:sp>
        <p:nvSpPr>
          <p:cNvPr id="31" name="Rectangle 3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D81F7DC-4846-4498-8A98-3E602914062F}"/>
              </a:ext>
            </a:extLst>
          </p:cNvPr>
          <p:cNvSpPr/>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u="sng" dirty="0">
                <a:latin typeface="+mj-lt"/>
                <a:ea typeface="+mj-ea"/>
                <a:cs typeface="+mj-cs"/>
              </a:rPr>
              <a:t>II. Les contours du </a:t>
            </a:r>
            <a:r>
              <a:rPr lang="en-US" sz="4800" b="1" u="sng" dirty="0" err="1">
                <a:latin typeface="+mj-lt"/>
                <a:ea typeface="+mj-ea"/>
                <a:cs typeface="+mj-cs"/>
              </a:rPr>
              <a:t>harcèlement</a:t>
            </a:r>
            <a:r>
              <a:rPr lang="en-US" sz="4800" b="1" u="sng" dirty="0">
                <a:latin typeface="+mj-lt"/>
                <a:ea typeface="+mj-ea"/>
                <a:cs typeface="+mj-cs"/>
              </a:rPr>
              <a:t> moral </a:t>
            </a:r>
            <a:r>
              <a:rPr lang="en-US" sz="4800" b="1" u="sng" dirty="0" err="1">
                <a:latin typeface="+mj-lt"/>
                <a:ea typeface="+mj-ea"/>
                <a:cs typeface="+mj-cs"/>
              </a:rPr>
              <a:t>défini</a:t>
            </a:r>
            <a:r>
              <a:rPr lang="en-US" sz="4800" b="1" u="sng" dirty="0">
                <a:latin typeface="+mj-lt"/>
                <a:ea typeface="+mj-ea"/>
                <a:cs typeface="+mj-cs"/>
              </a:rPr>
              <a:t> par les </a:t>
            </a:r>
            <a:r>
              <a:rPr lang="en-US" sz="4800" b="1" u="sng" dirty="0" err="1">
                <a:latin typeface="+mj-lt"/>
                <a:ea typeface="+mj-ea"/>
                <a:cs typeface="+mj-cs"/>
              </a:rPr>
              <a:t>Juges</a:t>
            </a:r>
            <a:endParaRPr lang="en-US" sz="4800" b="1" dirty="0">
              <a:latin typeface="+mj-lt"/>
              <a:ea typeface="+mj-ea"/>
              <a:cs typeface="+mj-cs"/>
            </a:endParaRPr>
          </a:p>
        </p:txBody>
      </p:sp>
      <p:sp>
        <p:nvSpPr>
          <p:cNvPr id="33" name="Rectangle 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258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588217-483F-4E70-A1DC-CA3B2C9B25EA}"/>
              </a:ext>
            </a:extLst>
          </p:cNvPr>
          <p:cNvSpPr>
            <a:spLocks noGrp="1"/>
          </p:cNvSpPr>
          <p:nvPr>
            <p:ph type="title"/>
          </p:nvPr>
        </p:nvSpPr>
        <p:spPr/>
        <p:txBody>
          <a:bodyPr/>
          <a:lstStyle/>
          <a:p>
            <a:r>
              <a:rPr lang="fr-FR" u="sng" dirty="0">
                <a:solidFill>
                  <a:schemeClr val="accent1">
                    <a:lumMod val="75000"/>
                  </a:schemeClr>
                </a:solidFill>
              </a:rPr>
              <a:t>Les situation considérées comme relevant du harcèlement moral</a:t>
            </a:r>
          </a:p>
        </p:txBody>
      </p:sp>
      <p:pic>
        <p:nvPicPr>
          <p:cNvPr id="4" name="Image 3">
            <a:extLst>
              <a:ext uri="{FF2B5EF4-FFF2-40B4-BE49-F238E27FC236}">
                <a16:creationId xmlns:a16="http://schemas.microsoft.com/office/drawing/2014/main" id="{743EB990-4895-4BA3-AA76-7CFBA17F7C67}"/>
              </a:ext>
            </a:extLst>
          </p:cNvPr>
          <p:cNvPicPr>
            <a:picLocks noChangeAspect="1"/>
          </p:cNvPicPr>
          <p:nvPr/>
        </p:nvPicPr>
        <p:blipFill>
          <a:blip r:embed="rId2"/>
          <a:stretch>
            <a:fillRect/>
          </a:stretch>
        </p:blipFill>
        <p:spPr>
          <a:xfrm>
            <a:off x="2425921" y="3003258"/>
            <a:ext cx="7340158" cy="2281400"/>
          </a:xfrm>
          <a:prstGeom prst="rect">
            <a:avLst/>
          </a:prstGeom>
        </p:spPr>
      </p:pic>
      <p:sp>
        <p:nvSpPr>
          <p:cNvPr id="5" name="ZoneTexte 4">
            <a:extLst>
              <a:ext uri="{FF2B5EF4-FFF2-40B4-BE49-F238E27FC236}">
                <a16:creationId xmlns:a16="http://schemas.microsoft.com/office/drawing/2014/main" id="{78CAE912-6992-477F-8F4A-64AEF892C8E9}"/>
              </a:ext>
            </a:extLst>
          </p:cNvPr>
          <p:cNvSpPr txBox="1"/>
          <p:nvPr/>
        </p:nvSpPr>
        <p:spPr>
          <a:xfrm>
            <a:off x="5539142" y="3593347"/>
            <a:ext cx="1131046" cy="369332"/>
          </a:xfrm>
          <a:prstGeom prst="rect">
            <a:avLst/>
          </a:prstGeom>
          <a:noFill/>
        </p:spPr>
        <p:txBody>
          <a:bodyPr wrap="square" rtlCol="0">
            <a:spAutoFit/>
          </a:bodyPr>
          <a:lstStyle/>
          <a:p>
            <a:r>
              <a:rPr lang="fr-FR" dirty="0"/>
              <a:t>Situations</a:t>
            </a:r>
          </a:p>
        </p:txBody>
      </p:sp>
      <p:sp>
        <p:nvSpPr>
          <p:cNvPr id="6" name="ZoneTexte 5">
            <a:extLst>
              <a:ext uri="{FF2B5EF4-FFF2-40B4-BE49-F238E27FC236}">
                <a16:creationId xmlns:a16="http://schemas.microsoft.com/office/drawing/2014/main" id="{53C13355-F171-45F9-8BA3-2D0B538AA795}"/>
              </a:ext>
            </a:extLst>
          </p:cNvPr>
          <p:cNvSpPr txBox="1"/>
          <p:nvPr/>
        </p:nvSpPr>
        <p:spPr>
          <a:xfrm>
            <a:off x="543799" y="3595799"/>
            <a:ext cx="4161545" cy="1631216"/>
          </a:xfrm>
          <a:prstGeom prst="rect">
            <a:avLst/>
          </a:prstGeom>
          <a:noFill/>
        </p:spPr>
        <p:txBody>
          <a:bodyPr wrap="square" rtlCol="0">
            <a:spAutoFit/>
          </a:bodyPr>
          <a:lstStyle/>
          <a:p>
            <a:pPr algn="just"/>
            <a:r>
              <a:rPr lang="fr-FR" sz="1600" b="1" u="sng" dirty="0">
                <a:solidFill>
                  <a:schemeClr val="accent1">
                    <a:lumMod val="75000"/>
                  </a:schemeClr>
                </a:solidFill>
              </a:rPr>
              <a:t>Les brimades</a:t>
            </a:r>
            <a:r>
              <a:rPr lang="fr-FR" sz="1600" b="1" dirty="0">
                <a:solidFill>
                  <a:schemeClr val="accent1">
                    <a:lumMod val="75000"/>
                  </a:schemeClr>
                </a:solidFill>
              </a:rPr>
              <a:t> </a:t>
            </a:r>
            <a:r>
              <a:rPr lang="fr-FR" sz="1400" dirty="0"/>
              <a:t>: </a:t>
            </a:r>
          </a:p>
          <a:p>
            <a:pPr marL="285750" indent="-285750" algn="just">
              <a:buFontTx/>
              <a:buChar char="-"/>
            </a:pPr>
            <a:r>
              <a:rPr lang="fr-FR" sz="1400" dirty="0"/>
              <a:t>Critique humiliante et régulière d’un salarié en présence d’autres salariés</a:t>
            </a:r>
          </a:p>
          <a:p>
            <a:pPr marL="285750" indent="-285750" algn="just">
              <a:buFontTx/>
              <a:buChar char="-"/>
            </a:pPr>
            <a:r>
              <a:rPr lang="fr-FR" sz="1400" dirty="0"/>
              <a:t>Faire douter de l’équilibre psychologique du salarié</a:t>
            </a:r>
          </a:p>
          <a:p>
            <a:pPr marL="285750" indent="-285750" algn="just">
              <a:buFontTx/>
              <a:buChar char="-"/>
            </a:pPr>
            <a:r>
              <a:rPr lang="fr-FR" sz="1400" dirty="0"/>
              <a:t>Retrait sans motif du matériel professionnel ou attribution d’une tâche sans rapport avec les fonctions exercées</a:t>
            </a:r>
          </a:p>
        </p:txBody>
      </p:sp>
      <p:sp>
        <p:nvSpPr>
          <p:cNvPr id="7" name="ZoneTexte 6">
            <a:extLst>
              <a:ext uri="{FF2B5EF4-FFF2-40B4-BE49-F238E27FC236}">
                <a16:creationId xmlns:a16="http://schemas.microsoft.com/office/drawing/2014/main" id="{E39FB9D7-133D-4920-AE5F-87556A317064}"/>
              </a:ext>
            </a:extLst>
          </p:cNvPr>
          <p:cNvSpPr txBox="1"/>
          <p:nvPr/>
        </p:nvSpPr>
        <p:spPr>
          <a:xfrm>
            <a:off x="7339941" y="2658352"/>
            <a:ext cx="4308260" cy="1200329"/>
          </a:xfrm>
          <a:prstGeom prst="rect">
            <a:avLst/>
          </a:prstGeom>
          <a:noFill/>
        </p:spPr>
        <p:txBody>
          <a:bodyPr wrap="square" rtlCol="0">
            <a:spAutoFit/>
          </a:bodyPr>
          <a:lstStyle/>
          <a:p>
            <a:r>
              <a:rPr lang="fr-FR" sz="1600" b="1" u="sng" dirty="0">
                <a:solidFill>
                  <a:schemeClr val="accent1">
                    <a:lumMod val="75000"/>
                  </a:schemeClr>
                </a:solidFill>
              </a:rPr>
              <a:t>La violence</a:t>
            </a:r>
            <a:r>
              <a:rPr lang="fr-FR" sz="1600" b="1" dirty="0">
                <a:solidFill>
                  <a:schemeClr val="accent1">
                    <a:lumMod val="75000"/>
                  </a:schemeClr>
                </a:solidFill>
              </a:rPr>
              <a:t> :</a:t>
            </a:r>
          </a:p>
          <a:p>
            <a:pPr algn="just"/>
            <a:r>
              <a:rPr lang="fr-FR" sz="1400" dirty="0"/>
              <a:t>Le salarié peut directement s’adresser à la justice pénale. </a:t>
            </a:r>
          </a:p>
          <a:p>
            <a:pPr algn="just"/>
            <a:r>
              <a:rPr lang="fr-FR" sz="1400" dirty="0"/>
              <a:t>Cause: atteinte à la dignité humaine. </a:t>
            </a:r>
          </a:p>
          <a:p>
            <a:pPr algn="just"/>
            <a:r>
              <a:rPr lang="fr-FR" sz="1400" dirty="0"/>
              <a:t>Exemple: l’employeur qui agresse verbalement et physiquement une salariée après son congé maternité.</a:t>
            </a:r>
          </a:p>
        </p:txBody>
      </p:sp>
      <p:sp>
        <p:nvSpPr>
          <p:cNvPr id="8" name="ZoneTexte 7">
            <a:extLst>
              <a:ext uri="{FF2B5EF4-FFF2-40B4-BE49-F238E27FC236}">
                <a16:creationId xmlns:a16="http://schemas.microsoft.com/office/drawing/2014/main" id="{60E10815-E207-44F8-ADB9-F6C66B19C155}"/>
              </a:ext>
            </a:extLst>
          </p:cNvPr>
          <p:cNvSpPr txBox="1"/>
          <p:nvPr/>
        </p:nvSpPr>
        <p:spPr>
          <a:xfrm>
            <a:off x="2425921" y="2635549"/>
            <a:ext cx="3395328" cy="830997"/>
          </a:xfrm>
          <a:prstGeom prst="rect">
            <a:avLst/>
          </a:prstGeom>
          <a:noFill/>
        </p:spPr>
        <p:txBody>
          <a:bodyPr wrap="square" rtlCol="0">
            <a:spAutoFit/>
          </a:bodyPr>
          <a:lstStyle/>
          <a:p>
            <a:r>
              <a:rPr lang="fr-FR" sz="1600" b="1" u="sng" dirty="0">
                <a:solidFill>
                  <a:schemeClr val="accent1">
                    <a:lumMod val="75000"/>
                  </a:schemeClr>
                </a:solidFill>
              </a:rPr>
              <a:t>Les comportements racistes et homophobes</a:t>
            </a:r>
          </a:p>
          <a:p>
            <a:r>
              <a:rPr lang="fr-FR" sz="1600" b="1" u="sng" dirty="0">
                <a:solidFill>
                  <a:schemeClr val="accent1">
                    <a:lumMod val="75000"/>
                  </a:schemeClr>
                </a:solidFill>
              </a:rPr>
              <a:t> </a:t>
            </a:r>
          </a:p>
        </p:txBody>
      </p:sp>
      <p:sp>
        <p:nvSpPr>
          <p:cNvPr id="9" name="ZoneTexte 8">
            <a:extLst>
              <a:ext uri="{FF2B5EF4-FFF2-40B4-BE49-F238E27FC236}">
                <a16:creationId xmlns:a16="http://schemas.microsoft.com/office/drawing/2014/main" id="{F4F29D4F-3B71-4527-B0A5-11237A12154D}"/>
              </a:ext>
            </a:extLst>
          </p:cNvPr>
          <p:cNvSpPr txBox="1"/>
          <p:nvPr/>
        </p:nvSpPr>
        <p:spPr>
          <a:xfrm>
            <a:off x="5546202" y="5484492"/>
            <a:ext cx="3788054" cy="1015663"/>
          </a:xfrm>
          <a:prstGeom prst="rect">
            <a:avLst/>
          </a:prstGeom>
          <a:noFill/>
        </p:spPr>
        <p:txBody>
          <a:bodyPr wrap="square" rtlCol="0">
            <a:spAutoFit/>
          </a:bodyPr>
          <a:lstStyle/>
          <a:p>
            <a:r>
              <a:rPr lang="fr-FR" sz="1600" b="1" u="sng" dirty="0">
                <a:solidFill>
                  <a:schemeClr val="accent1">
                    <a:lumMod val="75000"/>
                  </a:schemeClr>
                </a:solidFill>
              </a:rPr>
              <a:t>Certains cas de modification des horaires de travail ou de l’emploi du temps</a:t>
            </a:r>
            <a:r>
              <a:rPr lang="fr-FR" sz="1600" b="1" dirty="0">
                <a:solidFill>
                  <a:schemeClr val="accent1">
                    <a:lumMod val="75000"/>
                  </a:schemeClr>
                </a:solidFill>
              </a:rPr>
              <a:t> :</a:t>
            </a:r>
            <a:endParaRPr lang="fr-FR" sz="1600" b="1" u="sng" dirty="0">
              <a:solidFill>
                <a:schemeClr val="accent1">
                  <a:lumMod val="75000"/>
                </a:schemeClr>
              </a:solidFill>
            </a:endParaRPr>
          </a:p>
          <a:p>
            <a:pPr algn="just"/>
            <a:r>
              <a:rPr lang="fr-FR" sz="1400" dirty="0"/>
              <a:t>Exemple: modification sans nécessité de l’emploi du temps</a:t>
            </a:r>
          </a:p>
        </p:txBody>
      </p:sp>
      <p:sp>
        <p:nvSpPr>
          <p:cNvPr id="10" name="ZoneTexte 9">
            <a:extLst>
              <a:ext uri="{FF2B5EF4-FFF2-40B4-BE49-F238E27FC236}">
                <a16:creationId xmlns:a16="http://schemas.microsoft.com/office/drawing/2014/main" id="{2A09F413-1E98-4FAD-9FC6-8F11BEAE7A93}"/>
              </a:ext>
            </a:extLst>
          </p:cNvPr>
          <p:cNvSpPr txBox="1"/>
          <p:nvPr/>
        </p:nvSpPr>
        <p:spPr>
          <a:xfrm>
            <a:off x="7791870" y="4500048"/>
            <a:ext cx="3948417" cy="584775"/>
          </a:xfrm>
          <a:prstGeom prst="rect">
            <a:avLst/>
          </a:prstGeom>
          <a:noFill/>
        </p:spPr>
        <p:txBody>
          <a:bodyPr wrap="square" rtlCol="0">
            <a:spAutoFit/>
          </a:bodyPr>
          <a:lstStyle/>
          <a:p>
            <a:pPr algn="just"/>
            <a:r>
              <a:rPr lang="fr-FR" sz="1600" b="1" u="sng" dirty="0">
                <a:solidFill>
                  <a:schemeClr val="accent1">
                    <a:lumMod val="75000"/>
                  </a:schemeClr>
                </a:solidFill>
              </a:rPr>
              <a:t>Procédures disciplinaires à répétition quand elles sont injustifiées</a:t>
            </a:r>
          </a:p>
        </p:txBody>
      </p:sp>
      <p:sp>
        <p:nvSpPr>
          <p:cNvPr id="11" name="ZoneTexte 10">
            <a:extLst>
              <a:ext uri="{FF2B5EF4-FFF2-40B4-BE49-F238E27FC236}">
                <a16:creationId xmlns:a16="http://schemas.microsoft.com/office/drawing/2014/main" id="{56070A80-953B-4121-90C0-F992128D2BBE}"/>
              </a:ext>
            </a:extLst>
          </p:cNvPr>
          <p:cNvSpPr txBox="1"/>
          <p:nvPr/>
        </p:nvSpPr>
        <p:spPr>
          <a:xfrm>
            <a:off x="2190296" y="5734634"/>
            <a:ext cx="2515048" cy="584775"/>
          </a:xfrm>
          <a:prstGeom prst="rect">
            <a:avLst/>
          </a:prstGeom>
          <a:noFill/>
        </p:spPr>
        <p:txBody>
          <a:bodyPr wrap="square" rtlCol="0">
            <a:spAutoFit/>
          </a:bodyPr>
          <a:lstStyle/>
          <a:p>
            <a:pPr algn="just"/>
            <a:r>
              <a:rPr lang="fr-FR" sz="1600" b="1" u="sng" dirty="0">
                <a:solidFill>
                  <a:schemeClr val="accent1">
                    <a:lumMod val="75000"/>
                  </a:schemeClr>
                </a:solidFill>
              </a:rPr>
              <a:t>Suppression sans motif des responsabilité du salarié </a:t>
            </a:r>
          </a:p>
        </p:txBody>
      </p:sp>
      <p:sp>
        <p:nvSpPr>
          <p:cNvPr id="12" name="ZoneTexte 11">
            <a:extLst>
              <a:ext uri="{FF2B5EF4-FFF2-40B4-BE49-F238E27FC236}">
                <a16:creationId xmlns:a16="http://schemas.microsoft.com/office/drawing/2014/main" id="{71186948-01B9-4A10-A35C-7165566595FC}"/>
              </a:ext>
            </a:extLst>
          </p:cNvPr>
          <p:cNvSpPr txBox="1"/>
          <p:nvPr/>
        </p:nvSpPr>
        <p:spPr>
          <a:xfrm>
            <a:off x="5491151" y="2010315"/>
            <a:ext cx="2309291" cy="615553"/>
          </a:xfrm>
          <a:prstGeom prst="rect">
            <a:avLst/>
          </a:prstGeom>
          <a:noFill/>
        </p:spPr>
        <p:txBody>
          <a:bodyPr wrap="square" rtlCol="0">
            <a:spAutoFit/>
          </a:bodyPr>
          <a:lstStyle/>
          <a:p>
            <a:r>
              <a:rPr lang="fr-FR" sz="1600" b="1" u="sng" dirty="0">
                <a:solidFill>
                  <a:schemeClr val="accent1">
                    <a:lumMod val="75000"/>
                  </a:schemeClr>
                </a:solidFill>
              </a:rPr>
              <a:t>Harcèlement managérial</a:t>
            </a:r>
          </a:p>
          <a:p>
            <a:endParaRPr lang="fr-FR" dirty="0"/>
          </a:p>
        </p:txBody>
      </p:sp>
      <p:pic>
        <p:nvPicPr>
          <p:cNvPr id="16" name="Graphique 15" descr="Balance de la justice">
            <a:extLst>
              <a:ext uri="{FF2B5EF4-FFF2-40B4-BE49-F238E27FC236}">
                <a16:creationId xmlns:a16="http://schemas.microsoft.com/office/drawing/2014/main" id="{509F5EA6-6C91-4524-AC80-CC694EA86C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8769" y="3961867"/>
            <a:ext cx="774462" cy="774462"/>
          </a:xfrm>
          <a:prstGeom prst="rect">
            <a:avLst/>
          </a:prstGeom>
        </p:spPr>
      </p:pic>
    </p:spTree>
    <p:extLst>
      <p:ext uri="{BB962C8B-B14F-4D97-AF65-F5344CB8AC3E}">
        <p14:creationId xmlns:p14="http://schemas.microsoft.com/office/powerpoint/2010/main" val="210406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465E0-A65C-48F0-8A6C-6BEC0FA9754E}"/>
              </a:ext>
            </a:extLst>
          </p:cNvPr>
          <p:cNvSpPr>
            <a:spLocks noGrp="1"/>
          </p:cNvSpPr>
          <p:nvPr>
            <p:ph type="title"/>
          </p:nvPr>
        </p:nvSpPr>
        <p:spPr/>
        <p:txBody>
          <a:bodyPr>
            <a:normAutofit fontScale="90000"/>
          </a:bodyPr>
          <a:lstStyle/>
          <a:p>
            <a:pPr algn="just"/>
            <a:r>
              <a:rPr lang="fr-FR" u="sng">
                <a:solidFill>
                  <a:schemeClr val="accent1">
                    <a:lumMod val="75000"/>
                  </a:schemeClr>
                </a:solidFill>
              </a:rPr>
              <a:t>Indifférence durée des agissements répréhensibles sur la qualification de harcèlement moral</a:t>
            </a:r>
            <a:endParaRPr lang="fr-FR" u="sng" dirty="0">
              <a:solidFill>
                <a:schemeClr val="accent1">
                  <a:lumMod val="75000"/>
                </a:schemeClr>
              </a:solidFill>
            </a:endParaRPr>
          </a:p>
        </p:txBody>
      </p:sp>
      <p:sp>
        <p:nvSpPr>
          <p:cNvPr id="3" name="Espace réservé du contenu 2">
            <a:extLst>
              <a:ext uri="{FF2B5EF4-FFF2-40B4-BE49-F238E27FC236}">
                <a16:creationId xmlns:a16="http://schemas.microsoft.com/office/drawing/2014/main" id="{C6AFE566-28E0-43A1-B71C-64157497F12C}"/>
              </a:ext>
            </a:extLst>
          </p:cNvPr>
          <p:cNvSpPr>
            <a:spLocks noGrp="1"/>
          </p:cNvSpPr>
          <p:nvPr>
            <p:ph idx="1"/>
          </p:nvPr>
        </p:nvSpPr>
        <p:spPr/>
        <p:txBody>
          <a:bodyPr/>
          <a:lstStyle/>
          <a:p>
            <a:pPr marL="0" indent="0">
              <a:buNone/>
            </a:pPr>
            <a:r>
              <a:rPr lang="fr-FR"/>
              <a:t> </a:t>
            </a:r>
            <a:endParaRPr lang="fr-FR" dirty="0"/>
          </a:p>
        </p:txBody>
      </p:sp>
      <p:pic>
        <p:nvPicPr>
          <p:cNvPr id="4" name="Image 3">
            <a:extLst>
              <a:ext uri="{FF2B5EF4-FFF2-40B4-BE49-F238E27FC236}">
                <a16:creationId xmlns:a16="http://schemas.microsoft.com/office/drawing/2014/main" id="{E7AA4A27-B8A4-41F5-9CEE-46A94345AA2B}"/>
              </a:ext>
            </a:extLst>
          </p:cNvPr>
          <p:cNvPicPr>
            <a:picLocks noChangeAspect="1"/>
          </p:cNvPicPr>
          <p:nvPr/>
        </p:nvPicPr>
        <p:blipFill>
          <a:blip r:embed="rId2"/>
          <a:stretch>
            <a:fillRect/>
          </a:stretch>
        </p:blipFill>
        <p:spPr>
          <a:xfrm>
            <a:off x="3943816" y="2848615"/>
            <a:ext cx="3275953" cy="1839131"/>
          </a:xfrm>
          <a:prstGeom prst="rect">
            <a:avLst/>
          </a:prstGeom>
        </p:spPr>
      </p:pic>
      <p:sp>
        <p:nvSpPr>
          <p:cNvPr id="5" name="Croix 4">
            <a:extLst>
              <a:ext uri="{FF2B5EF4-FFF2-40B4-BE49-F238E27FC236}">
                <a16:creationId xmlns:a16="http://schemas.microsoft.com/office/drawing/2014/main" id="{D4B6924B-590E-46AD-A7FF-D94083EE4151}"/>
              </a:ext>
            </a:extLst>
          </p:cNvPr>
          <p:cNvSpPr/>
          <p:nvPr/>
        </p:nvSpPr>
        <p:spPr>
          <a:xfrm rot="2760827">
            <a:off x="3858060" y="2044185"/>
            <a:ext cx="3447462" cy="3447989"/>
          </a:xfrm>
          <a:prstGeom prst="plus">
            <a:avLst>
              <a:gd name="adj" fmla="val 4816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268CC60-0589-46FA-9631-2DD7BD11DC99}"/>
              </a:ext>
            </a:extLst>
          </p:cNvPr>
          <p:cNvSpPr txBox="1"/>
          <p:nvPr/>
        </p:nvSpPr>
        <p:spPr>
          <a:xfrm>
            <a:off x="2455669" y="5247688"/>
            <a:ext cx="6932880" cy="1200329"/>
          </a:xfrm>
          <a:prstGeom prst="rect">
            <a:avLst/>
          </a:prstGeom>
          <a:noFill/>
        </p:spPr>
        <p:txBody>
          <a:bodyPr wrap="square" rtlCol="0">
            <a:spAutoFit/>
          </a:bodyPr>
          <a:lstStyle/>
          <a:p>
            <a:r>
              <a:rPr lang="fr-FR" b="1" dirty="0"/>
              <a:t>Le temps n’est pas un élément constitutif du harcèlement moral</a:t>
            </a:r>
          </a:p>
          <a:p>
            <a:endParaRPr lang="fr-FR" b="1" dirty="0"/>
          </a:p>
          <a:p>
            <a:r>
              <a:rPr lang="fr-FR" b="1" i="1" dirty="0"/>
              <a:t>« Les faits constitutifs de harcèlement moral peuvent se dérouler sur une brève période » </a:t>
            </a:r>
            <a:r>
              <a:rPr lang="fr-FR" sz="1200" i="1" dirty="0"/>
              <a:t>(Cass. chambre sociale : 26 mai 2005,  n°08-43.152)</a:t>
            </a:r>
            <a:endParaRPr lang="fr-FR" i="1" dirty="0"/>
          </a:p>
        </p:txBody>
      </p:sp>
    </p:spTree>
    <p:extLst>
      <p:ext uri="{BB962C8B-B14F-4D97-AF65-F5344CB8AC3E}">
        <p14:creationId xmlns:p14="http://schemas.microsoft.com/office/powerpoint/2010/main" val="394137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CA0C2-3D56-44B2-B68D-60706E3213A3}"/>
              </a:ext>
            </a:extLst>
          </p:cNvPr>
          <p:cNvSpPr>
            <a:spLocks noGrp="1"/>
          </p:cNvSpPr>
          <p:nvPr>
            <p:ph type="title"/>
          </p:nvPr>
        </p:nvSpPr>
        <p:spPr/>
        <p:txBody>
          <a:bodyPr/>
          <a:lstStyle/>
          <a:p>
            <a:r>
              <a:rPr lang="fr-FR" u="sng">
                <a:solidFill>
                  <a:schemeClr val="accent1">
                    <a:lumMod val="75000"/>
                  </a:schemeClr>
                </a:solidFill>
              </a:rPr>
              <a:t>La personne du harceleur</a:t>
            </a:r>
            <a:endParaRPr lang="fr-FR" u="sng" dirty="0">
              <a:solidFill>
                <a:schemeClr val="accent1">
                  <a:lumMod val="75000"/>
                </a:schemeClr>
              </a:solidFill>
            </a:endParaRPr>
          </a:p>
        </p:txBody>
      </p:sp>
      <p:pic>
        <p:nvPicPr>
          <p:cNvPr id="8" name="Espace réservé du contenu 7" descr="Une image contenant dessin au trait&#10;&#10;Description générée automatiquement">
            <a:extLst>
              <a:ext uri="{FF2B5EF4-FFF2-40B4-BE49-F238E27FC236}">
                <a16:creationId xmlns:a16="http://schemas.microsoft.com/office/drawing/2014/main" id="{165831BC-45D6-4ED2-B78C-7811594829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13748" y="3296093"/>
            <a:ext cx="4175471" cy="3561907"/>
          </a:xfrm>
        </p:spPr>
      </p:pic>
      <p:sp>
        <p:nvSpPr>
          <p:cNvPr id="9" name="ZoneTexte 8">
            <a:extLst>
              <a:ext uri="{FF2B5EF4-FFF2-40B4-BE49-F238E27FC236}">
                <a16:creationId xmlns:a16="http://schemas.microsoft.com/office/drawing/2014/main" id="{6B803022-6F91-4C95-B4D7-6A324111C1D9}"/>
              </a:ext>
            </a:extLst>
          </p:cNvPr>
          <p:cNvSpPr txBox="1"/>
          <p:nvPr/>
        </p:nvSpPr>
        <p:spPr>
          <a:xfrm>
            <a:off x="587212" y="2284116"/>
            <a:ext cx="6345215" cy="1754326"/>
          </a:xfrm>
          <a:prstGeom prst="rect">
            <a:avLst/>
          </a:prstGeom>
          <a:noFill/>
        </p:spPr>
        <p:txBody>
          <a:bodyPr wrap="square" rtlCol="0">
            <a:spAutoFit/>
          </a:bodyPr>
          <a:lstStyle/>
          <a:p>
            <a:pPr algn="just"/>
            <a:r>
              <a:rPr lang="fr-FR" b="1" dirty="0"/>
              <a:t>La loi est muette </a:t>
            </a:r>
            <a:r>
              <a:rPr lang="fr-FR" dirty="0"/>
              <a:t>sur la personne du harceleur. </a:t>
            </a:r>
          </a:p>
          <a:p>
            <a:pPr algn="just"/>
            <a:endParaRPr lang="fr-FR" dirty="0"/>
          </a:p>
          <a:p>
            <a:pPr algn="just"/>
            <a:r>
              <a:rPr lang="fr-FR" dirty="0">
                <a:solidFill>
                  <a:schemeClr val="accent1">
                    <a:lumMod val="75000"/>
                  </a:schemeClr>
                </a:solidFill>
              </a:rPr>
              <a:t>Quelle que soit la personne qui en est à l’origine, cela est répréhensible. </a:t>
            </a:r>
          </a:p>
          <a:p>
            <a:pPr algn="just"/>
            <a:endParaRPr lang="fr-FR" dirty="0"/>
          </a:p>
          <a:p>
            <a:pPr algn="just"/>
            <a:r>
              <a:rPr lang="fr-FR" dirty="0"/>
              <a:t>Exemple: le dirigeant, les salariés, un tiers chargé par l’employeur.</a:t>
            </a:r>
          </a:p>
        </p:txBody>
      </p:sp>
    </p:spTree>
    <p:extLst>
      <p:ext uri="{BB962C8B-B14F-4D97-AF65-F5344CB8AC3E}">
        <p14:creationId xmlns:p14="http://schemas.microsoft.com/office/powerpoint/2010/main" val="32942747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782</Words>
  <Application>Microsoft Office PowerPoint</Application>
  <PresentationFormat>Grand écran</PresentationFormat>
  <Paragraphs>77</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Bodoni MT Condensed</vt:lpstr>
      <vt:lpstr>Calibri</vt:lpstr>
      <vt:lpstr>Calibri Light</vt:lpstr>
      <vt:lpstr>Thème Office</vt:lpstr>
      <vt:lpstr>2/ HARCELEMENT MORAL AU TRAVAIL</vt:lpstr>
      <vt:lpstr>I. Définir le harcèlement moral</vt:lpstr>
      <vt:lpstr>Définition : Harcèlement moral </vt:lpstr>
      <vt:lpstr>Sanction du harcèlement moral</vt:lpstr>
      <vt:lpstr>Les obligations de l’employeur</vt:lpstr>
      <vt:lpstr>Présentation PowerPoint</vt:lpstr>
      <vt:lpstr>Les situation considérées comme relevant du harcèlement moral</vt:lpstr>
      <vt:lpstr>Indifférence durée des agissements répréhensibles sur la qualification de harcèlement moral</vt:lpstr>
      <vt:lpstr>La personne du harceleur</vt:lpstr>
      <vt:lpstr>L’intention de nuire</vt:lpstr>
      <vt:lpstr>III. Le durcissement de la jurisprudence depuis 2011</vt:lpstr>
      <vt:lpstr>Une jurisprudence plus ferme</vt:lpstr>
      <vt:lpstr>L’employeur et ses obligations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HARCELEMENT MORAL AU TRAVAIL</dc:title>
  <dc:creator>Gilles</dc:creator>
  <cp:lastModifiedBy>Gilles</cp:lastModifiedBy>
  <cp:revision>8</cp:revision>
  <dcterms:created xsi:type="dcterms:W3CDTF">2022-11-28T14:55:32Z</dcterms:created>
  <dcterms:modified xsi:type="dcterms:W3CDTF">2022-11-28T15:55:11Z</dcterms:modified>
</cp:coreProperties>
</file>