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57" r:id="rId4"/>
    <p:sldId id="258" r:id="rId5"/>
    <p:sldId id="261" r:id="rId6"/>
    <p:sldId id="260" r:id="rId7"/>
    <p:sldId id="262" r:id="rId8"/>
    <p:sldId id="263" r:id="rId9"/>
    <p:sldId id="264" r:id="rId10"/>
    <p:sldId id="270" r:id="rId11"/>
    <p:sldId id="268" r:id="rId12"/>
    <p:sldId id="265" r:id="rId13"/>
    <p:sldId id="267" r:id="rId14"/>
    <p:sldId id="271" r:id="rId15"/>
    <p:sldId id="266"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8"/>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0C7CAB-4FE6-38EB-254C-6A245B50395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770BD95-CBA0-115E-28AB-29236E53FC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3C2AE84-FAA2-D8B2-69D5-7F7DD8A4CFA1}"/>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5" name="Espace réservé du pied de page 4">
            <a:extLst>
              <a:ext uri="{FF2B5EF4-FFF2-40B4-BE49-F238E27FC236}">
                <a16:creationId xmlns:a16="http://schemas.microsoft.com/office/drawing/2014/main" id="{77C6E43A-A540-3BFC-B1FD-7AD44F84F8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0782E6-08E8-BBCC-33D0-CC02A538B935}"/>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358701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4A966-C46E-5846-18F9-F8DBA6AD28F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B4E09C8-F475-BED1-4E53-BD2FB063652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A71C58-E87F-0CCF-F3FC-6A7314552986}"/>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5" name="Espace réservé du pied de page 4">
            <a:extLst>
              <a:ext uri="{FF2B5EF4-FFF2-40B4-BE49-F238E27FC236}">
                <a16:creationId xmlns:a16="http://schemas.microsoft.com/office/drawing/2014/main" id="{61A358A5-8C80-51A0-43CB-71287AD5DF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B2E4F7-25E4-C9FB-F6F2-86D69272CD7D}"/>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317972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59B9730-D871-D47B-5669-F18E2280096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A8402B5-E30F-6CD2-08B5-6FB50463746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71B24E5-0419-79BB-83E8-350FEC516CC3}"/>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5" name="Espace réservé du pied de page 4">
            <a:extLst>
              <a:ext uri="{FF2B5EF4-FFF2-40B4-BE49-F238E27FC236}">
                <a16:creationId xmlns:a16="http://schemas.microsoft.com/office/drawing/2014/main" id="{782BC152-5583-EFCF-22B4-F4798FBF30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9468C7-488A-B2E2-4A4A-3A5755BDC0A6}"/>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189800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2F135-557D-954B-78F3-810B574017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7289A2-3BF7-79D6-5C63-63E6BD29673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E0E76B-B7EE-70A2-0F55-0E4A32085122}"/>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5" name="Espace réservé du pied de page 4">
            <a:extLst>
              <a:ext uri="{FF2B5EF4-FFF2-40B4-BE49-F238E27FC236}">
                <a16:creationId xmlns:a16="http://schemas.microsoft.com/office/drawing/2014/main" id="{C9120D08-5C46-A8BB-4434-F6D36F4112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72E3A66-F97E-58AA-CB72-99EE7BC45C2B}"/>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392008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D7B1DF-7555-BEAE-C8E2-FA94AA1CFDA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0EFBAC8-5D86-2CEE-D395-A6EA20D21D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9B1AF3-EBFF-E068-47B6-F4938EF1C856}"/>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5" name="Espace réservé du pied de page 4">
            <a:extLst>
              <a:ext uri="{FF2B5EF4-FFF2-40B4-BE49-F238E27FC236}">
                <a16:creationId xmlns:a16="http://schemas.microsoft.com/office/drawing/2014/main" id="{6250575A-E545-0584-50CD-BCF90E8A46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362F12-5594-CC35-CB26-6ACDADCEA72D}"/>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127582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5BB17-76B7-3834-5E91-B35D60944E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11FD4ED-E8E2-2E2A-8ED1-43F0EC032FE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3B9B7A8-55FB-9C3F-28D4-26587F3153D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9AE072D-EB3C-92AC-D0A8-4C51DC14A269}"/>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6" name="Espace réservé du pied de page 5">
            <a:extLst>
              <a:ext uri="{FF2B5EF4-FFF2-40B4-BE49-F238E27FC236}">
                <a16:creationId xmlns:a16="http://schemas.microsoft.com/office/drawing/2014/main" id="{F7018AAA-7997-952C-6CBA-1C79FAD2C00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D1457C-B0D6-4B9C-4260-2FCF5D76081F}"/>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58824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3AD95F-C3BC-5F98-6E5A-BE370B3BF50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A15AA3A-010B-4A87-9D3D-16E85BD277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F8712D9-2081-2A9F-5DAC-38EFD300340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8C2A0EC-E3B8-B83D-ADF7-4B7E65206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6CF281A-FDAF-4017-043C-386E485447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E3F3E8C-52BA-74D7-D41A-3B61F99D1783}"/>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8" name="Espace réservé du pied de page 7">
            <a:extLst>
              <a:ext uri="{FF2B5EF4-FFF2-40B4-BE49-F238E27FC236}">
                <a16:creationId xmlns:a16="http://schemas.microsoft.com/office/drawing/2014/main" id="{84A8164B-D6C5-D405-B45A-82E40CC0E4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6F56128-B1B4-8EFA-3C93-4BC25566DE4D}"/>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262372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F71A60-6821-DD05-C908-A61F1FA52930}"/>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397626-9F8B-0A9D-3E00-E8927FAB1152}"/>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4" name="Espace réservé du pied de page 3">
            <a:extLst>
              <a:ext uri="{FF2B5EF4-FFF2-40B4-BE49-F238E27FC236}">
                <a16:creationId xmlns:a16="http://schemas.microsoft.com/office/drawing/2014/main" id="{F468A8FA-2C2B-16F5-AB71-D67389F7CE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8ED7DA7-6F0C-8DB0-A7EE-F9F88E6E5153}"/>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31146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F53BAD3-46A2-B87B-695C-F593190EFCA4}"/>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3" name="Espace réservé du pied de page 2">
            <a:extLst>
              <a:ext uri="{FF2B5EF4-FFF2-40B4-BE49-F238E27FC236}">
                <a16:creationId xmlns:a16="http://schemas.microsoft.com/office/drawing/2014/main" id="{80B04E3B-3C08-0E7E-5839-DE661BB0924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9181740-8710-C169-5DDB-2D0887EBA6F5}"/>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3774287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2CAEC0-B3FA-5490-7F7E-FA1ACD1D30A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490E47B-DA53-87FC-1464-5921B7852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1BF5A26-31C2-4D2B-EAB3-B746C59EC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F19956B-A771-3118-0FDD-D4C1459E24A3}"/>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6" name="Espace réservé du pied de page 5">
            <a:extLst>
              <a:ext uri="{FF2B5EF4-FFF2-40B4-BE49-F238E27FC236}">
                <a16:creationId xmlns:a16="http://schemas.microsoft.com/office/drawing/2014/main" id="{77E6C559-1361-E0FB-F4A9-9F2D68D1A4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DB9063-9DF6-8B9A-D099-59CAAB222695}"/>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234929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13A110-95E9-FF5F-CA88-E2F6A029949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F792D9-8FCE-DAF1-4698-FBC612E0A3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DABADE4-2F36-7BEE-C503-AC2579437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ACB8A99-FC8E-92E3-C8F3-EEB2DE13CDFA}"/>
              </a:ext>
            </a:extLst>
          </p:cNvPr>
          <p:cNvSpPr>
            <a:spLocks noGrp="1"/>
          </p:cNvSpPr>
          <p:nvPr>
            <p:ph type="dt" sz="half" idx="10"/>
          </p:nvPr>
        </p:nvSpPr>
        <p:spPr/>
        <p:txBody>
          <a:bodyPr/>
          <a:lstStyle/>
          <a:p>
            <a:fld id="{180A7B49-0794-B641-90EE-78F427562BDC}" type="datetimeFigureOut">
              <a:rPr lang="fr-FR" smtClean="0"/>
              <a:t>02/03/2023</a:t>
            </a:fld>
            <a:endParaRPr lang="fr-FR"/>
          </a:p>
        </p:txBody>
      </p:sp>
      <p:sp>
        <p:nvSpPr>
          <p:cNvPr id="6" name="Espace réservé du pied de page 5">
            <a:extLst>
              <a:ext uri="{FF2B5EF4-FFF2-40B4-BE49-F238E27FC236}">
                <a16:creationId xmlns:a16="http://schemas.microsoft.com/office/drawing/2014/main" id="{67DCFD9C-B82B-DF1A-7AE0-7E0B183B9F3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D30174-3B88-B0C6-4062-CC6E45F09480}"/>
              </a:ext>
            </a:extLst>
          </p:cNvPr>
          <p:cNvSpPr>
            <a:spLocks noGrp="1"/>
          </p:cNvSpPr>
          <p:nvPr>
            <p:ph type="sldNum" sz="quarter" idx="12"/>
          </p:nvPr>
        </p:nvSpPr>
        <p:spPr/>
        <p:txBody>
          <a:bodyPr/>
          <a:lstStyle/>
          <a:p>
            <a:fld id="{F1DF9765-7DE6-9E4B-9C01-39B8D2821C32}" type="slidenum">
              <a:rPr lang="fr-FR" smtClean="0"/>
              <a:t>‹N°›</a:t>
            </a:fld>
            <a:endParaRPr lang="fr-FR"/>
          </a:p>
        </p:txBody>
      </p:sp>
    </p:spTree>
    <p:extLst>
      <p:ext uri="{BB962C8B-B14F-4D97-AF65-F5344CB8AC3E}">
        <p14:creationId xmlns:p14="http://schemas.microsoft.com/office/powerpoint/2010/main" val="417667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B676248-B5FD-A949-DCF6-118E153FB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E7B7A65-44E7-E98E-A9BE-1FE818CF22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5B351DD-E191-751E-0BC1-5BD6C2A9CC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A7B49-0794-B641-90EE-78F427562BDC}" type="datetimeFigureOut">
              <a:rPr lang="fr-FR" smtClean="0"/>
              <a:t>02/03/2023</a:t>
            </a:fld>
            <a:endParaRPr lang="fr-FR"/>
          </a:p>
        </p:txBody>
      </p:sp>
      <p:sp>
        <p:nvSpPr>
          <p:cNvPr id="5" name="Espace réservé du pied de page 4">
            <a:extLst>
              <a:ext uri="{FF2B5EF4-FFF2-40B4-BE49-F238E27FC236}">
                <a16:creationId xmlns:a16="http://schemas.microsoft.com/office/drawing/2014/main" id="{6EE8C814-1667-DF34-2AAC-6C1B17F1C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D51ED90-449F-0124-1382-B30DE343C2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F9765-7DE6-9E4B-9C01-39B8D2821C32}" type="slidenum">
              <a:rPr lang="fr-FR" smtClean="0"/>
              <a:t>‹N°›</a:t>
            </a:fld>
            <a:endParaRPr lang="fr-FR"/>
          </a:p>
        </p:txBody>
      </p:sp>
    </p:spTree>
    <p:extLst>
      <p:ext uri="{BB962C8B-B14F-4D97-AF65-F5344CB8AC3E}">
        <p14:creationId xmlns:p14="http://schemas.microsoft.com/office/powerpoint/2010/main" val="2750837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a COVID-19 a entraîné la mort de plus de 600 infirmières et infirmiers  dans le monde | ICN - International Council of Nurses">
            <a:extLst>
              <a:ext uri="{FF2B5EF4-FFF2-40B4-BE49-F238E27FC236}">
                <a16:creationId xmlns:a16="http://schemas.microsoft.com/office/drawing/2014/main" id="{B3F09C47-633A-AF54-54AE-78FF830C5D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6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re 1">
            <a:extLst>
              <a:ext uri="{FF2B5EF4-FFF2-40B4-BE49-F238E27FC236}">
                <a16:creationId xmlns:a16="http://schemas.microsoft.com/office/drawing/2014/main" id="{DD52AED5-5C57-F0A9-AE82-63AF970617FA}"/>
              </a:ext>
            </a:extLst>
          </p:cNvPr>
          <p:cNvSpPr>
            <a:spLocks noGrp="1"/>
          </p:cNvSpPr>
          <p:nvPr>
            <p:ph type="ctrTitle"/>
          </p:nvPr>
        </p:nvSpPr>
        <p:spPr>
          <a:xfrm>
            <a:off x="8022021" y="3231931"/>
            <a:ext cx="3852041" cy="1834056"/>
          </a:xfrm>
        </p:spPr>
        <p:txBody>
          <a:bodyPr>
            <a:normAutofit/>
          </a:bodyPr>
          <a:lstStyle/>
          <a:p>
            <a:r>
              <a:rPr lang="fr-FR" sz="2800"/>
              <a:t>L’OBLIGATION DU PERSONNEL SOIGNANT DE SE VACCINER CONTRE LA COVID 19</a:t>
            </a:r>
          </a:p>
        </p:txBody>
      </p:sp>
      <p:cxnSp>
        <p:nvCxnSpPr>
          <p:cNvPr id="1033" name="Straight Connector 103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346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C051D-BF25-4439-A751-4997969BD2E4}"/>
              </a:ext>
            </a:extLst>
          </p:cNvPr>
          <p:cNvSpPr>
            <a:spLocks noGrp="1"/>
          </p:cNvSpPr>
          <p:nvPr>
            <p:ph type="title"/>
          </p:nvPr>
        </p:nvSpPr>
        <p:spPr/>
        <p:txBody>
          <a:bodyPr/>
          <a:lstStyle/>
          <a:p>
            <a:r>
              <a:rPr lang="fr-FR" b="1" u="sng" dirty="0">
                <a:solidFill>
                  <a:srgbClr val="C00000"/>
                </a:solidFill>
              </a:rPr>
              <a:t>III. L’abrogation de la loi du 5 août 2021</a:t>
            </a:r>
            <a:endParaRPr lang="fr-FR" dirty="0"/>
          </a:p>
        </p:txBody>
      </p:sp>
      <p:sp>
        <p:nvSpPr>
          <p:cNvPr id="4" name="Espace réservé du contenu 3">
            <a:extLst>
              <a:ext uri="{FF2B5EF4-FFF2-40B4-BE49-F238E27FC236}">
                <a16:creationId xmlns:a16="http://schemas.microsoft.com/office/drawing/2014/main" id="{6F33A05A-154B-4923-9AE8-97CEE54FEECF}"/>
              </a:ext>
            </a:extLst>
          </p:cNvPr>
          <p:cNvSpPr>
            <a:spLocks noGrp="1"/>
          </p:cNvSpPr>
          <p:nvPr>
            <p:ph idx="1"/>
          </p:nvPr>
        </p:nvSpPr>
        <p:spPr/>
        <p:txBody>
          <a:bodyPr/>
          <a:lstStyle/>
          <a:p>
            <a:pPr marL="514350" indent="-514350">
              <a:buAutoNum type="alphaUcPeriod"/>
            </a:pPr>
            <a:r>
              <a:rPr lang="fr-FR" b="1" u="sng" dirty="0">
                <a:solidFill>
                  <a:srgbClr val="0070C0"/>
                </a:solidFill>
                <a:ea typeface="Times New Roman" panose="02020603050405020304" pitchFamily="18" charset="0"/>
              </a:rPr>
              <a:t>Une obligation vaccinale qui ne se justifie plus selon la proposition de loi n°546</a:t>
            </a:r>
            <a:br>
              <a:rPr lang="fr-FR" b="1" u="sng" dirty="0">
                <a:solidFill>
                  <a:srgbClr val="0070C0"/>
                </a:solidFill>
                <a:ea typeface="Times New Roman" panose="02020603050405020304" pitchFamily="18" charset="0"/>
              </a:rPr>
            </a:br>
            <a:endParaRPr lang="fr-FR" b="1" u="sng" dirty="0">
              <a:solidFill>
                <a:srgbClr val="0070C0"/>
              </a:solidFill>
              <a:ea typeface="Times New Roman" panose="02020603050405020304" pitchFamily="18" charset="0"/>
            </a:endParaRPr>
          </a:p>
          <a:p>
            <a:pPr marL="514350" indent="-514350">
              <a:buAutoNum type="alphaUcPeriod"/>
            </a:pPr>
            <a:r>
              <a:rPr lang="fr-FR" b="1" u="sng" dirty="0">
                <a:solidFill>
                  <a:srgbClr val="0070C0"/>
                </a:solidFill>
                <a:ea typeface="Times New Roman" panose="02020603050405020304" pitchFamily="18" charset="0"/>
              </a:rPr>
              <a:t>L’incompatibilité de la loi 2021 au regard du droit international et européen</a:t>
            </a:r>
          </a:p>
          <a:p>
            <a:pPr marL="514350" indent="-514350">
              <a:buAutoNum type="alphaUcPeriod"/>
            </a:pPr>
            <a:endParaRPr lang="fr-FR" b="1" u="sng" dirty="0">
              <a:solidFill>
                <a:srgbClr val="0070C0"/>
              </a:solidFill>
              <a:ea typeface="Times New Roman" panose="02020603050405020304" pitchFamily="18" charset="0"/>
            </a:endParaRPr>
          </a:p>
          <a:p>
            <a:pPr marL="514350" indent="-514350">
              <a:buAutoNum type="alphaUcPeriod"/>
            </a:pPr>
            <a:r>
              <a:rPr lang="fr-FR" b="1" u="sng" dirty="0">
                <a:solidFill>
                  <a:srgbClr val="0070C0"/>
                </a:solidFill>
                <a:ea typeface="Times New Roman" panose="02020603050405020304" pitchFamily="18" charset="0"/>
              </a:rPr>
              <a:t>L’abrogation de la loi 2021</a:t>
            </a:r>
            <a:br>
              <a:rPr lang="fr-FR" b="1" u="sng" dirty="0">
                <a:solidFill>
                  <a:srgbClr val="0070C0"/>
                </a:solidFill>
                <a:ea typeface="Times New Roman" panose="02020603050405020304" pitchFamily="18" charset="0"/>
              </a:rPr>
            </a:br>
            <a:br>
              <a:rPr lang="fr-FR" b="1" u="sng" dirty="0">
                <a:solidFill>
                  <a:srgbClr val="0070C0"/>
                </a:solidFill>
                <a:ea typeface="Times New Roman" panose="02020603050405020304" pitchFamily="18" charset="0"/>
              </a:rPr>
            </a:br>
            <a:endParaRPr lang="fr-FR" dirty="0"/>
          </a:p>
        </p:txBody>
      </p:sp>
      <p:pic>
        <p:nvPicPr>
          <p:cNvPr id="5" name="Image 4">
            <a:extLst>
              <a:ext uri="{FF2B5EF4-FFF2-40B4-BE49-F238E27FC236}">
                <a16:creationId xmlns:a16="http://schemas.microsoft.com/office/drawing/2014/main" id="{05462DAA-FFAA-433E-BAA0-3788D0839274}"/>
              </a:ext>
            </a:extLst>
          </p:cNvPr>
          <p:cNvPicPr>
            <a:picLocks noChangeAspect="1"/>
          </p:cNvPicPr>
          <p:nvPr/>
        </p:nvPicPr>
        <p:blipFill>
          <a:blip r:embed="rId2"/>
          <a:stretch>
            <a:fillRect/>
          </a:stretch>
        </p:blipFill>
        <p:spPr>
          <a:xfrm>
            <a:off x="8257138" y="3988174"/>
            <a:ext cx="3934862" cy="2869826"/>
          </a:xfrm>
          <a:prstGeom prst="rect">
            <a:avLst/>
          </a:prstGeom>
        </p:spPr>
      </p:pic>
    </p:spTree>
    <p:extLst>
      <p:ext uri="{BB962C8B-B14F-4D97-AF65-F5344CB8AC3E}">
        <p14:creationId xmlns:p14="http://schemas.microsoft.com/office/powerpoint/2010/main" val="198451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C47AE8-0A6D-C356-5EE1-452777F455B2}"/>
              </a:ext>
            </a:extLst>
          </p:cNvPr>
          <p:cNvSpPr>
            <a:spLocks noGrp="1"/>
          </p:cNvSpPr>
          <p:nvPr>
            <p:ph type="title"/>
          </p:nvPr>
        </p:nvSpPr>
        <p:spPr>
          <a:xfrm>
            <a:off x="4965430" y="629268"/>
            <a:ext cx="6586491" cy="1286160"/>
          </a:xfrm>
        </p:spPr>
        <p:txBody>
          <a:bodyPr anchor="b">
            <a:normAutofit/>
          </a:bodyPr>
          <a:lstStyle/>
          <a:p>
            <a:r>
              <a:rPr lang="fr-FR" sz="2800" b="1" u="sng" dirty="0">
                <a:solidFill>
                  <a:srgbClr val="0070C0"/>
                </a:solidFill>
                <a:ea typeface="Times New Roman" panose="02020603050405020304" pitchFamily="18" charset="0"/>
              </a:rPr>
              <a:t>A. Une obligation vaccinale qui ne se justifie plus selon la proposition de loi n°546</a:t>
            </a:r>
            <a:br>
              <a:rPr lang="fr-FR" sz="2800" b="1" u="sng" dirty="0">
                <a:solidFill>
                  <a:srgbClr val="C00000"/>
                </a:solidFill>
              </a:rPr>
            </a:br>
            <a:endParaRPr lang="fr-FR" sz="2800" b="1" dirty="0">
              <a:solidFill>
                <a:srgbClr val="C00000"/>
              </a:solidFill>
            </a:endParaRPr>
          </a:p>
        </p:txBody>
      </p:sp>
      <p:sp>
        <p:nvSpPr>
          <p:cNvPr id="3" name="Espace réservé du contenu 2">
            <a:extLst>
              <a:ext uri="{FF2B5EF4-FFF2-40B4-BE49-F238E27FC236}">
                <a16:creationId xmlns:a16="http://schemas.microsoft.com/office/drawing/2014/main" id="{0E4A308A-6087-843D-5E60-8161B81C7D1C}"/>
              </a:ext>
            </a:extLst>
          </p:cNvPr>
          <p:cNvSpPr>
            <a:spLocks noGrp="1"/>
          </p:cNvSpPr>
          <p:nvPr>
            <p:ph idx="1"/>
          </p:nvPr>
        </p:nvSpPr>
        <p:spPr>
          <a:xfrm>
            <a:off x="4965430" y="2116214"/>
            <a:ext cx="6963333" cy="4561675"/>
          </a:xfrm>
        </p:spPr>
        <p:txBody>
          <a:bodyPr>
            <a:normAutofit lnSpcReduction="10000"/>
          </a:bodyPr>
          <a:lstStyle/>
          <a:p>
            <a:pPr algn="just"/>
            <a:r>
              <a:rPr lang="fr-FR" sz="1200" dirty="0">
                <a:effectLst/>
                <a:latin typeface="Bookman Old Style" panose="02050604050505020204" pitchFamily="18" charset="0"/>
                <a:ea typeface="Times New Roman" panose="02020603050405020304" pitchFamily="18" charset="0"/>
              </a:rPr>
              <a:t>La proposition de loi n°546 visant à réintégrer et à indemniser les personnels suspendus soumis à l’obligation vaccinale contre la COVID-19 fait le constat suivant : l’obligation vaccinale ne se justifie plus. </a:t>
            </a:r>
            <a:endParaRPr lang="fr-FR" sz="1200" dirty="0">
              <a:effectLst/>
              <a:latin typeface="Times New Roman" panose="02020603050405020304" pitchFamily="18" charset="0"/>
              <a:ea typeface="Times New Roman" panose="02020603050405020304" pitchFamily="18" charset="0"/>
            </a:endParaRPr>
          </a:p>
          <a:p>
            <a:pPr marL="0" indent="0" algn="just">
              <a:buNone/>
            </a:pPr>
            <a:r>
              <a:rPr lang="fr-FR" sz="1200" b="1" dirty="0">
                <a:effectLst/>
                <a:latin typeface="Bookman Old Style" panose="02050604050505020204" pitchFamily="18" charset="0"/>
                <a:ea typeface="Times New Roman" panose="02020603050405020304" pitchFamily="18" charset="0"/>
              </a:rPr>
              <a:t>En effet, la décision attaquée, issue de la loi du 05 août 2021, n’est pas proportionnée à l’objectif de protection de la santé publique poursuivi dès lors qu’elle ne permet pas de limiter la propagation de l’épidémie de Covid-19.</a:t>
            </a:r>
            <a:endParaRPr lang="fr-FR" sz="1200" b="1" dirty="0">
              <a:effectLst/>
              <a:latin typeface="Times New Roman" panose="02020603050405020304" pitchFamily="18" charset="0"/>
              <a:ea typeface="Times New Roman" panose="02020603050405020304" pitchFamily="18" charset="0"/>
            </a:endParaRPr>
          </a:p>
          <a:p>
            <a:pPr marL="0" indent="0" algn="just">
              <a:buNone/>
            </a:pPr>
            <a:endParaRPr lang="fr-FR" sz="1200" dirty="0">
              <a:effectLst/>
              <a:latin typeface="Times New Roman" panose="02020603050405020304" pitchFamily="18" charset="0"/>
              <a:ea typeface="Times New Roman" panose="02020603050405020304" pitchFamily="18" charset="0"/>
            </a:endParaRPr>
          </a:p>
          <a:p>
            <a:pPr algn="just"/>
            <a:r>
              <a:rPr lang="fr-FR" sz="1200" dirty="0">
                <a:effectLst/>
                <a:latin typeface="Bookman Old Style" panose="02050604050505020204" pitchFamily="18" charset="0"/>
                <a:ea typeface="Times New Roman" panose="02020603050405020304" pitchFamily="18" charset="0"/>
              </a:rPr>
              <a:t>« L’article 1 en supprimant le chapitre II de la loi n° 2021</a:t>
            </a:r>
            <a:r>
              <a:rPr lang="fr-FR" sz="1200" dirty="0">
                <a:effectLst/>
                <a:latin typeface="MS Mincho" panose="02020609040205080304" pitchFamily="49" charset="-128"/>
                <a:ea typeface="Times New Roman" panose="02020603050405020304" pitchFamily="18" charset="0"/>
                <a:cs typeface="MS Mincho" panose="02020609040205080304" pitchFamily="49" charset="-128"/>
              </a:rPr>
              <a:t>‑</a:t>
            </a:r>
            <a:r>
              <a:rPr lang="fr-FR" sz="1200" dirty="0">
                <a:effectLst/>
                <a:latin typeface="Bookman Old Style" panose="02050604050505020204" pitchFamily="18" charset="0"/>
                <a:ea typeface="Times New Roman" panose="02020603050405020304" pitchFamily="18" charset="0"/>
              </a:rPr>
              <a:t>1040 du 5 ao</a:t>
            </a:r>
            <a:r>
              <a:rPr lang="fr-FR" sz="1200" dirty="0">
                <a:effectLst/>
                <a:latin typeface="Bookman Old Style" panose="02050604050505020204" pitchFamily="18" charset="0"/>
                <a:ea typeface="Times New Roman" panose="02020603050405020304" pitchFamily="18" charset="0"/>
                <a:cs typeface="Bookman Old Style" panose="02050604050505020204" pitchFamily="18" charset="0"/>
              </a:rPr>
              <a:t>û</a:t>
            </a:r>
            <a:r>
              <a:rPr lang="fr-FR" sz="1200" dirty="0">
                <a:effectLst/>
                <a:latin typeface="Bookman Old Style" panose="02050604050505020204" pitchFamily="18" charset="0"/>
                <a:ea typeface="Times New Roman" panose="02020603050405020304" pitchFamily="18" charset="0"/>
              </a:rPr>
              <a:t>t 2021 relative </a:t>
            </a:r>
            <a:r>
              <a:rPr lang="fr-FR" sz="1200" dirty="0">
                <a:effectLst/>
                <a:latin typeface="Bookman Old Style" panose="02050604050505020204" pitchFamily="18" charset="0"/>
                <a:ea typeface="Times New Roman" panose="02020603050405020304" pitchFamily="18" charset="0"/>
                <a:cs typeface="Bookman Old Style" panose="02050604050505020204" pitchFamily="18" charset="0"/>
              </a:rPr>
              <a:t>à</a:t>
            </a:r>
            <a:r>
              <a:rPr lang="fr-FR" sz="1200" dirty="0">
                <a:effectLst/>
                <a:latin typeface="Bookman Old Style" panose="02050604050505020204" pitchFamily="18" charset="0"/>
                <a:ea typeface="Times New Roman" panose="02020603050405020304" pitchFamily="18" charset="0"/>
              </a:rPr>
              <a:t> la gestion de la crise sanitaire </a:t>
            </a:r>
            <a:r>
              <a:rPr lang="fr-FR" sz="1200" b="1" u="sng" dirty="0">
                <a:effectLst/>
                <a:latin typeface="Bookman Old Style" panose="02050604050505020204" pitchFamily="18" charset="0"/>
                <a:ea typeface="Times New Roman" panose="02020603050405020304" pitchFamily="18" charset="0"/>
              </a:rPr>
              <a:t>permet aux personnels soignants non vaccin</a:t>
            </a:r>
            <a:r>
              <a:rPr lang="fr-FR" sz="1200" b="1" u="sng" dirty="0">
                <a:effectLst/>
                <a:latin typeface="Bookman Old Style" panose="02050604050505020204" pitchFamily="18" charset="0"/>
                <a:ea typeface="Times New Roman" panose="02020603050405020304" pitchFamily="18" charset="0"/>
                <a:cs typeface="Bookman Old Style" panose="02050604050505020204" pitchFamily="18" charset="0"/>
              </a:rPr>
              <a:t>é</a:t>
            </a:r>
            <a:r>
              <a:rPr lang="fr-FR" sz="1200" b="1" u="sng" dirty="0">
                <a:effectLst/>
                <a:latin typeface="Bookman Old Style" panose="02050604050505020204" pitchFamily="18" charset="0"/>
                <a:ea typeface="Times New Roman" panose="02020603050405020304" pitchFamily="18" charset="0"/>
              </a:rPr>
              <a:t>s de reprendre une activit</a:t>
            </a:r>
            <a:r>
              <a:rPr lang="fr-FR" sz="1200" b="1" u="sng" dirty="0">
                <a:effectLst/>
                <a:latin typeface="Bookman Old Style" panose="02050604050505020204" pitchFamily="18" charset="0"/>
                <a:ea typeface="Times New Roman" panose="02020603050405020304" pitchFamily="18" charset="0"/>
                <a:cs typeface="Bookman Old Style" panose="02050604050505020204" pitchFamily="18" charset="0"/>
              </a:rPr>
              <a:t>é</a:t>
            </a:r>
            <a:r>
              <a:rPr lang="fr-FR" sz="1200" b="1" u="sng" dirty="0">
                <a:effectLst/>
                <a:latin typeface="Bookman Old Style" panose="02050604050505020204" pitchFamily="18" charset="0"/>
                <a:ea typeface="Times New Roman" panose="02020603050405020304" pitchFamily="18" charset="0"/>
              </a:rPr>
              <a:t> professionnelle</a:t>
            </a:r>
            <a:r>
              <a:rPr lang="fr-FR" sz="1200" dirty="0">
                <a:effectLst/>
                <a:latin typeface="Bookman Old Style" panose="02050604050505020204" pitchFamily="18" charset="0"/>
                <a:ea typeface="Times New Roman" panose="02020603050405020304" pitchFamily="18" charset="0"/>
              </a:rPr>
              <a:t> ou aux personnes souhaitant embrasser une telle carrière de pouvoir commencer leurs études.</a:t>
            </a:r>
            <a:endParaRPr lang="fr-FR" sz="1200" dirty="0">
              <a:effectLst/>
              <a:latin typeface="Times New Roman" panose="02020603050405020304" pitchFamily="18" charset="0"/>
              <a:ea typeface="Times New Roman" panose="02020603050405020304" pitchFamily="18" charset="0"/>
            </a:endParaRPr>
          </a:p>
          <a:p>
            <a:pPr marL="0" indent="0" algn="just">
              <a:buNone/>
            </a:pPr>
            <a:endParaRPr lang="fr-FR" sz="1200" dirty="0">
              <a:effectLst/>
              <a:latin typeface="Times New Roman" panose="02020603050405020304" pitchFamily="18" charset="0"/>
              <a:ea typeface="Times New Roman" panose="02020603050405020304" pitchFamily="18" charset="0"/>
            </a:endParaRPr>
          </a:p>
          <a:p>
            <a:pPr algn="just"/>
            <a:r>
              <a:rPr lang="fr-FR" sz="1200" dirty="0">
                <a:effectLst/>
                <a:latin typeface="Bookman Old Style" panose="02050604050505020204" pitchFamily="18" charset="0"/>
                <a:ea typeface="Times New Roman" panose="02020603050405020304" pitchFamily="18" charset="0"/>
              </a:rPr>
              <a:t>L’article 2 permet aux personnels des établissements publics suspendus de </a:t>
            </a:r>
            <a:r>
              <a:rPr lang="fr-FR" sz="1200" b="1" u="sng" dirty="0">
                <a:effectLst/>
                <a:latin typeface="Bookman Old Style" panose="02050604050505020204" pitchFamily="18" charset="0"/>
                <a:ea typeface="Times New Roman" panose="02020603050405020304" pitchFamily="18" charset="0"/>
              </a:rPr>
              <a:t>retrouver leur poste ou un équivalent</a:t>
            </a:r>
            <a:r>
              <a:rPr lang="fr-FR" sz="1200" dirty="0">
                <a:effectLst/>
                <a:latin typeface="Bookman Old Style" panose="02050604050505020204" pitchFamily="18" charset="0"/>
                <a:ea typeface="Times New Roman" panose="02020603050405020304" pitchFamily="18" charset="0"/>
              </a:rPr>
              <a:t> avec la garantie d’être maintenus dans l’échelon qui était le leur lors de leur suspension.</a:t>
            </a:r>
            <a:endParaRPr lang="fr-FR" sz="1200" dirty="0">
              <a:effectLst/>
              <a:latin typeface="Times New Roman" panose="02020603050405020304" pitchFamily="18" charset="0"/>
              <a:ea typeface="Times New Roman" panose="02020603050405020304" pitchFamily="18" charset="0"/>
            </a:endParaRPr>
          </a:p>
          <a:p>
            <a:pPr marL="0" indent="0" algn="just">
              <a:buNone/>
            </a:pPr>
            <a:endParaRPr lang="fr-FR" sz="1200" dirty="0">
              <a:effectLst/>
              <a:latin typeface="Times New Roman" panose="02020603050405020304" pitchFamily="18" charset="0"/>
              <a:ea typeface="Times New Roman" panose="02020603050405020304" pitchFamily="18" charset="0"/>
            </a:endParaRPr>
          </a:p>
          <a:p>
            <a:pPr algn="just"/>
            <a:r>
              <a:rPr lang="fr-FR" sz="1200" dirty="0">
                <a:effectLst/>
                <a:latin typeface="Bookman Old Style" panose="02050604050505020204" pitchFamily="18" charset="0"/>
                <a:ea typeface="Times New Roman" panose="02020603050405020304" pitchFamily="18" charset="0"/>
              </a:rPr>
              <a:t>L’article 3 prévoit </a:t>
            </a:r>
            <a:r>
              <a:rPr lang="fr-FR" sz="1200" b="1" u="sng" dirty="0">
                <a:effectLst/>
                <a:latin typeface="Bookman Old Style" panose="02050604050505020204" pitchFamily="18" charset="0"/>
                <a:ea typeface="Times New Roman" panose="02020603050405020304" pitchFamily="18" charset="0"/>
              </a:rPr>
              <a:t>une indemnisation de ce personnel pour la période de suspension avec une équivalence de rémunération</a:t>
            </a:r>
            <a:r>
              <a:rPr lang="fr-FR" sz="1200" dirty="0">
                <a:effectLst/>
                <a:latin typeface="Bookman Old Style" panose="02050604050505020204" pitchFamily="18" charset="0"/>
                <a:ea typeface="Times New Roman" panose="02020603050405020304" pitchFamily="18" charset="0"/>
              </a:rPr>
              <a:t> à celle d’une période de chômage. Ainsi les personnels des établissements publics suspendus auront rétroactivement un traitement identique à ceux du privé, licenciés qui ont pu percevoir le chômage. Des conditions additionnelles sont exigées : conserver un emploi dans ce secteur d’activité pendant minimum cinq ans sauf départ en retraite. Afin d’éviter de mettre les budgets en difficulté, cette indemnisation pourra s’étaler sur trois ans. »</a:t>
            </a:r>
            <a:endParaRPr lang="fr-FR" sz="1200" dirty="0">
              <a:effectLst/>
              <a:latin typeface="Times New Roman" panose="02020603050405020304" pitchFamily="18" charset="0"/>
              <a:ea typeface="Times New Roman" panose="02020603050405020304" pitchFamily="18" charset="0"/>
            </a:endParaRPr>
          </a:p>
          <a:p>
            <a:pPr marL="0" indent="0" algn="just">
              <a:buNone/>
            </a:pPr>
            <a:endParaRPr lang="fr-FR" sz="1200" dirty="0"/>
          </a:p>
        </p:txBody>
      </p:sp>
      <p:pic>
        <p:nvPicPr>
          <p:cNvPr id="10242" name="Picture 2" descr="L'actu en dessin : la vaccination contre le Covid-19 tourne au casse-tête  mondial">
            <a:extLst>
              <a:ext uri="{FF2B5EF4-FFF2-40B4-BE49-F238E27FC236}">
                <a16:creationId xmlns:a16="http://schemas.microsoft.com/office/drawing/2014/main" id="{87670402-2141-ECFC-AE9D-82A4C3084D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44" r="1107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0249" name="Straight Connector 1024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4DF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341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AAD2985-573D-8782-EDBD-F11B0FF53CE8}"/>
              </a:ext>
            </a:extLst>
          </p:cNvPr>
          <p:cNvSpPr>
            <a:spLocks noGrp="1"/>
          </p:cNvSpPr>
          <p:nvPr>
            <p:ph type="title"/>
          </p:nvPr>
        </p:nvSpPr>
        <p:spPr>
          <a:xfrm>
            <a:off x="490283" y="5241136"/>
            <a:ext cx="7410681" cy="1737360"/>
          </a:xfrm>
        </p:spPr>
        <p:txBody>
          <a:bodyPr>
            <a:normAutofit fontScale="90000"/>
          </a:bodyPr>
          <a:lstStyle/>
          <a:p>
            <a:r>
              <a:rPr lang="fr-FR" sz="3700" b="1" u="sng" dirty="0">
                <a:solidFill>
                  <a:srgbClr val="0070C0"/>
                </a:solidFill>
                <a:ea typeface="Times New Roman" panose="02020603050405020304" pitchFamily="18" charset="0"/>
              </a:rPr>
              <a:t>B</a:t>
            </a:r>
            <a:r>
              <a:rPr lang="fr-FR" sz="3700" b="1" u="sng" dirty="0">
                <a:solidFill>
                  <a:srgbClr val="0070C0"/>
                </a:solidFill>
                <a:effectLst/>
                <a:ea typeface="Times New Roman" panose="02020603050405020304" pitchFamily="18" charset="0"/>
              </a:rPr>
              <a:t>. L’incompatibilité de la loi 2021 au regard du droit international et européen</a:t>
            </a:r>
            <a:br>
              <a:rPr lang="fr-FR" sz="3700" b="1" u="sng" dirty="0">
                <a:solidFill>
                  <a:srgbClr val="0070C0"/>
                </a:solidFill>
                <a:effectLst/>
                <a:ea typeface="Times New Roman" panose="02020603050405020304" pitchFamily="18" charset="0"/>
              </a:rPr>
            </a:br>
            <a:endParaRPr lang="fr-FR" sz="3700" b="1" u="sng" dirty="0">
              <a:solidFill>
                <a:srgbClr val="0070C0"/>
              </a:solidFill>
            </a:endParaRPr>
          </a:p>
        </p:txBody>
      </p:sp>
      <p:sp>
        <p:nvSpPr>
          <p:cNvPr id="3" name="Espace réservé du contenu 2">
            <a:extLst>
              <a:ext uri="{FF2B5EF4-FFF2-40B4-BE49-F238E27FC236}">
                <a16:creationId xmlns:a16="http://schemas.microsoft.com/office/drawing/2014/main" id="{70136C8D-C31C-5DF2-13D7-DB04BF2B54E1}"/>
              </a:ext>
            </a:extLst>
          </p:cNvPr>
          <p:cNvSpPr>
            <a:spLocks noGrp="1"/>
          </p:cNvSpPr>
          <p:nvPr>
            <p:ph idx="1"/>
          </p:nvPr>
        </p:nvSpPr>
        <p:spPr>
          <a:xfrm>
            <a:off x="640079" y="1186239"/>
            <a:ext cx="5676637" cy="3463951"/>
          </a:xfrm>
        </p:spPr>
        <p:txBody>
          <a:bodyPr anchor="ctr">
            <a:noAutofit/>
          </a:bodyPr>
          <a:lstStyle/>
          <a:p>
            <a:pPr marL="0" indent="0" algn="just">
              <a:buNone/>
            </a:pPr>
            <a:r>
              <a:rPr lang="fr-FR" sz="1200" b="1" dirty="0">
                <a:effectLst/>
                <a:latin typeface="+mj-lt"/>
                <a:ea typeface="Times New Roman" panose="02020603050405020304" pitchFamily="18" charset="0"/>
              </a:rPr>
              <a:t>En réalité, il apparaît que l’obligation vaccinale du personnel soignant, issue de loi du 05 août 2021, va à l’encontre du droit international et européen.</a:t>
            </a:r>
          </a:p>
          <a:p>
            <a:pPr marL="0" indent="0" algn="just">
              <a:buNone/>
            </a:pPr>
            <a:endParaRPr lang="fr-FR" sz="1200" dirty="0">
              <a:effectLst/>
              <a:latin typeface="+mj-lt"/>
              <a:ea typeface="Times New Roman" panose="02020603050405020304" pitchFamily="18" charset="0"/>
            </a:endParaRPr>
          </a:p>
          <a:p>
            <a:pPr marL="342900" lvl="0" indent="-342900" algn="just">
              <a:buFont typeface="Wingdings" pitchFamily="2" charset="2"/>
              <a:buChar char=""/>
            </a:pPr>
            <a:r>
              <a:rPr lang="fr-FR" sz="1200" dirty="0">
                <a:effectLst/>
                <a:latin typeface="+mj-lt"/>
                <a:ea typeface="Times New Roman" panose="02020603050405020304" pitchFamily="18" charset="0"/>
              </a:rPr>
              <a:t>Des articles 1er, 2, 3, 4, 5 et 7 de la déclaration des Nations unies</a:t>
            </a:r>
          </a:p>
          <a:p>
            <a:pPr marL="342900" lvl="0" indent="-342900" algn="just">
              <a:buFont typeface="Wingdings" pitchFamily="2" charset="2"/>
              <a:buChar char=""/>
            </a:pPr>
            <a:r>
              <a:rPr lang="fr-FR" sz="1200" dirty="0">
                <a:effectLst/>
                <a:latin typeface="+mj-lt"/>
                <a:ea typeface="Times New Roman" panose="02020603050405020304" pitchFamily="18" charset="0"/>
              </a:rPr>
              <a:t>Des articles 23 et 26 de la déclaration universelle des droits de l'homme du 10 décembre 1948</a:t>
            </a:r>
          </a:p>
          <a:p>
            <a:pPr marL="342900" lvl="0" indent="-342900" algn="just">
              <a:buFont typeface="Wingdings" pitchFamily="2" charset="2"/>
              <a:buChar char=""/>
            </a:pPr>
            <a:r>
              <a:rPr lang="fr-FR" sz="1200" dirty="0">
                <a:effectLst/>
                <a:latin typeface="+mj-lt"/>
                <a:ea typeface="Times New Roman" panose="02020603050405020304" pitchFamily="18" charset="0"/>
              </a:rPr>
              <a:t>De la convention n° 95 sur la protection du salaire de 1949</a:t>
            </a:r>
          </a:p>
          <a:p>
            <a:pPr marL="342900" lvl="0" indent="-342900" algn="just">
              <a:buFont typeface="Wingdings" pitchFamily="2" charset="2"/>
              <a:buChar char=""/>
            </a:pPr>
            <a:r>
              <a:rPr lang="fr-FR" sz="1200" dirty="0">
                <a:effectLst/>
                <a:latin typeface="+mj-lt"/>
                <a:ea typeface="Times New Roman" panose="02020603050405020304" pitchFamily="18" charset="0"/>
              </a:rPr>
              <a:t>De l’article 8 de la Convention européenne de sauvegarde des droits de l'homme et des libertés fondamentales (CESDH)</a:t>
            </a:r>
          </a:p>
          <a:p>
            <a:pPr marL="342900" lvl="0" indent="-342900" algn="just">
              <a:buFont typeface="Wingdings" pitchFamily="2" charset="2"/>
              <a:buChar char=""/>
            </a:pPr>
            <a:r>
              <a:rPr lang="fr-FR" sz="1200" dirty="0">
                <a:effectLst/>
                <a:latin typeface="+mj-lt"/>
                <a:ea typeface="Times New Roman" panose="02020603050405020304" pitchFamily="18" charset="0"/>
              </a:rPr>
              <a:t>De la convention d'Oviedo du 4 avril 1997 pour la protection des droits de l’homme et de la dignité de l’être humain à l’égard des applications de la biologie et de la médecine</a:t>
            </a:r>
          </a:p>
          <a:p>
            <a:pPr marL="342900" lvl="0" indent="-342900" algn="just">
              <a:buFont typeface="Wingdings" pitchFamily="2" charset="2"/>
              <a:buChar char=""/>
            </a:pPr>
            <a:r>
              <a:rPr lang="fr-FR" sz="1200" dirty="0">
                <a:effectLst/>
                <a:latin typeface="+mj-lt"/>
                <a:ea typeface="Times New Roman" panose="02020603050405020304" pitchFamily="18" charset="0"/>
              </a:rPr>
              <a:t>Du règlement européen n°536/2014 du Parlement européen et du Conseil du 16 avril 2014 relatif aux essais cliniques de médicaments à usage humain et abrogeant la directive 2001/20/CE</a:t>
            </a:r>
          </a:p>
          <a:p>
            <a:pPr marL="342900" lvl="0" indent="-342900" algn="just">
              <a:buFont typeface="Wingdings" pitchFamily="2" charset="2"/>
              <a:buChar char=""/>
            </a:pPr>
            <a:r>
              <a:rPr lang="fr-FR" sz="1200" dirty="0">
                <a:effectLst/>
                <a:latin typeface="+mj-lt"/>
                <a:ea typeface="Times New Roman" panose="02020603050405020304" pitchFamily="18" charset="0"/>
              </a:rPr>
              <a:t>De l'arrêt </a:t>
            </a:r>
            <a:r>
              <a:rPr lang="fr-FR" sz="1200" dirty="0" err="1">
                <a:effectLst/>
                <a:latin typeface="+mj-lt"/>
                <a:ea typeface="Times New Roman" panose="02020603050405020304" pitchFamily="18" charset="0"/>
              </a:rPr>
              <a:t>Salvetti</a:t>
            </a:r>
            <a:r>
              <a:rPr lang="fr-FR" sz="1200" dirty="0">
                <a:effectLst/>
                <a:latin typeface="+mj-lt"/>
                <a:ea typeface="Times New Roman" panose="02020603050405020304" pitchFamily="18" charset="0"/>
              </a:rPr>
              <a:t> la Cour européenne des droits de l'homme du 9 juillet 2002</a:t>
            </a:r>
          </a:p>
          <a:p>
            <a:pPr marL="342900" lvl="0" indent="-342900" algn="just">
              <a:buFont typeface="Wingdings" pitchFamily="2" charset="2"/>
              <a:buChar char=""/>
            </a:pPr>
            <a:r>
              <a:rPr lang="fr-FR" sz="1200" dirty="0">
                <a:effectLst/>
                <a:latin typeface="+mj-lt"/>
                <a:ea typeface="Times New Roman" panose="02020603050405020304" pitchFamily="18" charset="0"/>
              </a:rPr>
              <a:t>De la jurisprudence de la Cour Européenne des Droits de l’Homme.</a:t>
            </a:r>
          </a:p>
          <a:p>
            <a:pPr marL="0" lvl="0" indent="0" algn="just">
              <a:buNone/>
            </a:pPr>
            <a:endParaRPr lang="fr-FR" sz="1200" dirty="0">
              <a:latin typeface="+mj-lt"/>
              <a:ea typeface="Times New Roman" panose="02020603050405020304" pitchFamily="18" charset="0"/>
            </a:endParaRPr>
          </a:p>
          <a:p>
            <a:pPr marL="0" indent="0" algn="just">
              <a:buNone/>
            </a:pPr>
            <a:r>
              <a:rPr lang="fr-FR" sz="1200" dirty="0">
                <a:effectLst/>
                <a:latin typeface="+mj-lt"/>
                <a:ea typeface="Times New Roman" panose="02020603050405020304" pitchFamily="18" charset="0"/>
              </a:rPr>
              <a:t>Cause: </a:t>
            </a:r>
            <a:r>
              <a:rPr lang="fr-FR" sz="1200" b="1" dirty="0">
                <a:effectLst/>
                <a:latin typeface="+mj-lt"/>
                <a:ea typeface="Times New Roman" panose="02020603050405020304" pitchFamily="18" charset="0"/>
              </a:rPr>
              <a:t>Cela s’explique de manière très simple : l’obligation légale ne peut pas être donnée à des produits qui sont toujours </a:t>
            </a:r>
            <a:r>
              <a:rPr lang="fr-FR" sz="1200" b="1" u="sng" dirty="0">
                <a:effectLst/>
                <a:latin typeface="+mj-lt"/>
                <a:ea typeface="Times New Roman" panose="02020603050405020304" pitchFamily="18" charset="0"/>
              </a:rPr>
              <a:t>en phase d’essai clinique.</a:t>
            </a:r>
            <a:r>
              <a:rPr lang="fr-FR" sz="1200" b="1" dirty="0">
                <a:effectLst/>
                <a:latin typeface="+mj-lt"/>
                <a:ea typeface="Times New Roman" panose="02020603050405020304" pitchFamily="18" charset="0"/>
              </a:rPr>
              <a:t> </a:t>
            </a:r>
            <a:endParaRPr lang="fr-FR" sz="1200" dirty="0">
              <a:effectLst/>
              <a:latin typeface="+mj-lt"/>
              <a:ea typeface="Times New Roman" panose="02020603050405020304" pitchFamily="18" charset="0"/>
            </a:endParaRPr>
          </a:p>
          <a:p>
            <a:pPr marL="0" lvl="0" indent="0" algn="just">
              <a:buNone/>
            </a:pPr>
            <a:endParaRPr lang="fr-FR" sz="1200" dirty="0">
              <a:effectLst/>
              <a:latin typeface="+mj-lt"/>
              <a:ea typeface="Times New Roman" panose="02020603050405020304" pitchFamily="18" charset="0"/>
            </a:endParaRPr>
          </a:p>
          <a:p>
            <a:pPr marL="0" indent="0" algn="just">
              <a:buNone/>
            </a:pPr>
            <a:endParaRPr lang="fr-FR" sz="1200" dirty="0">
              <a:latin typeface="+mj-lt"/>
            </a:endParaRPr>
          </a:p>
        </p:txBody>
      </p:sp>
      <p:pic>
        <p:nvPicPr>
          <p:cNvPr id="8194" name="Picture 2" descr="Une image contenant personne, intérieur&#10;&#10;Description générée automatiquement">
            <a:extLst>
              <a:ext uri="{FF2B5EF4-FFF2-40B4-BE49-F238E27FC236}">
                <a16:creationId xmlns:a16="http://schemas.microsoft.com/office/drawing/2014/main" id="{66C4714F-4867-8A61-D7C5-CE591A04E5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70" b="-1"/>
          <a:stretch/>
        </p:blipFill>
        <p:spPr bwMode="auto">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8201" name="Straight Connector 8200">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8203" name="Oval 8202">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B37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5" name="Oval 8204">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D780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657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62D83117-2446-0680-E907-CD564A9EE521}"/>
              </a:ext>
            </a:extLst>
          </p:cNvPr>
          <p:cNvSpPr>
            <a:spLocks noGrp="1"/>
          </p:cNvSpPr>
          <p:nvPr>
            <p:ph type="title"/>
          </p:nvPr>
        </p:nvSpPr>
        <p:spPr>
          <a:xfrm>
            <a:off x="524256" y="491260"/>
            <a:ext cx="6594189" cy="1625210"/>
          </a:xfrm>
        </p:spPr>
        <p:txBody>
          <a:bodyPr>
            <a:normAutofit/>
          </a:bodyPr>
          <a:lstStyle/>
          <a:p>
            <a:r>
              <a:rPr lang="fr-FR">
                <a:solidFill>
                  <a:srgbClr val="FFFFFF"/>
                </a:solidFill>
              </a:rPr>
              <a:t>Petit focus sur l’article 8 de la CESDH</a:t>
            </a:r>
          </a:p>
        </p:txBody>
      </p:sp>
      <p:pic>
        <p:nvPicPr>
          <p:cNvPr id="9218" name="Picture 2">
            <a:extLst>
              <a:ext uri="{FF2B5EF4-FFF2-40B4-BE49-F238E27FC236}">
                <a16:creationId xmlns:a16="http://schemas.microsoft.com/office/drawing/2014/main" id="{4B89497E-BCA3-22D5-F610-8CF50B3390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1" r="1023" b="2"/>
          <a:stretch/>
        </p:blipFill>
        <p:spPr bwMode="auto">
          <a:xfrm>
            <a:off x="327547" y="2454903"/>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22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a:extLst>
              <a:ext uri="{FF2B5EF4-FFF2-40B4-BE49-F238E27FC236}">
                <a16:creationId xmlns:a16="http://schemas.microsoft.com/office/drawing/2014/main" id="{FBC7AC23-1244-58BA-047C-8A7DD07946BC}"/>
              </a:ext>
            </a:extLst>
          </p:cNvPr>
          <p:cNvSpPr>
            <a:spLocks noGrp="1"/>
          </p:cNvSpPr>
          <p:nvPr>
            <p:ph idx="1"/>
          </p:nvPr>
        </p:nvSpPr>
        <p:spPr>
          <a:xfrm>
            <a:off x="7289567" y="1002818"/>
            <a:ext cx="3424739" cy="4852362"/>
          </a:xfrm>
        </p:spPr>
        <p:txBody>
          <a:bodyPr anchor="ctr">
            <a:normAutofit lnSpcReduction="10000"/>
          </a:bodyPr>
          <a:lstStyle/>
          <a:p>
            <a:pPr algn="just"/>
            <a:r>
              <a:rPr lang="fr-FR" sz="1100" b="1" dirty="0">
                <a:solidFill>
                  <a:srgbClr val="FFFFFF"/>
                </a:solidFill>
                <a:effectLst/>
                <a:latin typeface="Bookman Old Style" panose="02050604050505020204" pitchFamily="18" charset="0"/>
                <a:ea typeface="Times New Roman" panose="02020603050405020304" pitchFamily="18" charset="0"/>
              </a:rPr>
              <a:t>Au regard de l’article 8 de la Convention européenne des droits de l’homme :</a:t>
            </a:r>
            <a:r>
              <a:rPr lang="fr-FR" sz="1100" dirty="0">
                <a:solidFill>
                  <a:srgbClr val="FFFFFF"/>
                </a:solidFill>
                <a:effectLst/>
                <a:latin typeface="Bookman Old Style" panose="02050604050505020204" pitchFamily="18" charset="0"/>
                <a:ea typeface="Times New Roman" panose="02020603050405020304" pitchFamily="18" charset="0"/>
              </a:rPr>
              <a:t> </a:t>
            </a:r>
            <a:r>
              <a:rPr lang="fr-FR" sz="1100" i="1" dirty="0">
                <a:solidFill>
                  <a:srgbClr val="FFFFFF"/>
                </a:solidFill>
                <a:effectLst/>
                <a:latin typeface="Bookman Old Style" panose="02050604050505020204" pitchFamily="18" charset="0"/>
                <a:ea typeface="Times New Roman" panose="02020603050405020304" pitchFamily="18" charset="0"/>
              </a:rPr>
              <a:t>« Toute personne a droit au respect de sa vie privée et familiale, de son domicile et de sa correspondance. Il ne peut y avoir ingérence d’une autorité publique dans l’exercice de ce droit que pour autant cette ingérence est prévue par la loi et qu’elle constitue une mesure qui, dans une société démocratique est nécessaire à la sécurité nationale, à la sûreté publique, au bien-être économique du pays, à la défense de l’ordre et à la prévention des infractions pénales à la protection de la santé ou de la morale, ou à la protection des droits et libertés d’autrui. »</a:t>
            </a:r>
            <a:endParaRPr lang="fr-FR" sz="1100" i="1" dirty="0">
              <a:solidFill>
                <a:srgbClr val="FFFFFF"/>
              </a:solidFill>
              <a:latin typeface="Times New Roman" panose="02020603050405020304" pitchFamily="18" charset="0"/>
              <a:ea typeface="Times New Roman" panose="02020603050405020304" pitchFamily="18" charset="0"/>
            </a:endParaRPr>
          </a:p>
          <a:p>
            <a:pPr marL="0" indent="0" algn="just">
              <a:buNone/>
            </a:pPr>
            <a:endParaRPr lang="fr-FR" sz="1100" dirty="0">
              <a:solidFill>
                <a:srgbClr val="FFFFFF"/>
              </a:solidFill>
              <a:effectLst/>
              <a:latin typeface="Times New Roman" panose="02020603050405020304" pitchFamily="18" charset="0"/>
              <a:ea typeface="Times New Roman" panose="02020603050405020304" pitchFamily="18" charset="0"/>
            </a:endParaRPr>
          </a:p>
          <a:p>
            <a:pPr algn="just"/>
            <a:r>
              <a:rPr lang="fr-FR" sz="1100" b="1" dirty="0">
                <a:solidFill>
                  <a:schemeClr val="accent2">
                    <a:lumMod val="75000"/>
                  </a:schemeClr>
                </a:solidFill>
                <a:effectLst/>
                <a:latin typeface="Bookman Old Style" panose="02050604050505020204" pitchFamily="18" charset="0"/>
                <a:ea typeface="Times New Roman" panose="02020603050405020304" pitchFamily="18" charset="0"/>
              </a:rPr>
              <a:t>Au sens de l’article 8 de la CEDH, une vaccination obligatoire peut être assimilée à une ingérence dans la vie privée de la personne contrainte à se faire vacciner.</a:t>
            </a:r>
            <a:r>
              <a:rPr lang="fr-FR" sz="1100" b="1" dirty="0">
                <a:solidFill>
                  <a:schemeClr val="accent2">
                    <a:lumMod val="75000"/>
                  </a:schemeClr>
                </a:solidFill>
                <a:latin typeface="Times New Roman" panose="02020603050405020304" pitchFamily="18" charset="0"/>
                <a:ea typeface="Times New Roman" panose="02020603050405020304" pitchFamily="18" charset="0"/>
              </a:rPr>
              <a:t> </a:t>
            </a:r>
            <a:r>
              <a:rPr lang="fr-FR" sz="1100" dirty="0">
                <a:solidFill>
                  <a:srgbClr val="FFFFFF"/>
                </a:solidFill>
                <a:effectLst/>
                <a:latin typeface="Bookman Old Style" panose="02050604050505020204" pitchFamily="18" charset="0"/>
                <a:ea typeface="Times New Roman" panose="02020603050405020304" pitchFamily="18" charset="0"/>
              </a:rPr>
              <a:t>En effet, dans l’esprit du paragraphe 2 de l’article 8 de la CEDH, la contrainte ne peut être envisagée que si elle est justifiée et proportionnée à l’objectif poursuivi. </a:t>
            </a:r>
          </a:p>
          <a:p>
            <a:pPr marL="0" indent="0" algn="just">
              <a:buNone/>
            </a:pPr>
            <a:endParaRPr lang="fr-FR" sz="1100" dirty="0">
              <a:solidFill>
                <a:srgbClr val="FFFFFF"/>
              </a:solidFill>
              <a:effectLst/>
              <a:latin typeface="Times New Roman" panose="02020603050405020304" pitchFamily="18" charset="0"/>
              <a:ea typeface="Times New Roman" panose="02020603050405020304" pitchFamily="18" charset="0"/>
            </a:endParaRPr>
          </a:p>
          <a:p>
            <a:pPr algn="just"/>
            <a:r>
              <a:rPr lang="fr-FR" sz="1100" dirty="0">
                <a:solidFill>
                  <a:schemeClr val="accent2">
                    <a:lumMod val="75000"/>
                  </a:schemeClr>
                </a:solidFill>
                <a:effectLst/>
                <a:latin typeface="Bookman Old Style" panose="02050604050505020204" pitchFamily="18" charset="0"/>
                <a:ea typeface="Times New Roman" panose="02020603050405020304" pitchFamily="18" charset="0"/>
              </a:rPr>
              <a:t>Depuis la levée des mesures de restrictions sanitaires (Loi du 30 juillet 2022), la décision de se faire vacciner ou de na pas se faire vacciner contre la COVID 19 est d’ordre privée.</a:t>
            </a:r>
            <a:endParaRPr lang="fr-FR" sz="1100" dirty="0">
              <a:solidFill>
                <a:schemeClr val="accent2">
                  <a:lumMod val="75000"/>
                </a:schemeClr>
              </a:solidFill>
              <a:effectLst/>
              <a:latin typeface="Times New Roman" panose="02020603050405020304" pitchFamily="18" charset="0"/>
              <a:ea typeface="Times New Roman" panose="02020603050405020304" pitchFamily="18" charset="0"/>
            </a:endParaRPr>
          </a:p>
          <a:p>
            <a:pPr marL="0" indent="0" algn="just">
              <a:buNone/>
            </a:pPr>
            <a:endParaRPr lang="fr-FR" sz="1100" dirty="0">
              <a:solidFill>
                <a:srgbClr val="FFFFFF"/>
              </a:solidFill>
            </a:endParaRPr>
          </a:p>
        </p:txBody>
      </p:sp>
    </p:spTree>
    <p:extLst>
      <p:ext uri="{BB962C8B-B14F-4D97-AF65-F5344CB8AC3E}">
        <p14:creationId xmlns:p14="http://schemas.microsoft.com/office/powerpoint/2010/main" val="4060120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78AAF0-CF51-4C94-AEB6-F6F7A17E7577}"/>
              </a:ext>
            </a:extLst>
          </p:cNvPr>
          <p:cNvSpPr>
            <a:spLocks noGrp="1"/>
          </p:cNvSpPr>
          <p:nvPr>
            <p:ph type="title"/>
          </p:nvPr>
        </p:nvSpPr>
        <p:spPr/>
        <p:txBody>
          <a:bodyPr>
            <a:normAutofit/>
          </a:bodyPr>
          <a:lstStyle/>
          <a:p>
            <a:r>
              <a:rPr lang="fr-FR" b="1" u="sng" dirty="0">
                <a:solidFill>
                  <a:srgbClr val="0070C0"/>
                </a:solidFill>
                <a:ea typeface="Times New Roman" panose="02020603050405020304" pitchFamily="18" charset="0"/>
              </a:rPr>
              <a:t>C. L’abrogation de la loi 2021</a:t>
            </a:r>
            <a:br>
              <a:rPr lang="fr-FR" b="1" u="sng" dirty="0">
                <a:solidFill>
                  <a:srgbClr val="0070C0"/>
                </a:solidFill>
                <a:ea typeface="Times New Roman" panose="02020603050405020304" pitchFamily="18" charset="0"/>
              </a:rPr>
            </a:br>
            <a:endParaRPr lang="fr-FR" dirty="0"/>
          </a:p>
        </p:txBody>
      </p:sp>
      <p:sp>
        <p:nvSpPr>
          <p:cNvPr id="4" name="Espace réservé du contenu 2">
            <a:extLst>
              <a:ext uri="{FF2B5EF4-FFF2-40B4-BE49-F238E27FC236}">
                <a16:creationId xmlns:a16="http://schemas.microsoft.com/office/drawing/2014/main" id="{3ED3BF56-5BB4-4264-8210-7CA2AC3A4B4F}"/>
              </a:ext>
            </a:extLst>
          </p:cNvPr>
          <p:cNvSpPr>
            <a:spLocks noGrp="1"/>
          </p:cNvSpPr>
          <p:nvPr>
            <p:ph idx="1"/>
          </p:nvPr>
        </p:nvSpPr>
        <p:spPr>
          <a:xfrm>
            <a:off x="838200" y="1825625"/>
            <a:ext cx="10515600" cy="4351338"/>
          </a:xfrm>
        </p:spPr>
        <p:txBody>
          <a:bodyPr>
            <a:normAutofit fontScale="92500" lnSpcReduction="10000"/>
          </a:bodyPr>
          <a:lstStyle/>
          <a:p>
            <a:pPr marL="0" indent="0" algn="ctr">
              <a:buNone/>
            </a:pPr>
            <a:r>
              <a:rPr lang="fr-FR" b="1" u="sng" dirty="0"/>
              <a:t>La loi du 30 juillet 2022 vient abroger la Loi 2021 relative à la COVID</a:t>
            </a:r>
          </a:p>
          <a:p>
            <a:pPr marL="0" indent="0" algn="ctr">
              <a:buNone/>
            </a:pPr>
            <a:endParaRPr lang="fr-FR" b="1" u="sng" dirty="0"/>
          </a:p>
          <a:p>
            <a:pPr>
              <a:buFont typeface="Wingdings" panose="05000000000000000000" pitchFamily="2" charset="2"/>
              <a:buChar char="à"/>
            </a:pPr>
            <a:r>
              <a:rPr lang="fr-FR" dirty="0"/>
              <a:t>Levée des mesures de restrictions sanitaires </a:t>
            </a:r>
          </a:p>
          <a:p>
            <a:pPr>
              <a:buFont typeface="Wingdings" panose="05000000000000000000" pitchFamily="2" charset="2"/>
              <a:buChar char="à"/>
            </a:pPr>
            <a:endParaRPr lang="fr-FR" sz="300" dirty="0"/>
          </a:p>
          <a:p>
            <a:pPr>
              <a:buFont typeface="Wingdings" panose="05000000000000000000" pitchFamily="2" charset="2"/>
              <a:buChar char="à"/>
            </a:pPr>
            <a:r>
              <a:rPr lang="fr-FR" dirty="0"/>
              <a:t>Conséquences:</a:t>
            </a:r>
          </a:p>
          <a:p>
            <a:pPr marL="0" indent="0">
              <a:buNone/>
            </a:pPr>
            <a:endParaRPr lang="fr-FR" sz="1100" dirty="0"/>
          </a:p>
          <a:p>
            <a:pPr marL="0" indent="0">
              <a:buNone/>
            </a:pPr>
            <a:r>
              <a:rPr lang="fr-FR" dirty="0"/>
              <a:t> - La décision de se faire vacciner ou de na pas se faire vacciner contre la COVID 19 est </a:t>
            </a:r>
            <a:r>
              <a:rPr lang="fr-FR" b="1" dirty="0"/>
              <a:t>d’ordre privée. </a:t>
            </a:r>
          </a:p>
          <a:p>
            <a:pPr marL="0" indent="0">
              <a:buNone/>
            </a:pPr>
            <a:r>
              <a:rPr lang="fr-FR" dirty="0"/>
              <a:t>- Toute obligation qui serait de nature à restreindre cette liberté est une violation des dispositions conventionnelles européennes et internationales en matière de droits fondamentaux.</a:t>
            </a:r>
          </a:p>
        </p:txBody>
      </p:sp>
    </p:spTree>
    <p:extLst>
      <p:ext uri="{BB962C8B-B14F-4D97-AF65-F5344CB8AC3E}">
        <p14:creationId xmlns:p14="http://schemas.microsoft.com/office/powerpoint/2010/main" val="2532716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630762-4995-CE96-70C1-6E65F55A0375}"/>
              </a:ext>
            </a:extLst>
          </p:cNvPr>
          <p:cNvSpPr>
            <a:spLocks noGrp="1"/>
          </p:cNvSpPr>
          <p:nvPr>
            <p:ph type="title"/>
          </p:nvPr>
        </p:nvSpPr>
        <p:spPr/>
        <p:txBody>
          <a:bodyPr>
            <a:normAutofit/>
          </a:bodyPr>
          <a:lstStyle/>
          <a:p>
            <a:r>
              <a:rPr lang="fr-FR" sz="3600" b="1" u="sng" dirty="0">
                <a:solidFill>
                  <a:srgbClr val="C00000"/>
                </a:solidFill>
              </a:rPr>
              <a:t>IV. REGARD EXTERIEUR</a:t>
            </a:r>
          </a:p>
        </p:txBody>
      </p:sp>
      <p:sp>
        <p:nvSpPr>
          <p:cNvPr id="3" name="Espace réservé du contenu 2">
            <a:extLst>
              <a:ext uri="{FF2B5EF4-FFF2-40B4-BE49-F238E27FC236}">
                <a16:creationId xmlns:a16="http://schemas.microsoft.com/office/drawing/2014/main" id="{8C940B77-1918-4BD6-DA24-10754215DF24}"/>
              </a:ext>
            </a:extLst>
          </p:cNvPr>
          <p:cNvSpPr>
            <a:spLocks noGrp="1"/>
          </p:cNvSpPr>
          <p:nvPr>
            <p:ph idx="1"/>
          </p:nvPr>
        </p:nvSpPr>
        <p:spPr/>
        <p:txBody>
          <a:bodyPr>
            <a:normAutofit fontScale="70000" lnSpcReduction="20000"/>
          </a:bodyPr>
          <a:lstStyle/>
          <a:p>
            <a:pPr lvl="0" algn="l">
              <a:buFont typeface="Courier New" panose="02070309020205020404" pitchFamily="49" charset="0"/>
              <a:buChar char="o"/>
            </a:pPr>
            <a:r>
              <a:rPr lang="fr-FR" sz="1800" u="sng" dirty="0">
                <a:effectLst/>
                <a:latin typeface="Bookman Old Style" panose="02050604050505020204" pitchFamily="18" charset="0"/>
                <a:ea typeface="Times New Roman" panose="02020603050405020304" pitchFamily="18" charset="0"/>
              </a:rPr>
              <a:t>En Europe</a:t>
            </a:r>
            <a:r>
              <a:rPr lang="fr-FR" sz="1800" dirty="0">
                <a:effectLst/>
                <a:latin typeface="Bookman Old Style" panose="02050604050505020204" pitchFamily="18" charset="0"/>
                <a:ea typeface="Times New Roman" panose="02020603050405020304" pitchFamily="18" charset="0"/>
              </a:rPr>
              <a:t> </a:t>
            </a:r>
          </a:p>
          <a:p>
            <a:pPr marL="0" lvl="0" indent="0" algn="l">
              <a:buNone/>
            </a:pPr>
            <a:endParaRPr lang="fr-FR" sz="1800" dirty="0">
              <a:effectLst/>
              <a:latin typeface="Bookman Old Style" panose="02050604050505020204" pitchFamily="18" charset="0"/>
              <a:ea typeface="Times New Roman" panose="02020603050405020304" pitchFamily="18" charset="0"/>
            </a:endParaRPr>
          </a:p>
          <a:p>
            <a:pPr marL="0" lvl="0" indent="0" algn="l">
              <a:buNone/>
            </a:pPr>
            <a:r>
              <a:rPr lang="fr-FR" sz="1800" u="sng" dirty="0">
                <a:effectLst/>
                <a:latin typeface="Bookman Old Style" panose="02050604050505020204" pitchFamily="18" charset="0"/>
                <a:ea typeface="Times New Roman" panose="02020603050405020304" pitchFamily="18" charset="0"/>
              </a:rPr>
              <a:t>Grèce</a:t>
            </a:r>
            <a:r>
              <a:rPr lang="fr-FR" sz="1800" dirty="0">
                <a:effectLst/>
                <a:latin typeface="Bookman Old Style" panose="02050604050505020204" pitchFamily="18" charset="0"/>
                <a:ea typeface="Times New Roman" panose="02020603050405020304" pitchFamily="18" charset="0"/>
              </a:rPr>
              <a:t> : depuis le 1</a:t>
            </a:r>
            <a:r>
              <a:rPr lang="fr-FR" sz="1800" baseline="30000" dirty="0">
                <a:effectLst/>
                <a:latin typeface="Bookman Old Style" panose="02050604050505020204" pitchFamily="18" charset="0"/>
                <a:ea typeface="Times New Roman" panose="02020603050405020304" pitchFamily="18" charset="0"/>
              </a:rPr>
              <a:t>er</a:t>
            </a:r>
            <a:r>
              <a:rPr lang="fr-FR" sz="1800" dirty="0">
                <a:effectLst/>
                <a:latin typeface="Bookman Old Style" panose="02050604050505020204" pitchFamily="18" charset="0"/>
                <a:ea typeface="Times New Roman" panose="02020603050405020304" pitchFamily="18" charset="0"/>
              </a:rPr>
              <a:t> janvier 2023, l’obligation vaccinale a pris fin.</a:t>
            </a:r>
            <a:endParaRPr lang="fr-FR" sz="1800" dirty="0">
              <a:effectLst/>
              <a:latin typeface="Times New Roman" panose="02020603050405020304" pitchFamily="18" charset="0"/>
              <a:ea typeface="Times New Roman" panose="02020603050405020304" pitchFamily="18" charset="0"/>
            </a:endParaRPr>
          </a:p>
          <a:p>
            <a:pPr marL="0" indent="0" algn="just">
              <a:buNone/>
            </a:pPr>
            <a:endParaRPr lang="fr-FR" sz="1800" dirty="0">
              <a:effectLst/>
              <a:latin typeface="Times New Roman" panose="02020603050405020304" pitchFamily="18" charset="0"/>
              <a:ea typeface="Times New Roman" panose="02020603050405020304" pitchFamily="18" charset="0"/>
            </a:endParaRPr>
          </a:p>
          <a:p>
            <a:pPr marL="0" indent="0" algn="just">
              <a:buNone/>
            </a:pPr>
            <a:r>
              <a:rPr lang="fr-FR" sz="1800" u="sng" dirty="0">
                <a:effectLst/>
                <a:latin typeface="Bookman Old Style" panose="02050604050505020204" pitchFamily="18" charset="0"/>
                <a:ea typeface="Times New Roman" panose="02020603050405020304" pitchFamily="18" charset="0"/>
              </a:rPr>
              <a:t>Espagne et Royaume Uni</a:t>
            </a:r>
            <a:r>
              <a:rPr lang="fr-FR" sz="1800" dirty="0">
                <a:effectLst/>
                <a:latin typeface="Bookman Old Style" panose="02050604050505020204" pitchFamily="18" charset="0"/>
                <a:ea typeface="Times New Roman" panose="02020603050405020304" pitchFamily="18" charset="0"/>
              </a:rPr>
              <a:t> : La suspension des soignants n’a jamais été en vigueur. </a:t>
            </a:r>
            <a:endParaRPr lang="fr-FR" sz="1800" dirty="0">
              <a:effectLst/>
              <a:latin typeface="Times New Roman" panose="02020603050405020304" pitchFamily="18" charset="0"/>
              <a:ea typeface="Times New Roman" panose="02020603050405020304" pitchFamily="18" charset="0"/>
            </a:endParaRPr>
          </a:p>
          <a:p>
            <a:pPr marL="0" indent="0" algn="just">
              <a:buNone/>
            </a:pPr>
            <a:endParaRPr lang="fr-FR" sz="1800" dirty="0">
              <a:effectLst/>
              <a:latin typeface="Times New Roman" panose="02020603050405020304" pitchFamily="18" charset="0"/>
              <a:ea typeface="Times New Roman" panose="02020603050405020304" pitchFamily="18" charset="0"/>
            </a:endParaRPr>
          </a:p>
          <a:p>
            <a:pPr marL="0" indent="0" algn="just">
              <a:buNone/>
            </a:pPr>
            <a:r>
              <a:rPr lang="fr-FR" sz="1800" u="sng" dirty="0">
                <a:effectLst/>
                <a:latin typeface="Bookman Old Style" panose="02050604050505020204" pitchFamily="18" charset="0"/>
                <a:ea typeface="Times New Roman" panose="02020603050405020304" pitchFamily="18" charset="0"/>
              </a:rPr>
              <a:t>Italie</a:t>
            </a:r>
            <a:r>
              <a:rPr lang="fr-FR" sz="1800" dirty="0">
                <a:effectLst/>
                <a:latin typeface="Bookman Old Style" panose="02050604050505020204" pitchFamily="18" charset="0"/>
                <a:ea typeface="Times New Roman" panose="02020603050405020304" pitchFamily="18" charset="0"/>
              </a:rPr>
              <a:t> : Premier pays à rendre la vaccination obligatoire pour le corps médical, a mis fin à l’obligation vaccinale. </a:t>
            </a:r>
            <a:endParaRPr lang="fr-FR" sz="1800" dirty="0">
              <a:effectLst/>
              <a:latin typeface="Times New Roman" panose="02020603050405020304" pitchFamily="18" charset="0"/>
              <a:ea typeface="Times New Roman" panose="02020603050405020304" pitchFamily="18" charset="0"/>
            </a:endParaRPr>
          </a:p>
          <a:p>
            <a:pPr marL="0" indent="0" algn="just">
              <a:buNone/>
            </a:pPr>
            <a:r>
              <a:rPr lang="fr-FR" sz="1800" dirty="0">
                <a:effectLst/>
                <a:latin typeface="Bookman Old Style" panose="020506040505050202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indent="0" algn="just">
              <a:buNone/>
            </a:pPr>
            <a:r>
              <a:rPr lang="fr-FR" sz="1800" u="sng" dirty="0">
                <a:effectLst/>
                <a:latin typeface="Bookman Old Style" panose="02050604050505020204" pitchFamily="18" charset="0"/>
                <a:ea typeface="Times New Roman" panose="02020603050405020304" pitchFamily="18" charset="0"/>
              </a:rPr>
              <a:t>Dans les autres pays du continent,</a:t>
            </a:r>
            <a:r>
              <a:rPr lang="fr-FR" sz="1800" dirty="0">
                <a:effectLst/>
                <a:latin typeface="Bookman Old Style" panose="02050604050505020204" pitchFamily="18" charset="0"/>
                <a:ea typeface="Times New Roman" panose="02020603050405020304" pitchFamily="18" charset="0"/>
              </a:rPr>
              <a:t> la réintégration s’est passée naturellement, sans heurts.</a:t>
            </a:r>
            <a:endParaRPr lang="fr-FR" sz="1800" dirty="0">
              <a:effectLst/>
              <a:latin typeface="Times New Roman" panose="02020603050405020304" pitchFamily="18" charset="0"/>
              <a:ea typeface="Times New Roman" panose="02020603050405020304" pitchFamily="18" charset="0"/>
            </a:endParaRPr>
          </a:p>
          <a:p>
            <a:pPr marL="0" indent="0" algn="l">
              <a:buNone/>
            </a:pPr>
            <a:endParaRPr lang="fr-FR" sz="1800" dirty="0">
              <a:effectLst/>
              <a:latin typeface="Times New Roman" panose="02020603050405020304" pitchFamily="18" charset="0"/>
              <a:ea typeface="Times New Roman" panose="02020603050405020304" pitchFamily="18" charset="0"/>
            </a:endParaRPr>
          </a:p>
          <a:p>
            <a:pPr marL="0" indent="0" algn="l">
              <a:buNone/>
            </a:pPr>
            <a:endParaRPr lang="fr-FR" sz="1800" dirty="0">
              <a:effectLst/>
              <a:latin typeface="Times New Roman" panose="02020603050405020304" pitchFamily="18" charset="0"/>
              <a:ea typeface="Times New Roman" panose="02020603050405020304" pitchFamily="18" charset="0"/>
            </a:endParaRPr>
          </a:p>
          <a:p>
            <a:r>
              <a:rPr lang="fr-FR" sz="1800" u="sng" dirty="0">
                <a:effectLst/>
                <a:latin typeface="Bookman Old Style" panose="02050604050505020204" pitchFamily="18" charset="0"/>
                <a:ea typeface="Times New Roman" panose="02020603050405020304" pitchFamily="18" charset="0"/>
              </a:rPr>
              <a:t>Aux Amériques</a:t>
            </a:r>
            <a:endParaRPr lang="fr-FR" sz="1800" dirty="0">
              <a:effectLst/>
              <a:latin typeface="Times New Roman" panose="02020603050405020304" pitchFamily="18" charset="0"/>
              <a:ea typeface="Times New Roman" panose="02020603050405020304" pitchFamily="18" charset="0"/>
            </a:endParaRPr>
          </a:p>
          <a:p>
            <a:pPr marL="0" indent="0" algn="l">
              <a:buNone/>
            </a:pPr>
            <a:endParaRPr lang="fr-FR" sz="1800" u="sng" dirty="0">
              <a:effectLst/>
              <a:latin typeface="Bookman Old Style" panose="02050604050505020204" pitchFamily="18" charset="0"/>
              <a:ea typeface="Times New Roman" panose="02020603050405020304" pitchFamily="18" charset="0"/>
            </a:endParaRPr>
          </a:p>
          <a:p>
            <a:pPr marL="0" indent="0" algn="l">
              <a:buNone/>
            </a:pPr>
            <a:r>
              <a:rPr lang="fr-FR" sz="1800" u="sng" dirty="0">
                <a:effectLst/>
                <a:latin typeface="Bookman Old Style" panose="02050604050505020204" pitchFamily="18" charset="0"/>
                <a:ea typeface="Times New Roman" panose="02020603050405020304" pitchFamily="18" charset="0"/>
              </a:rPr>
              <a:t>Au Canada</a:t>
            </a:r>
            <a:r>
              <a:rPr lang="fr-FR" sz="1800" dirty="0">
                <a:effectLst/>
                <a:latin typeface="Bookman Old Style" panose="02050604050505020204" pitchFamily="18" charset="0"/>
                <a:ea typeface="Times New Roman" panose="02020603050405020304" pitchFamily="18" charset="0"/>
              </a:rPr>
              <a:t>, l’obligation vaccinale a été suspendue. </a:t>
            </a:r>
          </a:p>
          <a:p>
            <a:pPr marL="0" indent="0" algn="l">
              <a:buNone/>
            </a:pPr>
            <a:endParaRPr lang="fr-FR" sz="1800" dirty="0">
              <a:effectLst/>
              <a:latin typeface="Bookman Old Style" panose="02050604050505020204" pitchFamily="18" charset="0"/>
              <a:ea typeface="Times New Roman" panose="02020603050405020304" pitchFamily="18" charset="0"/>
            </a:endParaRPr>
          </a:p>
          <a:p>
            <a:pPr marL="0" indent="0" algn="l">
              <a:buNone/>
            </a:pPr>
            <a:r>
              <a:rPr lang="fr-FR" sz="1800" u="sng" dirty="0">
                <a:effectLst/>
                <a:latin typeface="Bookman Old Style" panose="02050604050505020204" pitchFamily="18" charset="0"/>
                <a:ea typeface="Times New Roman" panose="02020603050405020304" pitchFamily="18" charset="0"/>
              </a:rPr>
              <a:t>Dans certains états</a:t>
            </a:r>
            <a:r>
              <a:rPr lang="fr-FR" sz="1800" dirty="0">
                <a:effectLst/>
                <a:latin typeface="Bookman Old Style" panose="02050604050505020204" pitchFamily="18" charset="0"/>
                <a:ea typeface="Times New Roman" panose="02020603050405020304" pitchFamily="18" charset="0"/>
              </a:rPr>
              <a:t>, comme la Californie, la suspension n’a jamais été en vigueur. </a:t>
            </a:r>
            <a:endParaRPr lang="fr-FR" sz="1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336047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03156A-915A-9E21-0BBD-9D7825ADB469}"/>
              </a:ext>
            </a:extLst>
          </p:cNvPr>
          <p:cNvSpPr>
            <a:spLocks noGrp="1"/>
          </p:cNvSpPr>
          <p:nvPr>
            <p:ph type="title"/>
          </p:nvPr>
        </p:nvSpPr>
        <p:spPr>
          <a:xfrm>
            <a:off x="4965430" y="629268"/>
            <a:ext cx="6586491" cy="1286160"/>
          </a:xfrm>
        </p:spPr>
        <p:txBody>
          <a:bodyPr anchor="b">
            <a:normAutofit/>
          </a:bodyPr>
          <a:lstStyle/>
          <a:p>
            <a:r>
              <a:rPr lang="fr-FR" b="1" u="sng" dirty="0">
                <a:solidFill>
                  <a:srgbClr val="C00000"/>
                </a:solidFill>
              </a:rPr>
              <a:t>SOMMAIRE</a:t>
            </a:r>
          </a:p>
        </p:txBody>
      </p:sp>
      <p:sp>
        <p:nvSpPr>
          <p:cNvPr id="3" name="Espace réservé du contenu 2">
            <a:extLst>
              <a:ext uri="{FF2B5EF4-FFF2-40B4-BE49-F238E27FC236}">
                <a16:creationId xmlns:a16="http://schemas.microsoft.com/office/drawing/2014/main" id="{65E9B08E-3A6C-A3E6-777B-53D395ECC5E9}"/>
              </a:ext>
            </a:extLst>
          </p:cNvPr>
          <p:cNvSpPr>
            <a:spLocks noGrp="1"/>
          </p:cNvSpPr>
          <p:nvPr>
            <p:ph idx="1"/>
          </p:nvPr>
        </p:nvSpPr>
        <p:spPr>
          <a:xfrm>
            <a:off x="4965431" y="2438400"/>
            <a:ext cx="6586489" cy="3785419"/>
          </a:xfrm>
        </p:spPr>
        <p:txBody>
          <a:bodyPr>
            <a:normAutofit/>
          </a:bodyPr>
          <a:lstStyle/>
          <a:p>
            <a:pPr marL="0" indent="0">
              <a:buNone/>
            </a:pPr>
            <a:r>
              <a:rPr lang="fr-FR" sz="1700" b="1" dirty="0"/>
              <a:t>I. La loi du 5 août 2021 relative à la gestion de la crise sanitaire</a:t>
            </a:r>
          </a:p>
          <a:p>
            <a:pPr marL="0" indent="0">
              <a:buNone/>
            </a:pPr>
            <a:endParaRPr lang="fr-FR" sz="1700" b="1" dirty="0"/>
          </a:p>
          <a:p>
            <a:pPr marL="0" indent="0">
              <a:buNone/>
            </a:pPr>
            <a:r>
              <a:rPr lang="fr-FR" sz="1700" b="1" dirty="0"/>
              <a:t>II. La loi du 5 août 2021 et les conséquences sur le personnel soignant</a:t>
            </a:r>
          </a:p>
          <a:p>
            <a:pPr marL="0" indent="0">
              <a:buNone/>
            </a:pPr>
            <a:endParaRPr lang="fr-FR" sz="1700" b="1" dirty="0"/>
          </a:p>
          <a:p>
            <a:pPr marL="0" indent="0">
              <a:buNone/>
            </a:pPr>
            <a:r>
              <a:rPr lang="fr-FR" sz="1700" b="1" dirty="0"/>
              <a:t>III. L’abrogation de la loi du 5 août 2021</a:t>
            </a:r>
          </a:p>
          <a:p>
            <a:pPr marL="0" indent="0">
              <a:buNone/>
            </a:pPr>
            <a:endParaRPr lang="fr-FR" sz="1700" b="1" dirty="0"/>
          </a:p>
          <a:p>
            <a:pPr marL="0" indent="0">
              <a:buNone/>
            </a:pPr>
            <a:r>
              <a:rPr lang="fr-FR" sz="1700" b="1" dirty="0"/>
              <a:t>IV. Regard extérieur</a:t>
            </a:r>
          </a:p>
          <a:p>
            <a:pPr marL="0" indent="0">
              <a:buNone/>
            </a:pPr>
            <a:endParaRPr lang="fr-FR" sz="1700" b="1" dirty="0"/>
          </a:p>
          <a:p>
            <a:pPr marL="0" indent="0">
              <a:buNone/>
            </a:pPr>
            <a:br>
              <a:rPr lang="fr-FR" sz="1700" b="1" dirty="0"/>
            </a:br>
            <a:endParaRPr lang="fr-FR" sz="1700" b="1" dirty="0"/>
          </a:p>
          <a:p>
            <a:pPr marL="0" indent="0">
              <a:buNone/>
            </a:pPr>
            <a:endParaRPr lang="fr-FR" sz="1700" b="1" dirty="0"/>
          </a:p>
          <a:p>
            <a:pPr marL="0" indent="0">
              <a:buNone/>
            </a:pPr>
            <a:endParaRPr lang="fr-FR" sz="1700" b="1" dirty="0"/>
          </a:p>
          <a:p>
            <a:endParaRPr lang="fr-FR" sz="1700" b="1" dirty="0"/>
          </a:p>
        </p:txBody>
      </p:sp>
      <p:pic>
        <p:nvPicPr>
          <p:cNvPr id="11266" name="Picture 2" descr="chez ricou: Exécution sommaire pour un dessin…">
            <a:extLst>
              <a:ext uri="{FF2B5EF4-FFF2-40B4-BE49-F238E27FC236}">
                <a16:creationId xmlns:a16="http://schemas.microsoft.com/office/drawing/2014/main" id="{688DF28D-E389-F292-BC0C-58FFF4AA8F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6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1271" name="Straight Connector 112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D42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11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ite officiel de la Communauté de Communes Lacs et Gorges du Verdon - COVID">
            <a:extLst>
              <a:ext uri="{FF2B5EF4-FFF2-40B4-BE49-F238E27FC236}">
                <a16:creationId xmlns:a16="http://schemas.microsoft.com/office/drawing/2014/main" id="{9D2FAA07-66FA-1912-51AD-AE49155834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44" r="248" b="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F1964E64-09E7-73D7-60F6-43C3E54BEF48}"/>
              </a:ext>
            </a:extLst>
          </p:cNvPr>
          <p:cNvSpPr>
            <a:spLocks noGrp="1"/>
          </p:cNvSpPr>
          <p:nvPr>
            <p:ph type="title"/>
          </p:nvPr>
        </p:nvSpPr>
        <p:spPr>
          <a:xfrm>
            <a:off x="7531610" y="365125"/>
            <a:ext cx="3822189" cy="1899912"/>
          </a:xfrm>
        </p:spPr>
        <p:txBody>
          <a:bodyPr>
            <a:normAutofit/>
          </a:bodyPr>
          <a:lstStyle/>
          <a:p>
            <a:pPr algn="just"/>
            <a:r>
              <a:rPr lang="fr-FR" sz="3100" b="1" u="sng" dirty="0">
                <a:solidFill>
                  <a:srgbClr val="C00000"/>
                </a:solidFill>
              </a:rPr>
              <a:t>I. La loi du 5 août 2021 relative à la gestion de la crise sanitaire</a:t>
            </a:r>
          </a:p>
        </p:txBody>
      </p:sp>
      <p:sp>
        <p:nvSpPr>
          <p:cNvPr id="3" name="Espace réservé du contenu 2">
            <a:extLst>
              <a:ext uri="{FF2B5EF4-FFF2-40B4-BE49-F238E27FC236}">
                <a16:creationId xmlns:a16="http://schemas.microsoft.com/office/drawing/2014/main" id="{C4FA3F6E-C36E-E43F-E87B-DFB2DAEC874F}"/>
              </a:ext>
            </a:extLst>
          </p:cNvPr>
          <p:cNvSpPr>
            <a:spLocks noGrp="1"/>
          </p:cNvSpPr>
          <p:nvPr>
            <p:ph idx="1"/>
          </p:nvPr>
        </p:nvSpPr>
        <p:spPr>
          <a:xfrm>
            <a:off x="7531610" y="2434201"/>
            <a:ext cx="4448187" cy="3742762"/>
          </a:xfrm>
        </p:spPr>
        <p:txBody>
          <a:bodyPr>
            <a:normAutofit/>
          </a:bodyPr>
          <a:lstStyle/>
          <a:p>
            <a:pPr marL="0" indent="0" algn="just">
              <a:buNone/>
            </a:pPr>
            <a:endParaRPr lang="fr-FR" sz="2400" u="sng" dirty="0">
              <a:solidFill>
                <a:srgbClr val="0070C0"/>
              </a:solidFill>
            </a:endParaRPr>
          </a:p>
          <a:p>
            <a:pPr marL="0" indent="0" algn="just">
              <a:buNone/>
            </a:pPr>
            <a:r>
              <a:rPr lang="fr-FR" sz="2400" u="sng" dirty="0">
                <a:solidFill>
                  <a:srgbClr val="0070C0"/>
                </a:solidFill>
              </a:rPr>
              <a:t>A. L’obligation légale du personnel soignant de se vacciner </a:t>
            </a:r>
          </a:p>
          <a:p>
            <a:pPr marL="0" indent="0" algn="just">
              <a:buNone/>
            </a:pPr>
            <a:endParaRPr lang="fr-FR" sz="2400" u="sng" dirty="0">
              <a:solidFill>
                <a:srgbClr val="0070C0"/>
              </a:solidFill>
            </a:endParaRPr>
          </a:p>
          <a:p>
            <a:pPr marL="0" indent="0" algn="just">
              <a:buNone/>
            </a:pPr>
            <a:r>
              <a:rPr lang="fr-FR" sz="2400" u="sng" dirty="0">
                <a:solidFill>
                  <a:srgbClr val="0070C0"/>
                </a:solidFill>
              </a:rPr>
              <a:t>B. Particularisme en H.A.D </a:t>
            </a:r>
          </a:p>
          <a:p>
            <a:pPr marL="0" indent="0" algn="just">
              <a:buNone/>
            </a:pPr>
            <a:endParaRPr lang="fr-FR" sz="2400" u="sng" dirty="0">
              <a:solidFill>
                <a:srgbClr val="0070C0"/>
              </a:solidFill>
            </a:endParaRPr>
          </a:p>
          <a:p>
            <a:pPr marL="0" indent="0" algn="just">
              <a:buNone/>
            </a:pPr>
            <a:endParaRPr lang="fr-FR" sz="2400" u="sng" dirty="0">
              <a:solidFill>
                <a:srgbClr val="0070C0"/>
              </a:solidFill>
            </a:endParaRPr>
          </a:p>
        </p:txBody>
      </p:sp>
    </p:spTree>
    <p:extLst>
      <p:ext uri="{BB962C8B-B14F-4D97-AF65-F5344CB8AC3E}">
        <p14:creationId xmlns:p14="http://schemas.microsoft.com/office/powerpoint/2010/main" val="258864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0CFB9A-0DE8-D5E7-2D36-A61829E864E8}"/>
              </a:ext>
            </a:extLst>
          </p:cNvPr>
          <p:cNvSpPr>
            <a:spLocks noGrp="1"/>
          </p:cNvSpPr>
          <p:nvPr>
            <p:ph type="title"/>
          </p:nvPr>
        </p:nvSpPr>
        <p:spPr>
          <a:xfrm>
            <a:off x="7390833" y="681037"/>
            <a:ext cx="4090777" cy="1788811"/>
          </a:xfrm>
        </p:spPr>
        <p:txBody>
          <a:bodyPr>
            <a:normAutofit/>
          </a:bodyPr>
          <a:lstStyle/>
          <a:p>
            <a:pPr algn="just"/>
            <a:r>
              <a:rPr lang="fr-FR" sz="2800" b="1" u="sng" dirty="0">
                <a:solidFill>
                  <a:srgbClr val="0070C0"/>
                </a:solidFill>
                <a:effectLst/>
                <a:ea typeface="Times New Roman" panose="02020603050405020304" pitchFamily="18" charset="0"/>
              </a:rPr>
              <a:t>A. L’obligation légale du personnel soignant de se vacciner </a:t>
            </a:r>
            <a:br>
              <a:rPr lang="fr-FR" sz="2800" dirty="0">
                <a:solidFill>
                  <a:srgbClr val="0070C0"/>
                </a:solidFill>
                <a:effectLst/>
                <a:ea typeface="Times New Roman" panose="02020603050405020304" pitchFamily="18" charset="0"/>
              </a:rPr>
            </a:br>
            <a:endParaRPr lang="fr-FR" sz="2800" dirty="0">
              <a:solidFill>
                <a:srgbClr val="0070C0"/>
              </a:solidFill>
            </a:endParaRPr>
          </a:p>
        </p:txBody>
      </p:sp>
      <p:sp>
        <p:nvSpPr>
          <p:cNvPr id="3081" name="Rounded Rectangle 28">
            <a:extLst>
              <a:ext uri="{FF2B5EF4-FFF2-40B4-BE49-F238E27FC236}">
                <a16:creationId xmlns:a16="http://schemas.microsoft.com/office/drawing/2014/main" id="{E4D63AEB-01ED-4B67-A163-4F509656D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1" y="640091"/>
            <a:ext cx="6266120" cy="5577818"/>
          </a:xfrm>
          <a:prstGeom prst="roundRect">
            <a:avLst>
              <a:gd name="adj" fmla="val 0"/>
            </a:avLst>
          </a:prstGeom>
          <a:solidFill>
            <a:srgbClr val="FFFFFF"/>
          </a:solidFill>
          <a:ln w="95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Vaccination obligatoire des soignants | Les humeurs d'Oli">
            <a:extLst>
              <a:ext uri="{FF2B5EF4-FFF2-40B4-BE49-F238E27FC236}">
                <a16:creationId xmlns:a16="http://schemas.microsoft.com/office/drawing/2014/main" id="{74A11587-F61B-977C-8383-9B525B7BE9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4384"/>
          <a:stretch/>
        </p:blipFill>
        <p:spPr bwMode="auto">
          <a:xfrm>
            <a:off x="815807" y="804672"/>
            <a:ext cx="5934456" cy="524865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6A2B86F-0690-48E9-17DC-96A101F7F5A5}"/>
              </a:ext>
            </a:extLst>
          </p:cNvPr>
          <p:cNvSpPr>
            <a:spLocks noGrp="1"/>
          </p:cNvSpPr>
          <p:nvPr>
            <p:ph idx="1"/>
          </p:nvPr>
        </p:nvSpPr>
        <p:spPr>
          <a:xfrm>
            <a:off x="7390833" y="2630161"/>
            <a:ext cx="4090778" cy="3546801"/>
          </a:xfrm>
        </p:spPr>
        <p:txBody>
          <a:bodyPr>
            <a:normAutofit/>
          </a:bodyPr>
          <a:lstStyle/>
          <a:p>
            <a:pPr marL="0" indent="0">
              <a:buNone/>
            </a:pPr>
            <a:r>
              <a:rPr lang="fr-FR" sz="2000" dirty="0">
                <a:effectLst/>
                <a:latin typeface="Bookman Old Style" panose="02050604050505020204" pitchFamily="18" charset="0"/>
                <a:ea typeface="Times New Roman" panose="02020603050405020304" pitchFamily="18" charset="0"/>
              </a:rPr>
              <a:t>Le législateur a adopté une loi le 05 août 2021 relative à la gestion de la crise sanitaire. </a:t>
            </a:r>
          </a:p>
          <a:p>
            <a:pPr marL="0" indent="0">
              <a:buNone/>
            </a:pPr>
            <a:endParaRPr lang="fr-FR" sz="2000" b="1" dirty="0">
              <a:effectLst/>
              <a:latin typeface="Bookman Old Style" panose="02050604050505020204" pitchFamily="18" charset="0"/>
              <a:ea typeface="Times New Roman" panose="02020603050405020304" pitchFamily="18" charset="0"/>
            </a:endParaRPr>
          </a:p>
          <a:p>
            <a:pPr marL="0" indent="0">
              <a:buNone/>
            </a:pPr>
            <a:r>
              <a:rPr lang="fr-FR" sz="2000" b="1" dirty="0">
                <a:effectLst/>
                <a:latin typeface="Bookman Old Style" panose="02050604050505020204" pitchFamily="18" charset="0"/>
                <a:ea typeface="Times New Roman" panose="02020603050405020304" pitchFamily="18" charset="0"/>
              </a:rPr>
              <a:t>Cette loi impose une obligation vaccinale aux personnes exerçant leur activité dans les établissements de santé (article 12 et 13). </a:t>
            </a:r>
            <a:endParaRPr lang="fr-FR" sz="2000" b="1" dirty="0">
              <a:effectLst/>
              <a:latin typeface="Times New Roman" panose="02020603050405020304" pitchFamily="18" charset="0"/>
              <a:ea typeface="Times New Roman" panose="02020603050405020304" pitchFamily="18" charset="0"/>
            </a:endParaRPr>
          </a:p>
          <a:p>
            <a:endParaRPr lang="fr-FR" sz="2000" dirty="0"/>
          </a:p>
        </p:txBody>
      </p:sp>
    </p:spTree>
    <p:extLst>
      <p:ext uri="{BB962C8B-B14F-4D97-AF65-F5344CB8AC3E}">
        <p14:creationId xmlns:p14="http://schemas.microsoft.com/office/powerpoint/2010/main" val="87171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0CFB9A-0DE8-D5E7-2D36-A61829E864E8}"/>
              </a:ext>
            </a:extLst>
          </p:cNvPr>
          <p:cNvSpPr>
            <a:spLocks noGrp="1"/>
          </p:cNvSpPr>
          <p:nvPr>
            <p:ph type="title"/>
          </p:nvPr>
        </p:nvSpPr>
        <p:spPr>
          <a:xfrm>
            <a:off x="960100" y="978102"/>
            <a:ext cx="10588434" cy="1062644"/>
          </a:xfrm>
        </p:spPr>
        <p:txBody>
          <a:bodyPr anchor="b">
            <a:normAutofit/>
          </a:bodyPr>
          <a:lstStyle/>
          <a:p>
            <a:r>
              <a:rPr kumimoji="0" lang="fr-FR" sz="3400" b="1" i="0" u="sng"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j-cs"/>
              </a:rPr>
              <a:t>B. Le particularisme de l’hospitalisation à domicile (H.A.D) </a:t>
            </a:r>
            <a:br>
              <a:rPr kumimoji="0" lang="fr-FR" sz="3400" b="0" i="0" u="none"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j-cs"/>
              </a:rPr>
            </a:br>
            <a:endParaRPr lang="fr-FR" sz="3400" dirty="0">
              <a:solidFill>
                <a:srgbClr val="0070C0"/>
              </a:solidFill>
            </a:endParaRPr>
          </a:p>
        </p:txBody>
      </p:sp>
      <p:cxnSp>
        <p:nvCxnSpPr>
          <p:cNvPr id="6164" name="Straight Connector 6163">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146" name="Picture 2">
            <a:extLst>
              <a:ext uri="{FF2B5EF4-FFF2-40B4-BE49-F238E27FC236}">
                <a16:creationId xmlns:a16="http://schemas.microsoft.com/office/drawing/2014/main" id="{DD94B18D-1062-2073-43E7-02C784D70CE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4477" y="2257425"/>
            <a:ext cx="3366480" cy="153174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6A2B86F-0690-48E9-17DC-96A101F7F5A5}"/>
              </a:ext>
            </a:extLst>
          </p:cNvPr>
          <p:cNvSpPr>
            <a:spLocks noGrp="1"/>
          </p:cNvSpPr>
          <p:nvPr>
            <p:ph idx="1"/>
          </p:nvPr>
        </p:nvSpPr>
        <p:spPr>
          <a:xfrm>
            <a:off x="5052405" y="2010028"/>
            <a:ext cx="6282169" cy="3215749"/>
          </a:xfrm>
        </p:spPr>
        <p:txBody>
          <a:bodyPr>
            <a:noAutofit/>
          </a:bodyPr>
          <a:lstStyle/>
          <a:p>
            <a:pPr marL="0" indent="0">
              <a:buNone/>
            </a:pPr>
            <a:r>
              <a:rPr lang="fr-FR" sz="1400" dirty="0">
                <a:effectLst/>
                <a:latin typeface="+mj-lt"/>
                <a:ea typeface="Times New Roman" panose="02020603050405020304" pitchFamily="18" charset="0"/>
              </a:rPr>
              <a:t> </a:t>
            </a:r>
          </a:p>
          <a:p>
            <a:r>
              <a:rPr lang="fr-FR" sz="1400" u="sng" dirty="0">
                <a:effectLst/>
                <a:latin typeface="+mj-lt"/>
                <a:ea typeface="Times New Roman" panose="02020603050405020304" pitchFamily="18" charset="0"/>
              </a:rPr>
              <a:t>Au regard des instructions de la Direction générale de la cohésion sociale, il apparaît que : </a:t>
            </a:r>
          </a:p>
          <a:p>
            <a:pPr>
              <a:buFontTx/>
              <a:buChar char="-"/>
            </a:pPr>
            <a:r>
              <a:rPr lang="fr-FR" sz="1400" b="1" dirty="0">
                <a:latin typeface="+mj-lt"/>
                <a:ea typeface="Times New Roman" panose="02020603050405020304" pitchFamily="18" charset="0"/>
              </a:rPr>
              <a:t>L</a:t>
            </a:r>
            <a:r>
              <a:rPr lang="fr-FR" sz="1400" b="1" dirty="0">
                <a:effectLst/>
                <a:latin typeface="+mj-lt"/>
                <a:ea typeface="Times New Roman" panose="02020603050405020304" pitchFamily="18" charset="0"/>
              </a:rPr>
              <a:t>e personnel H.A.D n’a pas pour obligation de se vacciner.</a:t>
            </a:r>
          </a:p>
          <a:p>
            <a:pPr>
              <a:buFontTx/>
              <a:buChar char="-"/>
            </a:pPr>
            <a:r>
              <a:rPr lang="fr-FR" sz="1400" b="1" dirty="0">
                <a:effectLst/>
                <a:latin typeface="+mj-lt"/>
                <a:ea typeface="Times New Roman" panose="02020603050405020304" pitchFamily="18" charset="0"/>
              </a:rPr>
              <a:t>Le passe sanitaire n’est pas requis dans ces établissements. </a:t>
            </a:r>
          </a:p>
          <a:p>
            <a:pPr marL="0" indent="0">
              <a:buNone/>
            </a:pPr>
            <a:r>
              <a:rPr lang="fr-FR" sz="1400" b="1" dirty="0">
                <a:effectLst/>
                <a:latin typeface="+mj-lt"/>
                <a:ea typeface="Times New Roman" panose="02020603050405020304" pitchFamily="18" charset="0"/>
              </a:rPr>
              <a:t> </a:t>
            </a:r>
          </a:p>
          <a:p>
            <a:r>
              <a:rPr lang="fr-FR" sz="1400" u="sng" dirty="0">
                <a:effectLst/>
                <a:latin typeface="+mj-lt"/>
                <a:ea typeface="Times New Roman" panose="02020603050405020304" pitchFamily="18" charset="0"/>
              </a:rPr>
              <a:t>Sur l’obligation vaccinale:</a:t>
            </a:r>
          </a:p>
          <a:p>
            <a:pPr marL="0" indent="0">
              <a:buNone/>
            </a:pPr>
            <a:r>
              <a:rPr lang="fr-FR" sz="1400" dirty="0">
                <a:effectLst/>
                <a:latin typeface="+mj-lt"/>
                <a:ea typeface="Times New Roman" panose="02020603050405020304" pitchFamily="18" charset="0"/>
              </a:rPr>
              <a:t>Annexe 6 de la source précitée que </a:t>
            </a:r>
            <a:r>
              <a:rPr lang="fr-FR" sz="1400" i="1" dirty="0">
                <a:effectLst/>
                <a:latin typeface="+mj-lt"/>
                <a:ea typeface="Times New Roman" panose="02020603050405020304" pitchFamily="18" charset="0"/>
              </a:rPr>
              <a:t>« </a:t>
            </a:r>
            <a:r>
              <a:rPr lang="fr-FR" sz="1400" dirty="0">
                <a:effectLst/>
                <a:latin typeface="+mj-lt"/>
                <a:ea typeface="Times New Roman" panose="02020603050405020304" pitchFamily="18" charset="0"/>
              </a:rPr>
              <a:t>cette obligation vaccinale </a:t>
            </a:r>
            <a:r>
              <a:rPr lang="fr-FR" sz="1400" b="1" dirty="0">
                <a:effectLst/>
                <a:latin typeface="+mj-lt"/>
                <a:ea typeface="Times New Roman" panose="02020603050405020304" pitchFamily="18" charset="0"/>
              </a:rPr>
              <a:t>ne s’applique pas aux personnels qui exercent dans des espaces dédiés distincts des locaux</a:t>
            </a:r>
            <a:r>
              <a:rPr lang="fr-FR" sz="1400" dirty="0">
                <a:effectLst/>
                <a:latin typeface="+mj-lt"/>
                <a:ea typeface="Times New Roman" panose="02020603050405020304" pitchFamily="18" charset="0"/>
              </a:rPr>
              <a:t> où sont exercés l’activité principale ou les activités accessoires (administratives) de ces établissements ». </a:t>
            </a:r>
          </a:p>
          <a:p>
            <a:endParaRPr lang="fr-FR" sz="1400" dirty="0">
              <a:effectLst/>
              <a:latin typeface="+mj-lt"/>
              <a:ea typeface="Times New Roman" panose="02020603050405020304" pitchFamily="18" charset="0"/>
            </a:endParaRPr>
          </a:p>
          <a:p>
            <a:r>
              <a:rPr lang="fr-FR" sz="1400" u="sng" dirty="0">
                <a:effectLst/>
                <a:latin typeface="+mj-lt"/>
                <a:ea typeface="Times New Roman" panose="02020603050405020304" pitchFamily="18" charset="0"/>
              </a:rPr>
              <a:t>Sur le </a:t>
            </a:r>
            <a:r>
              <a:rPr lang="fr-FR" sz="1400" u="sng" dirty="0" err="1">
                <a:effectLst/>
                <a:latin typeface="+mj-lt"/>
                <a:ea typeface="Times New Roman" panose="02020603050405020304" pitchFamily="18" charset="0"/>
              </a:rPr>
              <a:t>pass</a:t>
            </a:r>
            <a:r>
              <a:rPr lang="fr-FR" sz="1400" u="sng" dirty="0">
                <a:effectLst/>
                <a:latin typeface="+mj-lt"/>
                <a:ea typeface="Times New Roman" panose="02020603050405020304" pitchFamily="18" charset="0"/>
              </a:rPr>
              <a:t>-sanitaire</a:t>
            </a:r>
            <a:r>
              <a:rPr lang="fr-FR" sz="1400" dirty="0">
                <a:effectLst/>
                <a:latin typeface="+mj-lt"/>
                <a:ea typeface="Times New Roman" panose="02020603050405020304" pitchFamily="18" charset="0"/>
              </a:rPr>
              <a:t>. </a:t>
            </a:r>
          </a:p>
          <a:p>
            <a:pPr marL="0" indent="0">
              <a:buNone/>
            </a:pPr>
            <a:r>
              <a:rPr lang="fr-FR" sz="1400" dirty="0">
                <a:latin typeface="+mj-lt"/>
                <a:ea typeface="Times New Roman" panose="02020603050405020304" pitchFamily="18" charset="0"/>
              </a:rPr>
              <a:t>A</a:t>
            </a:r>
            <a:r>
              <a:rPr lang="fr-FR" sz="1400" dirty="0">
                <a:effectLst/>
                <a:latin typeface="+mj-lt"/>
                <a:ea typeface="Times New Roman" panose="02020603050405020304" pitchFamily="18" charset="0"/>
              </a:rPr>
              <a:t>nnexe 7 de la même source, précise que les établissements et services de santé concernés par le </a:t>
            </a:r>
            <a:r>
              <a:rPr lang="fr-FR" sz="1400" dirty="0" err="1">
                <a:effectLst/>
                <a:latin typeface="+mj-lt"/>
                <a:ea typeface="Times New Roman" panose="02020603050405020304" pitchFamily="18" charset="0"/>
              </a:rPr>
              <a:t>pass</a:t>
            </a:r>
            <a:r>
              <a:rPr lang="fr-FR" sz="1400" dirty="0">
                <a:effectLst/>
                <a:latin typeface="+mj-lt"/>
                <a:ea typeface="Times New Roman" panose="02020603050405020304" pitchFamily="18" charset="0"/>
              </a:rPr>
              <a:t>-sanitaire sont les établissement hors des établissement d’hospitalisation à domicile) ».</a:t>
            </a:r>
          </a:p>
          <a:p>
            <a:pPr marL="0" indent="0">
              <a:buNone/>
            </a:pPr>
            <a:r>
              <a:rPr lang="fr-FR" sz="1400" dirty="0">
                <a:latin typeface="+mj-lt"/>
                <a:ea typeface="Times New Roman" panose="02020603050405020304" pitchFamily="18" charset="0"/>
              </a:rPr>
              <a:t>Raison: les services </a:t>
            </a:r>
            <a:r>
              <a:rPr lang="fr-FR" sz="1400" dirty="0">
                <a:effectLst/>
                <a:latin typeface="+mj-lt"/>
                <a:ea typeface="Times New Roman" panose="02020603050405020304" pitchFamily="18" charset="0"/>
              </a:rPr>
              <a:t>H.A.D. ne reçoivent pas de public et n’accueillent pas de patients.</a:t>
            </a:r>
            <a:endParaRPr lang="fr-FR" sz="1400" dirty="0">
              <a:latin typeface="+mj-lt"/>
            </a:endParaRPr>
          </a:p>
          <a:p>
            <a:pPr marL="0" indent="0">
              <a:buNone/>
            </a:pPr>
            <a:endParaRPr lang="fr-FR" sz="1400" b="1" dirty="0">
              <a:effectLst/>
              <a:latin typeface="Bookman Old Style" panose="02050604050505020204" pitchFamily="18" charset="0"/>
              <a:ea typeface="Times New Roman" panose="02020603050405020304" pitchFamily="18" charset="0"/>
            </a:endParaRPr>
          </a:p>
          <a:p>
            <a:endParaRPr lang="fr-FR" sz="1400" dirty="0"/>
          </a:p>
        </p:txBody>
      </p:sp>
    </p:spTree>
    <p:extLst>
      <p:ext uri="{BB962C8B-B14F-4D97-AF65-F5344CB8AC3E}">
        <p14:creationId xmlns:p14="http://schemas.microsoft.com/office/powerpoint/2010/main" val="21975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Vaccins : écran de fumée gouvernemental | Le Journal Lutte Ouvrière">
            <a:extLst>
              <a:ext uri="{FF2B5EF4-FFF2-40B4-BE49-F238E27FC236}">
                <a16:creationId xmlns:a16="http://schemas.microsoft.com/office/drawing/2014/main" id="{A707C6D3-E5B5-642A-416F-A6D1EFFBBB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190"/>
          <a:stretch/>
        </p:blipFill>
        <p:spPr bwMode="auto">
          <a:xfrm>
            <a:off x="3424029"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8327B8F8-919B-9844-5D9A-081CC3BF6E13}"/>
              </a:ext>
            </a:extLst>
          </p:cNvPr>
          <p:cNvSpPr>
            <a:spLocks noGrp="1"/>
          </p:cNvSpPr>
          <p:nvPr>
            <p:ph type="title"/>
          </p:nvPr>
        </p:nvSpPr>
        <p:spPr>
          <a:xfrm>
            <a:off x="395287" y="379412"/>
            <a:ext cx="5257800" cy="1899912"/>
          </a:xfrm>
        </p:spPr>
        <p:txBody>
          <a:bodyPr>
            <a:normAutofit/>
          </a:bodyPr>
          <a:lstStyle/>
          <a:p>
            <a:pPr algn="just"/>
            <a:r>
              <a:rPr lang="fr-FR" sz="3100" b="1" u="sng" dirty="0">
                <a:solidFill>
                  <a:srgbClr val="C00000"/>
                </a:solidFill>
              </a:rPr>
              <a:t>II. La loi du 5 août 2021 et les conséquences sur le personnel soignant</a:t>
            </a:r>
            <a:endParaRPr lang="fr-FR" sz="3100" dirty="0">
              <a:solidFill>
                <a:srgbClr val="C00000"/>
              </a:solidFill>
            </a:endParaRPr>
          </a:p>
        </p:txBody>
      </p:sp>
      <p:sp>
        <p:nvSpPr>
          <p:cNvPr id="6" name="ZoneTexte 5">
            <a:extLst>
              <a:ext uri="{FF2B5EF4-FFF2-40B4-BE49-F238E27FC236}">
                <a16:creationId xmlns:a16="http://schemas.microsoft.com/office/drawing/2014/main" id="{53AA884E-2281-AAD4-ECED-1A825C48D748}"/>
              </a:ext>
            </a:extLst>
          </p:cNvPr>
          <p:cNvSpPr txBox="1"/>
          <p:nvPr/>
        </p:nvSpPr>
        <p:spPr>
          <a:xfrm>
            <a:off x="395287" y="2840432"/>
            <a:ext cx="3150350" cy="2862322"/>
          </a:xfrm>
          <a:prstGeom prst="rect">
            <a:avLst/>
          </a:prstGeom>
          <a:noFill/>
        </p:spPr>
        <p:txBody>
          <a:bodyPr wrap="none" rtlCol="0">
            <a:spAutoFit/>
          </a:bodyPr>
          <a:lstStyle/>
          <a:p>
            <a:r>
              <a:rPr kumimoji="0" lang="fr-FR" sz="1800" b="1" i="0" u="sng"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j-cs"/>
              </a:rPr>
              <a:t>A. Le contexte</a:t>
            </a:r>
          </a:p>
          <a:p>
            <a:endParaRPr kumimoji="0" lang="fr-FR" sz="1800" b="1" i="0" u="sng"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j-cs"/>
            </a:endParaRPr>
          </a:p>
          <a:p>
            <a:r>
              <a:rPr lang="fr-FR" b="1" u="sng" noProof="0" dirty="0">
                <a:solidFill>
                  <a:srgbClr val="0070C0"/>
                </a:solidFill>
                <a:latin typeface="Calibri Light" panose="020F0302020204030204"/>
                <a:cs typeface="+mj-cs"/>
              </a:rPr>
              <a:t>B. </a:t>
            </a:r>
            <a:r>
              <a:rPr kumimoji="0" lang="fr-FR" sz="1800" b="1" i="0" u="sng"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j-cs"/>
              </a:rPr>
              <a:t>L’obligation pour l’employeur </a:t>
            </a:r>
          </a:p>
          <a:p>
            <a:r>
              <a:rPr kumimoji="0" lang="fr-FR" sz="1800" b="1" i="0" u="sng"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j-cs"/>
              </a:rPr>
              <a:t>d’essayer de maintenir le contrat</a:t>
            </a:r>
          </a:p>
          <a:p>
            <a:endParaRPr kumimoji="0" lang="fr-FR" sz="1800" b="1" i="0" u="sng"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j-cs"/>
            </a:endParaRPr>
          </a:p>
          <a:p>
            <a:r>
              <a:rPr lang="fr-FR" sz="1800" b="1" u="sng" dirty="0">
                <a:solidFill>
                  <a:srgbClr val="0070C0"/>
                </a:solidFill>
                <a:latin typeface="Calibri Light" panose="020F0302020204030204"/>
                <a:ea typeface="Times New Roman" panose="02020603050405020304" pitchFamily="18" charset="0"/>
              </a:rPr>
              <a:t>C. Les sanctions en l’absence de </a:t>
            </a:r>
          </a:p>
          <a:p>
            <a:r>
              <a:rPr lang="fr-FR" sz="1800" b="1" u="sng" dirty="0">
                <a:solidFill>
                  <a:srgbClr val="0070C0"/>
                </a:solidFill>
                <a:latin typeface="Calibri Light" panose="020F0302020204030204"/>
                <a:ea typeface="Times New Roman" panose="02020603050405020304" pitchFamily="18" charset="0"/>
              </a:rPr>
              <a:t>schéma vaccinal complet</a:t>
            </a:r>
          </a:p>
          <a:p>
            <a:endParaRPr lang="fr-FR" sz="1800" b="1" u="sng" dirty="0">
              <a:solidFill>
                <a:srgbClr val="0070C0"/>
              </a:solidFill>
              <a:latin typeface="Calibri Light" panose="020F0302020204030204"/>
              <a:ea typeface="Times New Roman" panose="02020603050405020304" pitchFamily="18" charset="0"/>
            </a:endParaRPr>
          </a:p>
          <a:p>
            <a:br>
              <a:rPr lang="fr-FR" sz="1800" b="1" u="sng" dirty="0">
                <a:solidFill>
                  <a:srgbClr val="0070C0"/>
                </a:solidFill>
                <a:effectLst/>
                <a:ea typeface="Times New Roman" panose="02020603050405020304" pitchFamily="18" charset="0"/>
              </a:rPr>
            </a:br>
            <a:endParaRPr lang="fr-FR" dirty="0"/>
          </a:p>
        </p:txBody>
      </p:sp>
    </p:spTree>
    <p:extLst>
      <p:ext uri="{BB962C8B-B14F-4D97-AF65-F5344CB8AC3E}">
        <p14:creationId xmlns:p14="http://schemas.microsoft.com/office/powerpoint/2010/main" val="2382769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8D78EB7-DFDB-ED7D-0412-CFE195D51CC0}"/>
              </a:ext>
            </a:extLst>
          </p:cNvPr>
          <p:cNvSpPr>
            <a:spLocks noGrp="1"/>
          </p:cNvSpPr>
          <p:nvPr>
            <p:ph type="title"/>
          </p:nvPr>
        </p:nvSpPr>
        <p:spPr>
          <a:xfrm>
            <a:off x="6657714" y="467271"/>
            <a:ext cx="4529329" cy="2052522"/>
          </a:xfrm>
        </p:spPr>
        <p:txBody>
          <a:bodyPr anchor="b">
            <a:normAutofit/>
          </a:bodyPr>
          <a:lstStyle/>
          <a:p>
            <a:r>
              <a:rPr lang="fr-FR" sz="4000" b="1" u="sng" dirty="0">
                <a:solidFill>
                  <a:srgbClr val="0070C0"/>
                </a:solidFill>
                <a:latin typeface="Calibri Light" panose="020F0302020204030204"/>
                <a:ea typeface="Times New Roman" panose="02020603050405020304" pitchFamily="18" charset="0"/>
              </a:rPr>
              <a:t>A</a:t>
            </a:r>
            <a:r>
              <a:rPr kumimoji="0" lang="fr-FR" sz="4000" b="1" i="0" u="sng"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j-cs"/>
              </a:rPr>
              <a:t>. Le contexte</a:t>
            </a:r>
            <a:endParaRPr lang="fr-FR" sz="4000" dirty="0">
              <a:solidFill>
                <a:srgbClr val="0070C0"/>
              </a:solidFill>
            </a:endParaRPr>
          </a:p>
        </p:txBody>
      </p:sp>
      <p:sp>
        <p:nvSpPr>
          <p:cNvPr id="7177" name="Oval 7176">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Le Monde des ados | ACTU | [Dessin de presse] Décryptage d'un dessin de Na !">
            <a:extLst>
              <a:ext uri="{FF2B5EF4-FFF2-40B4-BE49-F238E27FC236}">
                <a16:creationId xmlns:a16="http://schemas.microsoft.com/office/drawing/2014/main" id="{C7CC6F28-E644-4576-74DD-F62BB37D39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3"/>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7179"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7181"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Espace réservé du contenu 2">
            <a:extLst>
              <a:ext uri="{FF2B5EF4-FFF2-40B4-BE49-F238E27FC236}">
                <a16:creationId xmlns:a16="http://schemas.microsoft.com/office/drawing/2014/main" id="{89387BC4-3CF8-7569-9805-0E6736635910}"/>
              </a:ext>
            </a:extLst>
          </p:cNvPr>
          <p:cNvSpPr>
            <a:spLocks noGrp="1"/>
          </p:cNvSpPr>
          <p:nvPr>
            <p:ph idx="1"/>
          </p:nvPr>
        </p:nvSpPr>
        <p:spPr>
          <a:xfrm>
            <a:off x="6657715" y="2990818"/>
            <a:ext cx="4195673" cy="2913872"/>
          </a:xfrm>
        </p:spPr>
        <p:txBody>
          <a:bodyPr anchor="t">
            <a:normAutofit/>
          </a:bodyPr>
          <a:lstStyle/>
          <a:p>
            <a:r>
              <a:rPr lang="fr-FR" sz="1400" dirty="0">
                <a:solidFill>
                  <a:schemeClr val="tx1">
                    <a:alpha val="80000"/>
                  </a:schemeClr>
                </a:solidFill>
                <a:effectLst/>
                <a:latin typeface="+mj-lt"/>
                <a:ea typeface="Times New Roman" panose="02020603050405020304" pitchFamily="18" charset="0"/>
              </a:rPr>
              <a:t>La loi du 05 août 2021 a pour effet d’obliger le personnel soignant à se vacciner contre la COVID 19. </a:t>
            </a:r>
            <a:endParaRPr lang="fr-FR" sz="1400" dirty="0">
              <a:solidFill>
                <a:schemeClr val="tx1">
                  <a:alpha val="80000"/>
                </a:schemeClr>
              </a:solidFill>
              <a:latin typeface="+mj-lt"/>
              <a:ea typeface="Times New Roman" panose="02020603050405020304" pitchFamily="18" charset="0"/>
            </a:endParaRPr>
          </a:p>
          <a:p>
            <a:r>
              <a:rPr lang="fr-FR" sz="1400" dirty="0">
                <a:solidFill>
                  <a:schemeClr val="tx1">
                    <a:alpha val="80000"/>
                  </a:schemeClr>
                </a:solidFill>
                <a:effectLst/>
                <a:latin typeface="+mj-lt"/>
                <a:ea typeface="Times New Roman" panose="02020603050405020304" pitchFamily="18" charset="0"/>
              </a:rPr>
              <a:t>Si un personnel soignant refuse, l’employeur a l’obligation d’essayer de </a:t>
            </a:r>
            <a:r>
              <a:rPr lang="fr-FR" sz="1400" b="1" dirty="0">
                <a:solidFill>
                  <a:schemeClr val="tx1">
                    <a:alpha val="80000"/>
                  </a:schemeClr>
                </a:solidFill>
                <a:effectLst/>
                <a:latin typeface="+mj-lt"/>
                <a:ea typeface="Times New Roman" panose="02020603050405020304" pitchFamily="18" charset="0"/>
              </a:rPr>
              <a:t>maintenir le contrat</a:t>
            </a:r>
            <a:r>
              <a:rPr lang="fr-FR" sz="1400" dirty="0">
                <a:solidFill>
                  <a:schemeClr val="tx1">
                    <a:alpha val="80000"/>
                  </a:schemeClr>
                </a:solidFill>
                <a:effectLst/>
                <a:latin typeface="+mj-lt"/>
                <a:ea typeface="Times New Roman" panose="02020603050405020304" pitchFamily="18" charset="0"/>
              </a:rPr>
              <a:t>. </a:t>
            </a:r>
          </a:p>
          <a:p>
            <a:r>
              <a:rPr lang="fr-FR" sz="1400" dirty="0">
                <a:solidFill>
                  <a:schemeClr val="tx1">
                    <a:alpha val="80000"/>
                  </a:schemeClr>
                </a:solidFill>
                <a:effectLst/>
                <a:latin typeface="+mj-lt"/>
                <a:ea typeface="Times New Roman" panose="02020603050405020304" pitchFamily="18" charset="0"/>
              </a:rPr>
              <a:t>Si cela est impossible, le contrat de travail et la rémunération s’y attachant seront suspendus, cela correspond en une </a:t>
            </a:r>
            <a:r>
              <a:rPr lang="fr-FR" sz="1400" b="1" dirty="0">
                <a:solidFill>
                  <a:schemeClr val="tx1">
                    <a:alpha val="80000"/>
                  </a:schemeClr>
                </a:solidFill>
                <a:effectLst/>
                <a:latin typeface="+mj-lt"/>
                <a:ea typeface="Times New Roman" panose="02020603050405020304" pitchFamily="18" charset="0"/>
              </a:rPr>
              <a:t>sanction pécuniaire</a:t>
            </a:r>
            <a:r>
              <a:rPr lang="fr-FR" sz="1400" dirty="0">
                <a:solidFill>
                  <a:schemeClr val="tx1">
                    <a:alpha val="80000"/>
                  </a:schemeClr>
                </a:solidFill>
                <a:effectLst/>
                <a:latin typeface="+mj-lt"/>
                <a:ea typeface="Times New Roman" panose="02020603050405020304" pitchFamily="18" charset="0"/>
              </a:rPr>
              <a:t>. </a:t>
            </a:r>
          </a:p>
          <a:p>
            <a:r>
              <a:rPr lang="fr-FR" sz="1400" dirty="0">
                <a:solidFill>
                  <a:schemeClr val="tx1">
                    <a:alpha val="80000"/>
                  </a:schemeClr>
                </a:solidFill>
                <a:latin typeface="+mj-lt"/>
                <a:ea typeface="Times New Roman" panose="02020603050405020304" pitchFamily="18" charset="0"/>
              </a:rPr>
              <a:t>Cette sanction pécuniaire apparaît en réalité contraire au droit européen et international. </a:t>
            </a:r>
            <a:endParaRPr lang="fr-FR" sz="1400" dirty="0">
              <a:solidFill>
                <a:schemeClr val="tx1">
                  <a:alpha val="80000"/>
                </a:schemeClr>
              </a:solidFill>
              <a:effectLst/>
              <a:latin typeface="+mj-lt"/>
              <a:ea typeface="Times New Roman" panose="02020603050405020304" pitchFamily="18" charset="0"/>
            </a:endParaRPr>
          </a:p>
          <a:p>
            <a:r>
              <a:rPr lang="fr-FR" sz="1400" b="1" dirty="0">
                <a:solidFill>
                  <a:schemeClr val="tx1">
                    <a:alpha val="80000"/>
                  </a:schemeClr>
                </a:solidFill>
                <a:effectLst/>
                <a:latin typeface="+mj-lt"/>
                <a:ea typeface="Times New Roman" panose="02020603050405020304" pitchFamily="18" charset="0"/>
              </a:rPr>
              <a:t>Aujourd’hui, nous savons qu’au bout de 3 ou 4 mois, le vaccin perd toute son efficacité.</a:t>
            </a:r>
          </a:p>
          <a:p>
            <a:pPr marL="0" indent="0">
              <a:buNone/>
            </a:pPr>
            <a:endParaRPr lang="fr-FR" sz="1400" dirty="0">
              <a:solidFill>
                <a:schemeClr val="tx1">
                  <a:alpha val="80000"/>
                </a:schemeClr>
              </a:solidFill>
              <a:latin typeface="+mj-lt"/>
            </a:endParaRPr>
          </a:p>
        </p:txBody>
      </p:sp>
      <p:sp>
        <p:nvSpPr>
          <p:cNvPr id="718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7185"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76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F5A350-CE7B-2CF3-99BC-CB37A72B2AE5}"/>
              </a:ext>
            </a:extLst>
          </p:cNvPr>
          <p:cNvSpPr>
            <a:spLocks noGrp="1"/>
          </p:cNvSpPr>
          <p:nvPr>
            <p:ph type="title"/>
          </p:nvPr>
        </p:nvSpPr>
        <p:spPr/>
        <p:txBody>
          <a:bodyPr/>
          <a:lstStyle/>
          <a:p>
            <a:r>
              <a:rPr kumimoji="0" lang="fr-FR" b="1" i="0" u="sng"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j-cs"/>
              </a:rPr>
              <a:t>B</a:t>
            </a:r>
            <a:r>
              <a:rPr kumimoji="0" lang="fr-FR" sz="4400" b="1" i="0" u="sng" strike="noStrike" kern="1200" cap="none" spc="0" normalizeH="0" baseline="0" noProof="0" dirty="0">
                <a:ln>
                  <a:noFill/>
                </a:ln>
                <a:solidFill>
                  <a:srgbClr val="0070C0"/>
                </a:solidFill>
                <a:effectLst/>
                <a:uLnTx/>
                <a:uFillTx/>
                <a:latin typeface="Calibri Light" panose="020F0302020204030204"/>
                <a:ea typeface="Times New Roman" panose="02020603050405020304" pitchFamily="18" charset="0"/>
                <a:cs typeface="+mj-cs"/>
              </a:rPr>
              <a:t>. L’obligation pour l’employeur d’essayer de maintenir le contrat</a:t>
            </a:r>
            <a:endParaRPr lang="fr-FR" dirty="0"/>
          </a:p>
        </p:txBody>
      </p:sp>
      <p:sp>
        <p:nvSpPr>
          <p:cNvPr id="3" name="Espace réservé du contenu 2">
            <a:extLst>
              <a:ext uri="{FF2B5EF4-FFF2-40B4-BE49-F238E27FC236}">
                <a16:creationId xmlns:a16="http://schemas.microsoft.com/office/drawing/2014/main" id="{C5C98B3B-C505-E603-F9D0-F3FEA6275E47}"/>
              </a:ext>
            </a:extLst>
          </p:cNvPr>
          <p:cNvSpPr>
            <a:spLocks noGrp="1"/>
          </p:cNvSpPr>
          <p:nvPr>
            <p:ph idx="1"/>
          </p:nvPr>
        </p:nvSpPr>
        <p:spPr/>
        <p:txBody>
          <a:bodyPr>
            <a:normAutofit fontScale="92500" lnSpcReduction="20000"/>
          </a:bodyPr>
          <a:lstStyle/>
          <a:p>
            <a:pPr marL="0" indent="0" algn="just">
              <a:buNone/>
            </a:pPr>
            <a:endParaRPr lang="fr-FR" sz="1800" dirty="0">
              <a:latin typeface="Bookman Old Style" panose="02050604050505020204" pitchFamily="18" charset="0"/>
              <a:ea typeface="Times New Roman" panose="02020603050405020304" pitchFamily="18" charset="0"/>
            </a:endParaRPr>
          </a:p>
          <a:p>
            <a:pPr marL="228600" algn="just"/>
            <a:r>
              <a:rPr lang="fr-FR" sz="1800" dirty="0">
                <a:latin typeface="Bookman Old Style" panose="02050604050505020204" pitchFamily="18" charset="0"/>
                <a:ea typeface="Times New Roman" panose="02020603050405020304" pitchFamily="18" charset="0"/>
              </a:rPr>
              <a:t>L</a:t>
            </a:r>
            <a:r>
              <a:rPr lang="fr-FR" sz="1800" dirty="0">
                <a:effectLst/>
                <a:latin typeface="Bookman Old Style" panose="02050604050505020204" pitchFamily="18" charset="0"/>
                <a:ea typeface="Times New Roman" panose="02020603050405020304" pitchFamily="18" charset="0"/>
              </a:rPr>
              <a:t>es règlements prévus par le Code de travail et le Code de la santé publique </a:t>
            </a:r>
            <a:r>
              <a:rPr lang="fr-FR" sz="1800" b="1" dirty="0">
                <a:effectLst/>
                <a:latin typeface="Bookman Old Style" panose="02050604050505020204" pitchFamily="18" charset="0"/>
                <a:ea typeface="Times New Roman" panose="02020603050405020304" pitchFamily="18" charset="0"/>
              </a:rPr>
              <a:t>imposent à l’employeur d’explorer l’ensemble des solutions possibles pour maintenir le contrat de travail et la rémunération</a:t>
            </a:r>
            <a:r>
              <a:rPr lang="fr-FR" sz="1800" dirty="0">
                <a:effectLst/>
                <a:latin typeface="Bookman Old Style" panose="02050604050505020204" pitchFamily="18" charset="0"/>
                <a:ea typeface="Times New Roman" panose="02020603050405020304" pitchFamily="18" charset="0"/>
              </a:rPr>
              <a:t>, </a:t>
            </a:r>
            <a:r>
              <a:rPr lang="fr-FR" sz="1800" b="1" dirty="0">
                <a:effectLst/>
                <a:latin typeface="Bookman Old Style" panose="02050604050505020204" pitchFamily="18" charset="0"/>
                <a:ea typeface="Times New Roman" panose="02020603050405020304" pitchFamily="18" charset="0"/>
              </a:rPr>
              <a:t>dans le cadre de l’exécution loyale du contrat </a:t>
            </a:r>
            <a:r>
              <a:rPr lang="fr-FR" sz="1800" dirty="0">
                <a:effectLst/>
                <a:latin typeface="Bookman Old Style" panose="02050604050505020204" pitchFamily="18" charset="0"/>
                <a:ea typeface="Times New Roman" panose="02020603050405020304" pitchFamily="18" charset="0"/>
              </a:rPr>
              <a:t>de travail et de la priorité du maintien de l’emploi et des revenus substantiels que constituent les salaires. </a:t>
            </a:r>
            <a:endParaRPr lang="fr-FR" sz="1800" dirty="0">
              <a:effectLst/>
              <a:latin typeface="Times New Roman" panose="02020603050405020304" pitchFamily="18" charset="0"/>
              <a:ea typeface="Times New Roman" panose="02020603050405020304" pitchFamily="18" charset="0"/>
            </a:endParaRPr>
          </a:p>
          <a:p>
            <a:pPr marL="0" indent="0" algn="l">
              <a:buNone/>
            </a:pPr>
            <a:r>
              <a:rPr lang="fr-FR" sz="1800" dirty="0">
                <a:effectLst/>
                <a:latin typeface="Bookman Old Style" panose="020506040505050202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algn="just"/>
            <a:r>
              <a:rPr lang="fr-FR" sz="1800" dirty="0">
                <a:effectLst/>
                <a:latin typeface="Bookman Old Style" panose="02050604050505020204" pitchFamily="18" charset="0"/>
                <a:ea typeface="Times New Roman" panose="02020603050405020304" pitchFamily="18" charset="0"/>
              </a:rPr>
              <a:t>L’article L.1221-1 du Code du travail précise que </a:t>
            </a:r>
            <a:r>
              <a:rPr lang="fr-FR" sz="1800" i="1" dirty="0">
                <a:effectLst/>
                <a:latin typeface="Bookman Old Style" panose="02050604050505020204" pitchFamily="18" charset="0"/>
                <a:ea typeface="Times New Roman" panose="02020603050405020304" pitchFamily="18" charset="0"/>
              </a:rPr>
              <a:t>« le contrat de travail est soumis aux règles du droit commun » </a:t>
            </a:r>
            <a:r>
              <a:rPr lang="fr-FR" sz="1800" dirty="0">
                <a:effectLst/>
                <a:latin typeface="Bookman Old Style" panose="02050604050505020204" pitchFamily="18" charset="0"/>
                <a:ea typeface="Times New Roman" panose="02020603050405020304" pitchFamily="18" charset="0"/>
              </a:rPr>
              <a:t>et particulièrement à l’article L.1222-1 du Code du travail, qui impose </a:t>
            </a:r>
            <a:r>
              <a:rPr lang="fr-FR" sz="1800" b="1" u="sng" dirty="0">
                <a:effectLst/>
                <a:latin typeface="Bookman Old Style" panose="02050604050505020204" pitchFamily="18" charset="0"/>
                <a:ea typeface="Times New Roman" panose="02020603050405020304" pitchFamily="18" charset="0"/>
              </a:rPr>
              <a:t>une exécution de bonne foi du contrat de travail.</a:t>
            </a:r>
            <a:r>
              <a:rPr lang="fr-FR" sz="1800" u="sng" dirty="0">
                <a:effectLst/>
                <a:latin typeface="Bookman Old Style" panose="020506040505050202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indent="0" algn="just">
              <a:buNone/>
            </a:pPr>
            <a:endParaRPr lang="fr-FR" sz="1800" dirty="0">
              <a:effectLst/>
              <a:latin typeface="Times New Roman" panose="02020603050405020304" pitchFamily="18" charset="0"/>
              <a:ea typeface="Times New Roman" panose="02020603050405020304" pitchFamily="18" charset="0"/>
            </a:endParaRPr>
          </a:p>
          <a:p>
            <a:pPr algn="just"/>
            <a:r>
              <a:rPr lang="fr-FR" sz="1800" dirty="0">
                <a:effectLst/>
                <a:latin typeface="Bookman Old Style" panose="02050604050505020204" pitchFamily="18" charset="0"/>
                <a:ea typeface="Times New Roman" panose="02020603050405020304" pitchFamily="18" charset="0"/>
              </a:rPr>
              <a:t>Le conseil des prudhommes de Paris a rendu une Ordonnance en date du 9 juin 2022 rappelant qu’ « </a:t>
            </a:r>
            <a:r>
              <a:rPr lang="fr-FR" sz="1800" i="1" dirty="0">
                <a:effectLst/>
                <a:latin typeface="Bookman Old Style" panose="02050604050505020204" pitchFamily="18" charset="0"/>
                <a:ea typeface="Times New Roman" panose="02020603050405020304" pitchFamily="18" charset="0"/>
              </a:rPr>
              <a:t>il résulte de la combinaison de toutes ces dispositions que l’employeur qui envisage de faire application de la loi n°2021-1040 du 05 août 2021 au titre de la suspension du contrat de travail, doit au préalable et en tout état de cause, dans le cadre d’une exécution loyale du contrat de travail et de la priorité de maintien de l’emploi et des revenus substantiels que constituent les salaires, explorer l’ensemble des solutions possibles afin de poursuite du contrat de travail et de maintien de la rémunération. </a:t>
            </a:r>
            <a:r>
              <a:rPr lang="fr-FR" sz="1800" b="1" i="1" u="sng" dirty="0">
                <a:effectLst/>
                <a:latin typeface="Bookman Old Style" panose="02050604050505020204" pitchFamily="18" charset="0"/>
                <a:ea typeface="Times New Roman" panose="02020603050405020304" pitchFamily="18" charset="0"/>
              </a:rPr>
              <a:t>A défaut, il caractérise un trouble manifestement illicite ». </a:t>
            </a:r>
            <a:endParaRPr lang="fr-FR" sz="1800" dirty="0">
              <a:effectLst/>
              <a:latin typeface="Times New Roman" panose="02020603050405020304" pitchFamily="18" charset="0"/>
              <a:ea typeface="Times New Roman" panose="02020603050405020304" pitchFamily="18" charset="0"/>
            </a:endParaRPr>
          </a:p>
          <a:p>
            <a:pPr marL="0" indent="0" algn="l">
              <a:buNone/>
            </a:pPr>
            <a:r>
              <a:rPr lang="fr-FR" sz="1800" b="1" u="none" strike="noStrike" dirty="0">
                <a:effectLst/>
                <a:latin typeface="Bookman Old Style" panose="02050604050505020204" pitchFamily="18" charset="0"/>
                <a:ea typeface="Times New Roman" panose="02020603050405020304" pitchFamily="18" charset="0"/>
              </a:rPr>
              <a:t> </a:t>
            </a:r>
            <a:r>
              <a:rPr lang="fr-FR" sz="1800" dirty="0">
                <a:effectLst/>
                <a:latin typeface="Bookman Old Style" panose="020506040505050202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1208786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83FD42-E678-80A8-CF5B-6FE447F2EBA3}"/>
              </a:ext>
            </a:extLst>
          </p:cNvPr>
          <p:cNvSpPr>
            <a:spLocks noGrp="1"/>
          </p:cNvSpPr>
          <p:nvPr>
            <p:ph type="title"/>
          </p:nvPr>
        </p:nvSpPr>
        <p:spPr/>
        <p:txBody>
          <a:bodyPr/>
          <a:lstStyle/>
          <a:p>
            <a:r>
              <a:rPr lang="fr-FR" b="1" u="sng" dirty="0">
                <a:solidFill>
                  <a:srgbClr val="0070C0"/>
                </a:solidFill>
                <a:latin typeface="Calibri Light" panose="020F0302020204030204"/>
                <a:ea typeface="Times New Roman" panose="02020603050405020304" pitchFamily="18" charset="0"/>
              </a:rPr>
              <a:t>C</a:t>
            </a:r>
            <a:r>
              <a:rPr lang="fr-FR" sz="4400" b="1" u="sng" dirty="0">
                <a:solidFill>
                  <a:srgbClr val="0070C0"/>
                </a:solidFill>
                <a:latin typeface="Calibri Light" panose="020F0302020204030204"/>
                <a:ea typeface="Times New Roman" panose="02020603050405020304" pitchFamily="18" charset="0"/>
              </a:rPr>
              <a:t>. Les sanctions en l’absence de schéma vaccinal complet</a:t>
            </a:r>
            <a:endParaRPr lang="fr-FR" dirty="0"/>
          </a:p>
        </p:txBody>
      </p:sp>
      <p:sp>
        <p:nvSpPr>
          <p:cNvPr id="3" name="Espace réservé du contenu 2">
            <a:extLst>
              <a:ext uri="{FF2B5EF4-FFF2-40B4-BE49-F238E27FC236}">
                <a16:creationId xmlns:a16="http://schemas.microsoft.com/office/drawing/2014/main" id="{78198CBA-5ECD-9CB2-413E-BB763335A6D0}"/>
              </a:ext>
            </a:extLst>
          </p:cNvPr>
          <p:cNvSpPr>
            <a:spLocks noGrp="1"/>
          </p:cNvSpPr>
          <p:nvPr>
            <p:ph idx="1"/>
          </p:nvPr>
        </p:nvSpPr>
        <p:spPr/>
        <p:txBody>
          <a:bodyPr>
            <a:normAutofit fontScale="70000" lnSpcReduction="20000"/>
          </a:bodyPr>
          <a:lstStyle/>
          <a:p>
            <a:pPr marL="0" indent="0" algn="just">
              <a:buNone/>
            </a:pPr>
            <a:r>
              <a:rPr lang="fr-FR" sz="1800" b="1" dirty="0">
                <a:effectLst/>
                <a:latin typeface="Bookman Old Style" panose="02050604050505020204" pitchFamily="18" charset="0"/>
                <a:ea typeface="Times New Roman" panose="02020603050405020304" pitchFamily="18" charset="0"/>
              </a:rPr>
              <a:t>Deux sanctions : suspension du contrat de travail et suspension de la rémunération. </a:t>
            </a:r>
          </a:p>
          <a:p>
            <a:pPr marL="0" indent="0" algn="just">
              <a:buNone/>
            </a:pPr>
            <a:endParaRPr lang="fr-FR" sz="1800" b="1" dirty="0">
              <a:effectLst/>
              <a:latin typeface="Times New Roman" panose="02020603050405020304" pitchFamily="18" charset="0"/>
              <a:ea typeface="Times New Roman" panose="02020603050405020304" pitchFamily="18" charset="0"/>
            </a:endParaRPr>
          </a:p>
          <a:p>
            <a:pPr algn="just"/>
            <a:r>
              <a:rPr lang="fr-FR" sz="1800" u="sng" dirty="0">
                <a:effectLst/>
                <a:latin typeface="Bookman Old Style" panose="02050604050505020204" pitchFamily="18" charset="0"/>
                <a:ea typeface="Times New Roman" panose="02020603050405020304" pitchFamily="18" charset="0"/>
              </a:rPr>
              <a:t>Selon le code du travail :</a:t>
            </a:r>
            <a:endParaRPr lang="fr-FR" sz="1800" u="sng" dirty="0">
              <a:effectLst/>
              <a:latin typeface="Times New Roman" panose="02020603050405020304" pitchFamily="18" charset="0"/>
              <a:ea typeface="Times New Roman" panose="02020603050405020304" pitchFamily="18" charset="0"/>
            </a:endParaRPr>
          </a:p>
          <a:p>
            <a:pPr marL="0" lvl="0" indent="0" algn="just">
              <a:buNone/>
            </a:pPr>
            <a:r>
              <a:rPr lang="fr-FR" sz="1800" b="1" dirty="0">
                <a:effectLst/>
                <a:latin typeface="Bookman Old Style" panose="02050604050505020204" pitchFamily="18" charset="0"/>
                <a:ea typeface="Times New Roman" panose="02020603050405020304" pitchFamily="18" charset="0"/>
                <a:cs typeface="Times New Roman" panose="02020603050405020304" pitchFamily="18" charset="0"/>
              </a:rPr>
              <a:t>L.1226-7 prévoit les cas de suspension du contrat de travail</a:t>
            </a:r>
            <a:r>
              <a:rPr lang="fr-FR" sz="1800" dirty="0">
                <a:effectLst/>
                <a:latin typeface="Bookman Old Style" panose="02050604050505020204" pitchFamily="18" charset="0"/>
                <a:ea typeface="Times New Roman" panose="02020603050405020304" pitchFamily="18" charset="0"/>
                <a:cs typeface="Times New Roman" panose="02020603050405020304" pitchFamily="18" charset="0"/>
              </a:rPr>
              <a:t> : en cas d’accident du travail, pendant le délai d’attente et la durée du stage de réadaptation, de rééducation ou de formation professionnelle et, pendant les périodes au cours desquelles </a:t>
            </a:r>
            <a:r>
              <a:rPr lang="fr-FR" sz="1800" dirty="0">
                <a:effectLst/>
                <a:latin typeface="Bookman Old Style" panose="02050604050505020204" pitchFamily="18" charset="0"/>
                <a:ea typeface="Times New Roman" panose="02020603050405020304" pitchFamily="18" charset="0"/>
              </a:rPr>
              <a:t>le salarié suit les actions mentionnées à l'article L. 323-3-1 du code de la sécurité sociale (…) »</a:t>
            </a:r>
            <a:endParaRPr lang="fr-FR" sz="1800" dirty="0">
              <a:latin typeface="Times New Roman" panose="02020603050405020304" pitchFamily="18" charset="0"/>
              <a:ea typeface="Times New Roman" panose="02020603050405020304" pitchFamily="18" charset="0"/>
            </a:endParaRPr>
          </a:p>
          <a:p>
            <a:pPr marL="0" lvl="0" indent="0" algn="just">
              <a:buNone/>
            </a:pPr>
            <a:r>
              <a:rPr lang="fr-FR" sz="1800" b="1" dirty="0">
                <a:effectLst/>
                <a:latin typeface="Bookman Old Style" panose="02050604050505020204" pitchFamily="18" charset="0"/>
                <a:ea typeface="Times New Roman" panose="02020603050405020304" pitchFamily="18" charset="0"/>
                <a:cs typeface="Times New Roman" panose="02020603050405020304" pitchFamily="18" charset="0"/>
              </a:rPr>
              <a:t>L.1331-1 définit la suspension comme une sanction</a:t>
            </a:r>
            <a:r>
              <a:rPr lang="fr-FR" sz="1800" b="1" dirty="0">
                <a:latin typeface="Bookman Old Style" panose="02050604050505020204" pitchFamily="18" charset="0"/>
                <a:ea typeface="Times New Roman" panose="02020603050405020304" pitchFamily="18" charset="0"/>
                <a:cs typeface="Times New Roman" panose="02020603050405020304" pitchFamily="18" charset="0"/>
              </a:rPr>
              <a:t>.</a:t>
            </a:r>
            <a:r>
              <a:rPr lang="fr-FR" sz="1800" dirty="0">
                <a:effectLst/>
                <a:latin typeface="Bookman Old Style" panose="020506040505050202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0" lvl="0" indent="0" algn="just">
              <a:buNone/>
            </a:pPr>
            <a:r>
              <a:rPr lang="fr-FR" sz="1800" b="1" dirty="0">
                <a:effectLst/>
                <a:latin typeface="Bookman Old Style" panose="02050604050505020204" pitchFamily="18" charset="0"/>
                <a:ea typeface="Times New Roman" panose="02020603050405020304" pitchFamily="18" charset="0"/>
                <a:cs typeface="Times New Roman" panose="02020603050405020304" pitchFamily="18" charset="0"/>
              </a:rPr>
              <a:t>L.1331-2 interdit toute sanction pécuniaire :.</a:t>
            </a:r>
          </a:p>
          <a:p>
            <a:pPr marL="0" lvl="0" indent="0" algn="just">
              <a:buNone/>
            </a:pPr>
            <a:endParaRPr lang="fr-FR" sz="1800" b="1" dirty="0">
              <a:latin typeface="Bookman Old Style" panose="02050604050505020204" pitchFamily="18" charset="0"/>
              <a:ea typeface="Times New Roman" panose="02020603050405020304" pitchFamily="18" charset="0"/>
              <a:cs typeface="Times New Roman" panose="02020603050405020304" pitchFamily="18" charset="0"/>
            </a:endParaRPr>
          </a:p>
          <a:p>
            <a:pPr algn="just"/>
            <a:r>
              <a:rPr lang="fr-FR" sz="1800" u="sng" dirty="0">
                <a:effectLst/>
                <a:latin typeface="Bookman Old Style" panose="02050604050505020204" pitchFamily="18" charset="0"/>
                <a:ea typeface="Times New Roman" panose="02020603050405020304" pitchFamily="18" charset="0"/>
              </a:rPr>
              <a:t>Selon la jurisprudence :  </a:t>
            </a:r>
            <a:endParaRPr lang="fr-FR" sz="1800" u="sng" dirty="0">
              <a:effectLst/>
              <a:latin typeface="Times New Roman" panose="02020603050405020304" pitchFamily="18" charset="0"/>
              <a:ea typeface="Times New Roman" panose="02020603050405020304" pitchFamily="18" charset="0"/>
            </a:endParaRPr>
          </a:p>
          <a:p>
            <a:pPr marL="0" lvl="0" indent="0" algn="just">
              <a:buNone/>
            </a:pPr>
            <a:r>
              <a:rPr lang="fr-FR" sz="1800" b="1" dirty="0">
                <a:effectLst/>
                <a:latin typeface="Bookman Old Style" panose="02050604050505020204" pitchFamily="18" charset="0"/>
                <a:ea typeface="Times New Roman" panose="02020603050405020304" pitchFamily="18" charset="0"/>
                <a:cs typeface="Times New Roman" panose="02020603050405020304" pitchFamily="18" charset="0"/>
              </a:rPr>
              <a:t>Conseil des Prud’hommes d’ALENCON, Ordonnance de référé, 1</a:t>
            </a:r>
            <a:r>
              <a:rPr lang="fr-FR" sz="1800" b="1" baseline="30000" dirty="0">
                <a:effectLst/>
                <a:latin typeface="Bookman Old Style" panose="02050604050505020204" pitchFamily="18" charset="0"/>
                <a:ea typeface="Times New Roman" panose="02020603050405020304" pitchFamily="18" charset="0"/>
                <a:cs typeface="Times New Roman" panose="02020603050405020304" pitchFamily="18" charset="0"/>
              </a:rPr>
              <a:t>er</a:t>
            </a:r>
            <a:r>
              <a:rPr lang="fr-FR" sz="1800" b="1" dirty="0">
                <a:effectLst/>
                <a:latin typeface="Bookman Old Style" panose="02050604050505020204" pitchFamily="18" charset="0"/>
                <a:ea typeface="Times New Roman" panose="02020603050405020304" pitchFamily="18" charset="0"/>
                <a:cs typeface="Times New Roman" panose="02020603050405020304" pitchFamily="18" charset="0"/>
              </a:rPr>
              <a:t> mars 2022 – n°21/00010</a:t>
            </a:r>
            <a:r>
              <a:rPr lang="fr-FR" sz="1800" dirty="0">
                <a:effectLst/>
                <a:latin typeface="Bookman Old Style" panose="02050604050505020204" pitchFamily="18" charset="0"/>
                <a:ea typeface="Times New Roman" panose="02020603050405020304" pitchFamily="18" charset="0"/>
                <a:cs typeface="Times New Roman" panose="02020603050405020304" pitchFamily="18" charset="0"/>
              </a:rPr>
              <a:t> : ces sanctions sont irrégulière et portent atteinte aux droits des travailleurs énoncés par les Conventions Internationales signées par la France.</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fr-FR" sz="1800" b="1" dirty="0">
                <a:effectLst/>
                <a:latin typeface="Bookman Old Style" panose="02050604050505020204" pitchFamily="18" charset="0"/>
                <a:ea typeface="Times New Roman" panose="02020603050405020304" pitchFamily="18" charset="0"/>
                <a:cs typeface="Times New Roman" panose="02020603050405020304" pitchFamily="18" charset="0"/>
              </a:rPr>
              <a:t>Conseil des Prud’hommes de SETE, Ordonnance de référé, 9 juin 2022 – n°21/01275</a:t>
            </a:r>
            <a:r>
              <a:rPr lang="fr-FR" sz="1800" dirty="0">
                <a:effectLst/>
                <a:latin typeface="Bookman Old Style" panose="02050604050505020204" pitchFamily="18" charset="0"/>
                <a:ea typeface="Times New Roman" panose="02020603050405020304" pitchFamily="18" charset="0"/>
                <a:cs typeface="Times New Roman" panose="02020603050405020304" pitchFamily="18" charset="0"/>
              </a:rPr>
              <a:t> : </a:t>
            </a:r>
            <a:r>
              <a:rPr lang="fr-FR" sz="1800" i="1" dirty="0">
                <a:effectLst/>
                <a:latin typeface="Bookman Old Style" panose="02050604050505020204" pitchFamily="18" charset="0"/>
                <a:ea typeface="Times New Roman" panose="02020603050405020304" pitchFamily="18" charset="0"/>
                <a:cs typeface="Times New Roman" panose="02020603050405020304" pitchFamily="18" charset="0"/>
              </a:rPr>
              <a:t>« la suspension du contrat litigieuse corroborée d’une suspension de salaire s’analyse en une sanction pécuniaire prohibée »</a:t>
            </a:r>
          </a:p>
          <a:p>
            <a:pPr marL="0" indent="0" algn="just">
              <a:buNone/>
            </a:pPr>
            <a:r>
              <a:rPr lang="fr-FR" sz="1800" b="1" dirty="0">
                <a:effectLst/>
                <a:latin typeface="Bookman Old Style" panose="02050604050505020204" pitchFamily="18" charset="0"/>
                <a:ea typeface="Times New Roman" panose="02020603050405020304" pitchFamily="18" charset="0"/>
                <a:cs typeface="Times New Roman" panose="02020603050405020304" pitchFamily="18" charset="0"/>
              </a:rPr>
              <a:t>Conseil des Prud’hommes COLMAR CEDEX, Ordonnance de référé, 21 février 2022 – n°22/00001</a:t>
            </a:r>
            <a:r>
              <a:rPr lang="fr-FR" sz="1800" dirty="0">
                <a:effectLst/>
                <a:latin typeface="Bookman Old Style" panose="02050604050505020204" pitchFamily="18" charset="0"/>
                <a:ea typeface="Times New Roman" panose="02020603050405020304" pitchFamily="18" charset="0"/>
                <a:cs typeface="Times New Roman" panose="02020603050405020304" pitchFamily="18" charset="0"/>
              </a:rPr>
              <a:t> : annulation de la suspension du contrat de travail, reprise des paiements des salaires et versement des salaires et congés payés dus. </a:t>
            </a:r>
            <a:endParaRPr lang="fr-FR" sz="1800" dirty="0">
              <a:effectLst/>
              <a:latin typeface="Times New Roman" panose="02020603050405020304" pitchFamily="18" charset="0"/>
              <a:ea typeface="Times New Roman" panose="02020603050405020304" pitchFamily="18" charset="0"/>
            </a:endParaRPr>
          </a:p>
          <a:p>
            <a:pPr marL="0" lvl="0" indent="0" algn="just">
              <a:buNone/>
            </a:pPr>
            <a:r>
              <a:rPr lang="fr-FR" sz="1800" b="1" dirty="0">
                <a:solidFill>
                  <a:schemeClr val="accent2">
                    <a:lumMod val="75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Cour d’appel de Paris, 1</a:t>
            </a:r>
            <a:r>
              <a:rPr lang="fr-FR" sz="1800" b="1" baseline="30000" dirty="0">
                <a:solidFill>
                  <a:schemeClr val="accent2">
                    <a:lumMod val="75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er</a:t>
            </a:r>
            <a:r>
              <a:rPr lang="fr-FR" sz="1800" b="1" dirty="0">
                <a:solidFill>
                  <a:schemeClr val="accent2">
                    <a:lumMod val="75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 décembre 2022 </a:t>
            </a:r>
            <a:r>
              <a:rPr lang="fr-FR" sz="1800" dirty="0">
                <a:solidFill>
                  <a:schemeClr val="accent2">
                    <a:lumMod val="75000"/>
                  </a:schemeClr>
                </a:solidFill>
                <a:effectLst/>
                <a:latin typeface="Bookman Old Style" panose="02050604050505020204" pitchFamily="18" charset="0"/>
                <a:ea typeface="Times New Roman" panose="02020603050405020304" pitchFamily="18" charset="0"/>
                <a:cs typeface="Times New Roman" panose="02020603050405020304" pitchFamily="18" charset="0"/>
              </a:rPr>
              <a:t>: La soignante a été réintégrée. L’établissement a été condamné à payer les frais de justice. </a:t>
            </a:r>
            <a:endParaRPr lang="fr-FR" sz="1800"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gn="just">
              <a:buNone/>
            </a:pPr>
            <a:r>
              <a:rPr lang="fr-FR" sz="1800" b="1" dirty="0">
                <a:effectLst/>
                <a:latin typeface="Bookman Old Style" panose="02050604050505020204" pitchFamily="18"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28166001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1898</Words>
  <Application>Microsoft Office PowerPoint</Application>
  <PresentationFormat>Grand écran</PresentationFormat>
  <Paragraphs>130</Paragraphs>
  <Slides>15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MS Mincho</vt:lpstr>
      <vt:lpstr>Arial</vt:lpstr>
      <vt:lpstr>Bookman Old Style</vt:lpstr>
      <vt:lpstr>Calibri</vt:lpstr>
      <vt:lpstr>Calibri Light</vt:lpstr>
      <vt:lpstr>Courier New</vt:lpstr>
      <vt:lpstr>Times New Roman</vt:lpstr>
      <vt:lpstr>Wingdings</vt:lpstr>
      <vt:lpstr>Thème Office</vt:lpstr>
      <vt:lpstr>L’OBLIGATION DU PERSONNEL SOIGNANT DE SE VACCINER CONTRE LA COVID 19</vt:lpstr>
      <vt:lpstr>SOMMAIRE</vt:lpstr>
      <vt:lpstr>I. La loi du 5 août 2021 relative à la gestion de la crise sanitaire</vt:lpstr>
      <vt:lpstr>A. L’obligation légale du personnel soignant de se vacciner  </vt:lpstr>
      <vt:lpstr>B. Le particularisme de l’hospitalisation à domicile (H.A.D)  </vt:lpstr>
      <vt:lpstr>II. La loi du 5 août 2021 et les conséquences sur le personnel soignant</vt:lpstr>
      <vt:lpstr>A. Le contexte</vt:lpstr>
      <vt:lpstr>B. L’obligation pour l’employeur d’essayer de maintenir le contrat</vt:lpstr>
      <vt:lpstr>C. Les sanctions en l’absence de schéma vaccinal complet</vt:lpstr>
      <vt:lpstr>III. L’abrogation de la loi du 5 août 2021</vt:lpstr>
      <vt:lpstr>A. Une obligation vaccinale qui ne se justifie plus selon la proposition de loi n°546 </vt:lpstr>
      <vt:lpstr>B. L’incompatibilité de la loi 2021 au regard du droit international et européen </vt:lpstr>
      <vt:lpstr>Petit focus sur l’article 8 de la CESDH</vt:lpstr>
      <vt:lpstr>C. L’abrogation de la loi 2021 </vt:lpstr>
      <vt:lpstr>IV. REGARD EXTERIEUR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L’OBLIGATION DU PERSONNEL SOIGNANT DE SE VACCINER CONTRE LA COVID 19</dc:title>
  <dc:creator>Audrey Bousquet</dc:creator>
  <cp:lastModifiedBy>Gilles</cp:lastModifiedBy>
  <cp:revision>3</cp:revision>
  <dcterms:created xsi:type="dcterms:W3CDTF">2023-02-19T12:26:23Z</dcterms:created>
  <dcterms:modified xsi:type="dcterms:W3CDTF">2023-03-02T14:35:41Z</dcterms:modified>
</cp:coreProperties>
</file>