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73"/>
  </p:notesMasterIdLst>
  <p:sldIdLst>
    <p:sldId id="256" r:id="rId3"/>
    <p:sldId id="344" r:id="rId4"/>
    <p:sldId id="351" r:id="rId5"/>
    <p:sldId id="347" r:id="rId6"/>
    <p:sldId id="350" r:id="rId7"/>
    <p:sldId id="329" r:id="rId8"/>
    <p:sldId id="444" r:id="rId9"/>
    <p:sldId id="352" r:id="rId10"/>
    <p:sldId id="348" r:id="rId11"/>
    <p:sldId id="257" r:id="rId12"/>
    <p:sldId id="258" r:id="rId13"/>
    <p:sldId id="261" r:id="rId14"/>
    <p:sldId id="262" r:id="rId15"/>
    <p:sldId id="263" r:id="rId16"/>
    <p:sldId id="264" r:id="rId17"/>
    <p:sldId id="349" r:id="rId18"/>
    <p:sldId id="266" r:id="rId19"/>
    <p:sldId id="354" r:id="rId20"/>
    <p:sldId id="336" r:id="rId21"/>
    <p:sldId id="340" r:id="rId22"/>
    <p:sldId id="322" r:id="rId23"/>
    <p:sldId id="341" r:id="rId24"/>
    <p:sldId id="342" r:id="rId25"/>
    <p:sldId id="276" r:id="rId26"/>
    <p:sldId id="332" r:id="rId27"/>
    <p:sldId id="338" r:id="rId28"/>
    <p:sldId id="337" r:id="rId29"/>
    <p:sldId id="333" r:id="rId30"/>
    <p:sldId id="339" r:id="rId31"/>
    <p:sldId id="315" r:id="rId32"/>
    <p:sldId id="293" r:id="rId33"/>
    <p:sldId id="316" r:id="rId34"/>
    <p:sldId id="320" r:id="rId35"/>
    <p:sldId id="321" r:id="rId36"/>
    <p:sldId id="265" r:id="rId37"/>
    <p:sldId id="318" r:id="rId38"/>
    <p:sldId id="319" r:id="rId39"/>
    <p:sldId id="334" r:id="rId40"/>
    <p:sldId id="294" r:id="rId41"/>
    <p:sldId id="295" r:id="rId42"/>
    <p:sldId id="296" r:id="rId43"/>
    <p:sldId id="335" r:id="rId44"/>
    <p:sldId id="327" r:id="rId45"/>
    <p:sldId id="297" r:id="rId46"/>
    <p:sldId id="299" r:id="rId47"/>
    <p:sldId id="298" r:id="rId48"/>
    <p:sldId id="302" r:id="rId49"/>
    <p:sldId id="272" r:id="rId50"/>
    <p:sldId id="273" r:id="rId51"/>
    <p:sldId id="323" r:id="rId52"/>
    <p:sldId id="274" r:id="rId53"/>
    <p:sldId id="324" r:id="rId54"/>
    <p:sldId id="325" r:id="rId55"/>
    <p:sldId id="326" r:id="rId56"/>
    <p:sldId id="275" r:id="rId57"/>
    <p:sldId id="292" r:id="rId58"/>
    <p:sldId id="277" r:id="rId59"/>
    <p:sldId id="278" r:id="rId60"/>
    <p:sldId id="279" r:id="rId61"/>
    <p:sldId id="280" r:id="rId62"/>
    <p:sldId id="281" r:id="rId63"/>
    <p:sldId id="282" r:id="rId64"/>
    <p:sldId id="283" r:id="rId65"/>
    <p:sldId id="284" r:id="rId66"/>
    <p:sldId id="285" r:id="rId67"/>
    <p:sldId id="286" r:id="rId68"/>
    <p:sldId id="309" r:id="rId69"/>
    <p:sldId id="307" r:id="rId70"/>
    <p:sldId id="308" r:id="rId71"/>
    <p:sldId id="343" r:id="rId7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71B"/>
    <a:srgbClr val="304495"/>
    <a:srgbClr val="E41E12"/>
    <a:srgbClr val="FFFFFF"/>
    <a:srgbClr val="ED83B3"/>
    <a:srgbClr val="F4C3C3"/>
    <a:srgbClr val="132A5A"/>
    <a:srgbClr val="7AA2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36" autoAdjust="0"/>
    <p:restoredTop sz="81786" autoAdjust="0"/>
  </p:normalViewPr>
  <p:slideViewPr>
    <p:cSldViewPr snapToGrid="0">
      <p:cViewPr varScale="1">
        <p:scale>
          <a:sx n="93" d="100"/>
          <a:sy n="93" d="100"/>
        </p:scale>
        <p:origin x="288" y="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35E87-D6FC-4761-A793-29114AEF28CE}" type="datetimeFigureOut">
              <a:rPr lang="fr-FR" smtClean="0"/>
              <a:t>12/12/2023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2F218C-7129-48FD-92B5-4DE55544A4BA}" type="slidenum">
              <a:rPr lang="fr-FR" smtClean="0"/>
              <a:t>‹N°›</a:t>
            </a:fld>
            <a:endParaRPr lang="fr-FR"/>
          </a:p>
        </p:txBody>
      </p:sp>
    </p:spTree>
    <p:extLst>
      <p:ext uri="{BB962C8B-B14F-4D97-AF65-F5344CB8AC3E}">
        <p14:creationId xmlns:p14="http://schemas.microsoft.com/office/powerpoint/2010/main" val="3561277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legifrance.gouv.fr/jorf/id/JORFTEXT000030137632"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assoconnect.com/blog/subvention-association/"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legifrance.gouv.fr/affichTexteArticle.do;jsessionid=D1F867A2D6D8DBAB4BD9973A3638464C.tplgfr23s_1?idArticle=LEGIARTI000038610543&amp;cidTexte=JORFTEXT000019283050&amp;categorieLien=id&amp;dateTexte=" TargetMode="External"/><Relationship Id="rId7" Type="http://schemas.openxmlformats.org/officeDocument/2006/relationships/hyperlink" Target="https://www.legifrance.gouv.fr/codes/article_lc/LEGIARTI000042913824/2021-12-31"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s://www.legifrance.gouv.fr/loda/article_lc/LEGIARTI000038610543/" TargetMode="External"/><Relationship Id="rId5" Type="http://schemas.openxmlformats.org/officeDocument/2006/relationships/hyperlink" Target="https://www.legifrance.gouv.fr/codes/article_lc/LEGIARTI000041470858/2020-12-31" TargetMode="External"/><Relationship Id="rId4" Type="http://schemas.openxmlformats.org/officeDocument/2006/relationships/hyperlink" Target="https://www.legifrance.gouv.fr/codes/article_lc/LEGIARTI000042915075/2020-12-31"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abonnes.efl.fr/EFL2/convert/id/?id=A45FDDEC66B4619A5-EFL"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2F218C-7129-48FD-92B5-4DE55544A4BA}" type="slidenum">
              <a:rPr lang="fr-FR" smtClean="0"/>
              <a:t>1</a:t>
            </a:fld>
            <a:endParaRPr lang="fr-FR"/>
          </a:p>
        </p:txBody>
      </p:sp>
    </p:spTree>
    <p:extLst>
      <p:ext uri="{BB962C8B-B14F-4D97-AF65-F5344CB8AC3E}">
        <p14:creationId xmlns:p14="http://schemas.microsoft.com/office/powerpoint/2010/main" val="4019363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AC3BED4-52DF-555D-BF62-93165DD2DD53}"/>
              </a:ext>
            </a:extLst>
          </p:cNvPr>
          <p:cNvSpPr>
            <a:spLocks noGrp="1" noRot="1" noChangeAspect="1" noResize="1"/>
          </p:cNvSpPr>
          <p:nvPr>
            <p:ph type="sldImg"/>
          </p:nvPr>
        </p:nvSpPr>
        <p:spPr>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F84815DE-E612-1FCE-8167-8208EDB6CAB3}"/>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C99C7F0-1E7D-F7CE-D654-38FC36E4341B}"/>
              </a:ext>
            </a:extLst>
          </p:cNvPr>
          <p:cNvSpPr>
            <a:spLocks noGrp="1" noRot="1" noChangeAspect="1" noResize="1"/>
          </p:cNvSpPr>
          <p:nvPr>
            <p:ph type="sldImg"/>
          </p:nvPr>
        </p:nvSpPr>
        <p:spPr>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75901E4C-246E-8DF2-89F0-72CC3898CA27}"/>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C99C7F0-1E7D-F7CE-D654-38FC36E4341B}"/>
              </a:ext>
            </a:extLst>
          </p:cNvPr>
          <p:cNvSpPr>
            <a:spLocks noGrp="1" noRot="1" noChangeAspect="1" noResize="1"/>
          </p:cNvSpPr>
          <p:nvPr>
            <p:ph type="sldImg"/>
          </p:nvPr>
        </p:nvSpPr>
        <p:spPr>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75901E4C-246E-8DF2-89F0-72CC3898CA27}"/>
              </a:ext>
            </a:extLst>
          </p:cNvPr>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1194775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sport est en net diminution</a:t>
            </a:r>
          </a:p>
          <a:p>
            <a:r>
              <a:rPr lang="fr-FR" sz="1800" dirty="0">
                <a:effectLst/>
                <a:latin typeface="Calibri" panose="020F0502020204030204" pitchFamily="34" charset="0"/>
                <a:ea typeface="Calibri" panose="020F0502020204030204" pitchFamily="34" charset="0"/>
              </a:rPr>
              <a:t>5,5% des entreprises de Nouvelle Aquitaine (celles qui ont déclarées leur don à l’administration fiscale) </a:t>
            </a:r>
            <a:r>
              <a:rPr lang="fr-FR" sz="1800" dirty="0">
                <a:effectLst/>
                <a:latin typeface="Wingdings" panose="05000000000000000000" pitchFamily="2" charset="2"/>
                <a:ea typeface="Calibri" panose="020F0502020204030204" pitchFamily="34" charset="0"/>
              </a:rPr>
              <a:t>è</a:t>
            </a:r>
            <a:r>
              <a:rPr lang="fr-FR" sz="1800" dirty="0">
                <a:effectLst/>
                <a:latin typeface="Calibri" panose="020F0502020204030204" pitchFamily="34" charset="0"/>
                <a:ea typeface="Calibri" panose="020F0502020204030204" pitchFamily="34" charset="0"/>
              </a:rPr>
              <a:t> 4</a:t>
            </a:r>
            <a:r>
              <a:rPr lang="fr-FR" sz="1800" baseline="30000" dirty="0">
                <a:effectLst/>
                <a:latin typeface="Calibri" panose="020F0502020204030204" pitchFamily="34" charset="0"/>
                <a:ea typeface="Calibri" panose="020F0502020204030204" pitchFamily="34" charset="0"/>
              </a:rPr>
              <a:t>ème</a:t>
            </a:r>
            <a:r>
              <a:rPr lang="fr-FR" sz="1800" dirty="0">
                <a:effectLst/>
                <a:latin typeface="Calibri" panose="020F0502020204030204" pitchFamily="34" charset="0"/>
                <a:ea typeface="Calibri" panose="020F0502020204030204" pitchFamily="34" charset="0"/>
              </a:rPr>
              <a:t> région après pays de Loire en tête, bretagne et centre val de Loire</a:t>
            </a:r>
          </a:p>
          <a:p>
            <a:r>
              <a:rPr lang="fr-FR" sz="1800" dirty="0">
                <a:effectLst/>
                <a:latin typeface="Calibri" panose="020F0502020204030204" pitchFamily="34" charset="0"/>
                <a:ea typeface="Calibri" panose="020F0502020204030204" pitchFamily="34" charset="0"/>
              </a:rPr>
              <a:t>ADMICAL précise plutôt 10% en NA soit 11000 entreprises majoritairement des TPE pour 70% mais représentant 7% des dons</a:t>
            </a:r>
          </a:p>
          <a:p>
            <a:r>
              <a:rPr lang="fr-FR" sz="1800" dirty="0">
                <a:effectLst/>
                <a:latin typeface="Calibri" panose="020F0502020204030204" pitchFamily="34" charset="0"/>
                <a:ea typeface="Calibri" panose="020F0502020204030204" pitchFamily="34" charset="0"/>
              </a:rPr>
              <a:t>Le don moyen est de 10 00 €</a:t>
            </a:r>
          </a:p>
          <a:p>
            <a:r>
              <a:rPr lang="fr-FR" sz="1800" dirty="0">
                <a:effectLst/>
                <a:latin typeface="Calibri" panose="020F0502020204030204" pitchFamily="34" charset="0"/>
                <a:ea typeface="Calibri" panose="020F0502020204030204" pitchFamily="34" charset="0"/>
              </a:rPr>
              <a:t>3,6 milliard d’euros en France</a:t>
            </a:r>
          </a:p>
          <a:p>
            <a:r>
              <a:rPr lang="fr-FR" sz="1800" dirty="0">
                <a:effectLst/>
                <a:latin typeface="Calibri" panose="020F0502020204030204" pitchFamily="34" charset="0"/>
                <a:ea typeface="Calibri" panose="020F0502020204030204" pitchFamily="34" charset="0"/>
              </a:rPr>
              <a:t>Un engouement depuis 2010, le nombre d’entreprises mécènes a été multiplié par 4</a:t>
            </a:r>
          </a:p>
          <a:p>
            <a:r>
              <a:rPr lang="fr-FR" sz="1800" dirty="0">
                <a:effectLst/>
                <a:latin typeface="Calibri" panose="020F0502020204030204" pitchFamily="34" charset="0"/>
                <a:ea typeface="Calibri" panose="020F0502020204030204" pitchFamily="34" charset="0"/>
              </a:rPr>
              <a:t> </a:t>
            </a:r>
          </a:p>
          <a:p>
            <a:r>
              <a:rPr lang="fr-FR" sz="1800" dirty="0">
                <a:effectLst/>
                <a:latin typeface="Calibri" panose="020F0502020204030204" pitchFamily="34" charset="0"/>
                <a:ea typeface="Calibri" panose="020F0502020204030204" pitchFamily="34" charset="0"/>
              </a:rPr>
              <a:t>L’évolution du taux de déduction au-delà de 2 m€ ramené de 60 à 40% commence à avoir un impact sur les grands mécènes</a:t>
            </a:r>
          </a:p>
          <a:p>
            <a:r>
              <a:rPr lang="fr-FR" sz="1800" dirty="0">
                <a:effectLst/>
                <a:latin typeface="Calibri" panose="020F0502020204030204" pitchFamily="34" charset="0"/>
                <a:ea typeface="Calibri" panose="020F0502020204030204" pitchFamily="34" charset="0"/>
              </a:rPr>
              <a:t> </a:t>
            </a:r>
          </a:p>
          <a:p>
            <a:r>
              <a:rPr lang="fr-FR" sz="1800" dirty="0">
                <a:effectLst/>
                <a:latin typeface="Calibri" panose="020F0502020204030204" pitchFamily="34" charset="0"/>
                <a:ea typeface="Calibri" panose="020F0502020204030204" pitchFamily="34" charset="0"/>
              </a:rPr>
              <a:t>Le sport en tête 46% en fort diminution et un engouement pour la culture et la préservation du patrimoine 37% avec augmentation de 10 points, puis l’éducation</a:t>
            </a:r>
          </a:p>
          <a:p>
            <a:r>
              <a:rPr lang="fr-FR" sz="1800" dirty="0">
                <a:effectLst/>
                <a:latin typeface="Calibri" panose="020F0502020204030204" pitchFamily="34" charset="0"/>
                <a:ea typeface="Calibri" panose="020F0502020204030204" pitchFamily="34" charset="0"/>
              </a:rPr>
              <a:t>Mécénat surtout financier : 80% </a:t>
            </a:r>
          </a:p>
          <a:p>
            <a:r>
              <a:rPr lang="fr-FR" sz="1800" dirty="0">
                <a:effectLst/>
                <a:latin typeface="Calibri" panose="020F0502020204030204" pitchFamily="34" charset="0"/>
                <a:ea typeface="Calibri" panose="020F0502020204030204" pitchFamily="34" charset="0"/>
              </a:rPr>
              <a:t>Mécénat en nature : 15% </a:t>
            </a:r>
          </a:p>
          <a:p>
            <a:r>
              <a:rPr lang="fr-FR" sz="1800" dirty="0">
                <a:effectLst/>
                <a:latin typeface="Calibri" panose="020F0502020204030204" pitchFamily="34" charset="0"/>
                <a:ea typeface="Calibri" panose="020F0502020204030204" pitchFamily="34" charset="0"/>
              </a:rPr>
              <a:t>Et compétence 5%</a:t>
            </a:r>
          </a:p>
          <a:p>
            <a:endParaRPr lang="fr-FR" dirty="0"/>
          </a:p>
        </p:txBody>
      </p:sp>
      <p:sp>
        <p:nvSpPr>
          <p:cNvPr id="4" name="Espace réservé du numéro de diapositive 3"/>
          <p:cNvSpPr>
            <a:spLocks noGrp="1"/>
          </p:cNvSpPr>
          <p:nvPr>
            <p:ph type="sldNum" sz="quarter" idx="5"/>
          </p:nvPr>
        </p:nvSpPr>
        <p:spPr/>
        <p:txBody>
          <a:bodyPr/>
          <a:lstStyle/>
          <a:p>
            <a:fld id="{742F218C-7129-48FD-92B5-4DE55544A4BA}" type="slidenum">
              <a:rPr lang="fr-FR" smtClean="0"/>
              <a:t>20</a:t>
            </a:fld>
            <a:endParaRPr lang="fr-FR"/>
          </a:p>
        </p:txBody>
      </p:sp>
    </p:spTree>
    <p:extLst>
      <p:ext uri="{BB962C8B-B14F-4D97-AF65-F5344CB8AC3E}">
        <p14:creationId xmlns:p14="http://schemas.microsoft.com/office/powerpoint/2010/main" val="417494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2F218C-7129-48FD-92B5-4DE55544A4BA}" type="slidenum">
              <a:rPr lang="fr-FR" smtClean="0"/>
              <a:t>21</a:t>
            </a:fld>
            <a:endParaRPr lang="fr-FR"/>
          </a:p>
        </p:txBody>
      </p:sp>
    </p:spTree>
    <p:extLst>
      <p:ext uri="{BB962C8B-B14F-4D97-AF65-F5344CB8AC3E}">
        <p14:creationId xmlns:p14="http://schemas.microsoft.com/office/powerpoint/2010/main" val="1871751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Intérêt général : autoproclamée</a:t>
            </a:r>
          </a:p>
          <a:p>
            <a:r>
              <a:rPr lang="fr-FR" dirty="0"/>
              <a:t>Rescrit ? Rajouter la slide rescrit réduction d’impôt</a:t>
            </a:r>
          </a:p>
          <a:p>
            <a:endParaRPr lang="fr-FR" dirty="0"/>
          </a:p>
          <a:p>
            <a:pPr algn="l" fontAlgn="base">
              <a:buFont typeface="Arial" panose="020B0604020202020204" pitchFamily="34" charset="0"/>
              <a:buChar char="•"/>
            </a:pPr>
            <a:r>
              <a:rPr lang="fr-FR" b="0" i="0" dirty="0">
                <a:solidFill>
                  <a:srgbClr val="646464"/>
                </a:solidFill>
                <a:effectLst/>
                <a:latin typeface="Roboto" panose="02000000000000000000" pitchFamily="2" charset="0"/>
              </a:rPr>
              <a:t>Présenter "un caractère philanthropique, éducatif, scientifique, social, humanitaire, sportif, familial, culturel".</a:t>
            </a:r>
          </a:p>
          <a:p>
            <a:pPr algn="l" fontAlgn="base">
              <a:buFont typeface="Arial" panose="020B0604020202020204" pitchFamily="34" charset="0"/>
              <a:buChar char="•"/>
            </a:pPr>
            <a:r>
              <a:rPr lang="fr-FR" b="0" i="0" dirty="0">
                <a:solidFill>
                  <a:srgbClr val="646464"/>
                </a:solidFill>
                <a:effectLst/>
                <a:latin typeface="Roboto" panose="02000000000000000000" pitchFamily="2" charset="0"/>
              </a:rPr>
              <a:t>Ou concourir "à la mise en valeur du patrimoine artistique" ou "à la défense de l'environnement naturel ou à la diffusion de la culture, de la langue et des connaissances scientifiques françaises". </a:t>
            </a:r>
          </a:p>
          <a:p>
            <a:endParaRPr lang="fr-FR" dirty="0"/>
          </a:p>
          <a:p>
            <a:endParaRPr lang="fr-FR" dirty="0"/>
          </a:p>
          <a:p>
            <a:pPr algn="l"/>
            <a:r>
              <a:rPr lang="fr-FR" b="0" i="0" dirty="0">
                <a:solidFill>
                  <a:srgbClr val="000000"/>
                </a:solidFill>
                <a:effectLst/>
                <a:latin typeface="sourcesanspro"/>
              </a:rPr>
              <a:t>) D'</a:t>
            </a:r>
            <a:r>
              <a:rPr lang="fr-FR" b="0" i="0" dirty="0" err="1">
                <a:solidFill>
                  <a:srgbClr val="000000"/>
                </a:solidFill>
                <a:effectLst/>
                <a:latin typeface="sourcesanspro"/>
              </a:rPr>
              <a:t>oeuvres</a:t>
            </a:r>
            <a:r>
              <a:rPr lang="fr-FR" b="0" i="0" dirty="0">
                <a:solidFill>
                  <a:srgbClr val="000000"/>
                </a:solidFill>
                <a:effectLst/>
                <a:latin typeface="sourcesanspro"/>
              </a:rPr>
              <a:t> ou d'organismes d'intérêt général ayant un caractère philanthropique, éducatif, scientifique, social, humanitaire, sportif, familial, culturel, ou concourant à la mise en valeur du patrimoine artistique, notamment à travers les souscriptions ouvertes pour financer l'achat d'objets ou d'</a:t>
            </a:r>
            <a:r>
              <a:rPr lang="fr-FR" b="0" i="0" dirty="0" err="1">
                <a:solidFill>
                  <a:srgbClr val="000000"/>
                </a:solidFill>
                <a:effectLst/>
                <a:latin typeface="sourcesanspro"/>
              </a:rPr>
              <a:t>oeuvres</a:t>
            </a:r>
            <a:r>
              <a:rPr lang="fr-FR" b="0" i="0" dirty="0">
                <a:solidFill>
                  <a:srgbClr val="000000"/>
                </a:solidFill>
                <a:effectLst/>
                <a:latin typeface="sourcesanspro"/>
              </a:rPr>
              <a:t> d'art destinés à rejoindre les collections d'un musée de France accessibles au public, à la défense de l'environnement naturel ou à la diffusion de la culture, de la langue et des connaissances scientifiques françaises ;</a:t>
            </a:r>
          </a:p>
          <a:p>
            <a:pPr algn="l"/>
            <a:r>
              <a:rPr lang="fr-FR" b="0" i="0" dirty="0">
                <a:solidFill>
                  <a:srgbClr val="000000"/>
                </a:solidFill>
                <a:effectLst/>
                <a:latin typeface="sourcesanspro"/>
              </a:rPr>
              <a:t>c) Des établissements d'enseignement supérieur ou d'enseignement artistique publics ou privés, d'intérêt général, à but non lucratif ;</a:t>
            </a:r>
          </a:p>
          <a:p>
            <a:pPr algn="l"/>
            <a:r>
              <a:rPr lang="fr-FR" b="0" i="0" dirty="0">
                <a:solidFill>
                  <a:srgbClr val="000000"/>
                </a:solidFill>
                <a:effectLst/>
                <a:latin typeface="sourcesanspro"/>
              </a:rPr>
              <a:t>d) D'organismes visés au 4 de l'article 238 bis ;</a:t>
            </a:r>
          </a:p>
          <a:p>
            <a:pPr algn="l"/>
            <a:r>
              <a:rPr lang="fr-FR" b="0" i="0" dirty="0">
                <a:solidFill>
                  <a:srgbClr val="000000"/>
                </a:solidFill>
                <a:effectLst/>
                <a:latin typeface="sourcesanspro"/>
              </a:rPr>
              <a:t>e) D'associations cultuelles et de bienfaisance, ainsi que des établissements publics des cultes reconnus d'Alsace-Moselle ;</a:t>
            </a:r>
          </a:p>
          <a:p>
            <a:endParaRPr lang="fr-FR" dirty="0"/>
          </a:p>
        </p:txBody>
      </p:sp>
      <p:sp>
        <p:nvSpPr>
          <p:cNvPr id="4" name="Espace réservé du numéro de diapositive 3"/>
          <p:cNvSpPr>
            <a:spLocks noGrp="1"/>
          </p:cNvSpPr>
          <p:nvPr>
            <p:ph type="sldNum" sz="quarter" idx="5"/>
          </p:nvPr>
        </p:nvSpPr>
        <p:spPr/>
        <p:txBody>
          <a:bodyPr/>
          <a:lstStyle/>
          <a:p>
            <a:fld id="{742F218C-7129-48FD-92B5-4DE55544A4BA}" type="slidenum">
              <a:rPr lang="fr-FR" smtClean="0"/>
              <a:t>22</a:t>
            </a:fld>
            <a:endParaRPr lang="fr-FR"/>
          </a:p>
        </p:txBody>
      </p:sp>
    </p:spTree>
    <p:extLst>
      <p:ext uri="{BB962C8B-B14F-4D97-AF65-F5344CB8AC3E}">
        <p14:creationId xmlns:p14="http://schemas.microsoft.com/office/powerpoint/2010/main" val="1467987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2F218C-7129-48FD-92B5-4DE55544A4BA}" type="slidenum">
              <a:rPr lang="fr-FR" smtClean="0"/>
              <a:t>23</a:t>
            </a:fld>
            <a:endParaRPr lang="fr-FR"/>
          </a:p>
        </p:txBody>
      </p:sp>
    </p:spTree>
    <p:extLst>
      <p:ext uri="{BB962C8B-B14F-4D97-AF65-F5344CB8AC3E}">
        <p14:creationId xmlns:p14="http://schemas.microsoft.com/office/powerpoint/2010/main" val="2297048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r>
              <a:rPr lang="fr-FR" dirty="0"/>
              <a:t>La loi française sur les dons des particuliers et le mécénat est de loin la plus favorable et aucun autre pays n’a mis en place une incitation fiscale aussi élevée : </a:t>
            </a:r>
          </a:p>
          <a:p>
            <a:r>
              <a:rPr lang="fr-FR" dirty="0">
                <a:solidFill>
                  <a:srgbClr val="0070C0"/>
                </a:solidFill>
              </a:rPr>
              <a:t>Les entreprises qui effectuent, au cours d'un exercice ouvert à partir du 1er janvier 2020, plus de 20 000 € de versements et de dons doivent déclarer sur support électronique suivant des modalités fixées par décret et dans le même délai que celui prévu pour la déclaration de résultats :</a:t>
            </a:r>
          </a:p>
          <a:p>
            <a:pPr marL="457200" lvl="1" indent="0">
              <a:buNone/>
            </a:pPr>
            <a:r>
              <a:rPr lang="fr-FR" dirty="0">
                <a:solidFill>
                  <a:srgbClr val="0070C0"/>
                </a:solidFill>
              </a:rPr>
              <a:t>• le montant et la date de ces versements et dons,</a:t>
            </a:r>
          </a:p>
          <a:p>
            <a:pPr marL="457200" lvl="1" indent="0">
              <a:buNone/>
            </a:pPr>
            <a:r>
              <a:rPr lang="fr-FR" dirty="0">
                <a:solidFill>
                  <a:srgbClr val="0070C0"/>
                </a:solidFill>
              </a:rPr>
              <a:t>• l'identité des bénéficiaires,</a:t>
            </a:r>
          </a:p>
          <a:p>
            <a:pPr marL="457200" lvl="1" indent="0">
              <a:buNone/>
            </a:pPr>
            <a:r>
              <a:rPr lang="fr-FR" dirty="0">
                <a:solidFill>
                  <a:srgbClr val="0070C0"/>
                </a:solidFill>
              </a:rPr>
              <a:t>• quand il y en a, la valeur des biens ou services reçus en contrepartie.</a:t>
            </a:r>
          </a:p>
          <a:p>
            <a:endParaRPr lang="fr-FR" dirty="0"/>
          </a:p>
        </p:txBody>
      </p:sp>
      <p:sp>
        <p:nvSpPr>
          <p:cNvPr id="4" name="Espace réservé du numéro de diapositive 3"/>
          <p:cNvSpPr>
            <a:spLocks noGrp="1"/>
          </p:cNvSpPr>
          <p:nvPr>
            <p:ph type="sldNum" sz="quarter" idx="10"/>
          </p:nvPr>
        </p:nvSpPr>
        <p:spPr/>
        <p:txBody>
          <a:bodyPr/>
          <a:lstStyle/>
          <a:p>
            <a:fld id="{418194CB-4D14-4022-9DDD-A5290FA8CF68}" type="slidenum">
              <a:rPr lang="fr-FR" smtClean="0"/>
              <a:t>24</a:t>
            </a:fld>
            <a:endParaRPr lang="fr-FR"/>
          </a:p>
        </p:txBody>
      </p:sp>
    </p:spTree>
    <p:extLst>
      <p:ext uri="{BB962C8B-B14F-4D97-AF65-F5344CB8AC3E}">
        <p14:creationId xmlns:p14="http://schemas.microsoft.com/office/powerpoint/2010/main" val="105074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6D44617-76EF-46D1-8139-A4525CAFE984}" type="slidenum">
              <a:rPr lang="fr-FR" smtClean="0"/>
              <a:t>26</a:t>
            </a:fld>
            <a:endParaRPr lang="fr-FR"/>
          </a:p>
        </p:txBody>
      </p:sp>
    </p:spTree>
    <p:extLst>
      <p:ext uri="{BB962C8B-B14F-4D97-AF65-F5344CB8AC3E}">
        <p14:creationId xmlns:p14="http://schemas.microsoft.com/office/powerpoint/2010/main" val="2012945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6D44617-76EF-46D1-8139-A4525CAFE984}" type="slidenum">
              <a:rPr lang="fr-FR" smtClean="0"/>
              <a:t>27</a:t>
            </a:fld>
            <a:endParaRPr lang="fr-FR"/>
          </a:p>
        </p:txBody>
      </p:sp>
    </p:spTree>
    <p:extLst>
      <p:ext uri="{BB962C8B-B14F-4D97-AF65-F5344CB8AC3E}">
        <p14:creationId xmlns:p14="http://schemas.microsoft.com/office/powerpoint/2010/main" val="2132229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6D44617-76EF-46D1-8139-A4525CAFE984}" type="slidenum">
              <a:rPr lang="fr-FR" smtClean="0"/>
              <a:t>6</a:t>
            </a:fld>
            <a:endParaRPr lang="fr-FR"/>
          </a:p>
        </p:txBody>
      </p:sp>
    </p:spTree>
    <p:extLst>
      <p:ext uri="{BB962C8B-B14F-4D97-AF65-F5344CB8AC3E}">
        <p14:creationId xmlns:p14="http://schemas.microsoft.com/office/powerpoint/2010/main" val="1722207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2F218C-7129-48FD-92B5-4DE55544A4BA}" type="slidenum">
              <a:rPr lang="fr-FR" smtClean="0"/>
              <a:t>29</a:t>
            </a:fld>
            <a:endParaRPr lang="fr-FR"/>
          </a:p>
        </p:txBody>
      </p:sp>
    </p:spTree>
    <p:extLst>
      <p:ext uri="{BB962C8B-B14F-4D97-AF65-F5344CB8AC3E}">
        <p14:creationId xmlns:p14="http://schemas.microsoft.com/office/powerpoint/2010/main" val="2878356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2F218C-7129-48FD-92B5-4DE55544A4BA}" type="slidenum">
              <a:rPr lang="fr-FR" smtClean="0"/>
              <a:t>33</a:t>
            </a:fld>
            <a:endParaRPr lang="fr-FR"/>
          </a:p>
        </p:txBody>
      </p:sp>
    </p:spTree>
    <p:extLst>
      <p:ext uri="{BB962C8B-B14F-4D97-AF65-F5344CB8AC3E}">
        <p14:creationId xmlns:p14="http://schemas.microsoft.com/office/powerpoint/2010/main" val="2214360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2F218C-7129-48FD-92B5-4DE55544A4BA}" type="slidenum">
              <a:rPr lang="fr-FR" smtClean="0"/>
              <a:t>34</a:t>
            </a:fld>
            <a:endParaRPr lang="fr-FR"/>
          </a:p>
        </p:txBody>
      </p:sp>
    </p:spTree>
    <p:extLst>
      <p:ext uri="{BB962C8B-B14F-4D97-AF65-F5344CB8AC3E}">
        <p14:creationId xmlns:p14="http://schemas.microsoft.com/office/powerpoint/2010/main" val="338629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Rapport d’activité contient :</a:t>
            </a:r>
          </a:p>
          <a:p>
            <a:pPr marL="171450" indent="-171450">
              <a:buFont typeface="Arial" panose="020B0604020202020204" pitchFamily="34" charset="0"/>
              <a:buChar char="•"/>
            </a:pPr>
            <a:r>
              <a:rPr lang="fr-FR" dirty="0"/>
              <a:t> compte rendu activité interne et externe</a:t>
            </a:r>
          </a:p>
          <a:p>
            <a:pPr marL="171450" indent="-171450">
              <a:buFont typeface="Arial" panose="020B0604020202020204" pitchFamily="34" charset="0"/>
              <a:buChar char="•"/>
            </a:pPr>
            <a:r>
              <a:rPr lang="fr-FR" dirty="0"/>
              <a:t>Liste et montant des actions financées</a:t>
            </a:r>
          </a:p>
          <a:p>
            <a:pPr marL="171450" indent="-171450">
              <a:buFont typeface="Arial" panose="020B0604020202020204" pitchFamily="34" charset="0"/>
              <a:buChar char="•"/>
            </a:pPr>
            <a:r>
              <a:rPr lang="fr-FR" dirty="0"/>
              <a:t>Liste des pers morales bénéficiaires (dénomination, adresse siège, mail, tél, nature des redistributions)</a:t>
            </a:r>
          </a:p>
          <a:p>
            <a:pPr marL="171450" indent="-171450">
              <a:buFont typeface="Arial" panose="020B0604020202020204" pitchFamily="34" charset="0"/>
              <a:buChar char="•"/>
            </a:pPr>
            <a:r>
              <a:rPr lang="fr-FR" dirty="0"/>
              <a:t>Liste des fonds reçus directs ou indirects, numéraire ou nature, Etat étranger (LAB)</a:t>
            </a:r>
          </a:p>
          <a:p>
            <a:pPr marL="171450" indent="-171450">
              <a:buFont typeface="Arial" panose="020B0604020202020204" pitchFamily="34" charset="0"/>
              <a:buChar char="•"/>
            </a:pPr>
            <a:r>
              <a:rPr lang="fr-FR" dirty="0"/>
              <a:t>Liste des libéralités reçues (montant et personne émettrice). Depuis 2022 les donateurs doivent être informés de cette communication en amont de leur don.</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fr-FR" dirty="0"/>
              <a:t>Sanctions : préfecture mise en demeure. Si pas d’effet dans les 2 mois suspension (décision motivée) jusqu’à 6 mois renouvelable 2 fois. Ou </a:t>
            </a:r>
            <a:r>
              <a:rPr lang="fr-FR" dirty="0" err="1"/>
              <a:t>dissoution</a:t>
            </a:r>
            <a:r>
              <a:rPr lang="fr-FR" dirty="0"/>
              <a:t>.</a:t>
            </a:r>
          </a:p>
          <a:p>
            <a:pPr marL="628650" lvl="1" indent="-171450">
              <a:buFont typeface="Wingdings" panose="05000000000000000000" pitchFamily="2" charset="2"/>
              <a:buChar char="Ø"/>
            </a:pPr>
            <a:r>
              <a:rPr lang="fr-FR" dirty="0"/>
              <a:t>Préfecture doit alerter président du fonds, CAC et banques</a:t>
            </a:r>
          </a:p>
        </p:txBody>
      </p:sp>
      <p:sp>
        <p:nvSpPr>
          <p:cNvPr id="4" name="Espace réservé du numéro de diapositive 3"/>
          <p:cNvSpPr>
            <a:spLocks noGrp="1"/>
          </p:cNvSpPr>
          <p:nvPr>
            <p:ph type="sldNum" sz="quarter" idx="5"/>
          </p:nvPr>
        </p:nvSpPr>
        <p:spPr/>
        <p:txBody>
          <a:bodyPr/>
          <a:lstStyle/>
          <a:p>
            <a:fld id="{88840B84-48BB-42C2-B561-1F5C574015B5}" type="slidenum">
              <a:rPr lang="fr-FR" smtClean="0"/>
              <a:t>35</a:t>
            </a:fld>
            <a:endParaRPr lang="fr-FR"/>
          </a:p>
        </p:txBody>
      </p:sp>
    </p:spTree>
    <p:extLst>
      <p:ext uri="{BB962C8B-B14F-4D97-AF65-F5344CB8AC3E}">
        <p14:creationId xmlns:p14="http://schemas.microsoft.com/office/powerpoint/2010/main" val="825858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8840B84-48BB-42C2-B561-1F5C574015B5}" type="slidenum">
              <a:rPr lang="fr-FR" smtClean="0"/>
              <a:t>36</a:t>
            </a:fld>
            <a:endParaRPr lang="fr-FR"/>
          </a:p>
        </p:txBody>
      </p:sp>
    </p:spTree>
    <p:extLst>
      <p:ext uri="{BB962C8B-B14F-4D97-AF65-F5344CB8AC3E}">
        <p14:creationId xmlns:p14="http://schemas.microsoft.com/office/powerpoint/2010/main" val="13876966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Transformation : si remplit toutes les conditions pour RUP</a:t>
            </a:r>
          </a:p>
          <a:p>
            <a:endParaRPr lang="fr-FR" dirty="0"/>
          </a:p>
          <a:p>
            <a:r>
              <a:rPr lang="fr-FR" dirty="0"/>
              <a:t>Les avantages par rapport à une fondation</a:t>
            </a:r>
          </a:p>
          <a:p>
            <a:endParaRPr lang="fr-FR" dirty="0"/>
          </a:p>
          <a:p>
            <a:pPr algn="l" fontAlgn="base">
              <a:buFont typeface="Arial" panose="020B0604020202020204" pitchFamily="34" charset="0"/>
              <a:buChar char="•"/>
            </a:pPr>
            <a:r>
              <a:rPr lang="fr-FR" b="0" i="0" dirty="0">
                <a:solidFill>
                  <a:srgbClr val="646464"/>
                </a:solidFill>
                <a:effectLst/>
                <a:latin typeface="Roboto" panose="02000000000000000000" pitchFamily="2" charset="0"/>
              </a:rPr>
              <a:t>Un fonds de dotation peut être </a:t>
            </a:r>
            <a:r>
              <a:rPr lang="fr-FR" b="1" i="0" dirty="0">
                <a:solidFill>
                  <a:srgbClr val="646464"/>
                </a:solidFill>
                <a:effectLst/>
                <a:latin typeface="Roboto" panose="02000000000000000000" pitchFamily="2" charset="0"/>
              </a:rPr>
              <a:t>créé par une personne seule</a:t>
            </a:r>
            <a:r>
              <a:rPr lang="fr-FR" b="0" i="0" dirty="0">
                <a:solidFill>
                  <a:srgbClr val="646464"/>
                </a:solidFill>
                <a:effectLst/>
                <a:latin typeface="Roboto" panose="02000000000000000000" pitchFamily="2" charset="0"/>
              </a:rPr>
              <a:t> (physique ou morale, privée ou publique), alors que deux personnes au minimum sont nécessaires pour constituer une association, par exemple ;</a:t>
            </a:r>
          </a:p>
          <a:p>
            <a:pPr algn="l" fontAlgn="base">
              <a:buFont typeface="Arial" panose="020B0604020202020204" pitchFamily="34" charset="0"/>
              <a:buChar char="•"/>
            </a:pPr>
            <a:r>
              <a:rPr lang="fr-FR" b="0" i="0" dirty="0">
                <a:solidFill>
                  <a:srgbClr val="646464"/>
                </a:solidFill>
                <a:effectLst/>
                <a:latin typeface="Roboto" panose="02000000000000000000" pitchFamily="2" charset="0"/>
              </a:rPr>
              <a:t>Un FDD ne peut recevoir </a:t>
            </a:r>
            <a:r>
              <a:rPr lang="fr-FR" b="1" i="0" dirty="0">
                <a:solidFill>
                  <a:srgbClr val="646464"/>
                </a:solidFill>
                <a:effectLst/>
                <a:latin typeface="Roboto" panose="02000000000000000000" pitchFamily="2" charset="0"/>
              </a:rPr>
              <a:t>aucun fonds public</a:t>
            </a:r>
            <a:r>
              <a:rPr lang="fr-FR" b="0" i="0" dirty="0">
                <a:solidFill>
                  <a:srgbClr val="646464"/>
                </a:solidFill>
                <a:effectLst/>
                <a:latin typeface="Roboto" panose="02000000000000000000" pitchFamily="2" charset="0"/>
              </a:rPr>
              <a:t>. Il collecte seulement des fonds d’origine privée ;</a:t>
            </a:r>
          </a:p>
          <a:p>
            <a:pPr algn="l" fontAlgn="base">
              <a:buFont typeface="Arial" panose="020B0604020202020204" pitchFamily="34" charset="0"/>
              <a:buChar char="•"/>
            </a:pPr>
            <a:r>
              <a:rPr lang="fr-FR" b="0" i="0" dirty="0">
                <a:solidFill>
                  <a:srgbClr val="646464"/>
                </a:solidFill>
                <a:effectLst/>
                <a:latin typeface="Roboto" panose="02000000000000000000" pitchFamily="2" charset="0"/>
              </a:rPr>
              <a:t>L’objectif principal d’un FDD consiste à </a:t>
            </a:r>
            <a:r>
              <a:rPr lang="fr-FR" b="1" i="0" dirty="0">
                <a:solidFill>
                  <a:srgbClr val="646464"/>
                </a:solidFill>
                <a:effectLst/>
                <a:latin typeface="Roboto" panose="02000000000000000000" pitchFamily="2" charset="0"/>
              </a:rPr>
              <a:t>prendre en charge une somme d’argent ou des biens qui lui ont été confiés</a:t>
            </a:r>
            <a:r>
              <a:rPr lang="fr-FR" b="0" i="0" dirty="0">
                <a:solidFill>
                  <a:srgbClr val="646464"/>
                </a:solidFill>
                <a:effectLst/>
                <a:latin typeface="Roboto" panose="02000000000000000000" pitchFamily="2" charset="0"/>
              </a:rPr>
              <a:t>, alors qu’une association cherche à créer un projet social sans patrimoine impliqué ;</a:t>
            </a:r>
          </a:p>
          <a:p>
            <a:pPr algn="l" fontAlgn="base">
              <a:buFont typeface="Arial" panose="020B0604020202020204" pitchFamily="34" charset="0"/>
              <a:buChar char="•"/>
            </a:pPr>
            <a:r>
              <a:rPr lang="fr-FR" b="0" i="0" dirty="0">
                <a:solidFill>
                  <a:srgbClr val="646464"/>
                </a:solidFill>
                <a:effectLst/>
                <a:latin typeface="Roboto" panose="02000000000000000000" pitchFamily="2" charset="0"/>
              </a:rPr>
              <a:t>Un fonds de dotation est obligatoirement </a:t>
            </a:r>
            <a:r>
              <a:rPr lang="fr-FR" b="1" i="0" dirty="0">
                <a:solidFill>
                  <a:srgbClr val="646464"/>
                </a:solidFill>
                <a:effectLst/>
                <a:latin typeface="Roboto" panose="02000000000000000000" pitchFamily="2" charset="0"/>
              </a:rPr>
              <a:t>géré par un conseil d'administration</a:t>
            </a:r>
            <a:r>
              <a:rPr lang="fr-FR" b="0" i="0" dirty="0">
                <a:solidFill>
                  <a:srgbClr val="646464"/>
                </a:solidFill>
                <a:effectLst/>
                <a:latin typeface="Roboto" panose="02000000000000000000" pitchFamily="2" charset="0"/>
              </a:rPr>
              <a:t> (CA), comme la fondation. Dans une association, les décisions se prennent en Assemblée générale (AG) ;</a:t>
            </a:r>
          </a:p>
          <a:p>
            <a:pPr algn="l" fontAlgn="base">
              <a:buFont typeface="Arial" panose="020B0604020202020204" pitchFamily="34" charset="0"/>
              <a:buChar char="•"/>
            </a:pPr>
            <a:r>
              <a:rPr lang="fr-FR" b="0" i="0" u="none" strike="noStrike" dirty="0">
                <a:solidFill>
                  <a:srgbClr val="007BFF"/>
                </a:solidFill>
                <a:effectLst/>
                <a:latin typeface="Roboto" panose="02000000000000000000" pitchFamily="2" charset="0"/>
                <a:hlinkClick r:id="rId3"/>
              </a:rPr>
              <a:t>Depuis le décret n° 2015-49 du 22 janvier 2015</a:t>
            </a:r>
            <a:r>
              <a:rPr lang="fr-FR" b="0" i="0" dirty="0">
                <a:solidFill>
                  <a:srgbClr val="646464"/>
                </a:solidFill>
                <a:effectLst/>
                <a:latin typeface="Roboto" panose="02000000000000000000" pitchFamily="2" charset="0"/>
              </a:rPr>
              <a:t>, un fonds de dotation nécessite </a:t>
            </a:r>
            <a:r>
              <a:rPr lang="fr-FR" b="1" i="0" dirty="0">
                <a:solidFill>
                  <a:srgbClr val="646464"/>
                </a:solidFill>
                <a:effectLst/>
                <a:latin typeface="Roboto" panose="02000000000000000000" pitchFamily="2" charset="0"/>
              </a:rPr>
              <a:t>une dotation minimale de 15 000 € pour être constitué</a:t>
            </a:r>
            <a:r>
              <a:rPr lang="fr-FR" b="0" i="0" dirty="0">
                <a:solidFill>
                  <a:srgbClr val="646464"/>
                </a:solidFill>
                <a:effectLst/>
                <a:latin typeface="Roboto" panose="02000000000000000000" pitchFamily="2" charset="0"/>
              </a:rPr>
              <a:t> ;</a:t>
            </a:r>
          </a:p>
          <a:p>
            <a:pPr algn="l" fontAlgn="base">
              <a:buFont typeface="Arial" panose="020B0604020202020204" pitchFamily="34" charset="0"/>
              <a:buChar char="•"/>
            </a:pPr>
            <a:r>
              <a:rPr lang="fr-FR" b="0" i="0" dirty="0">
                <a:solidFill>
                  <a:srgbClr val="646464"/>
                </a:solidFill>
                <a:effectLst/>
                <a:latin typeface="Roboto" panose="02000000000000000000" pitchFamily="2" charset="0"/>
              </a:rPr>
              <a:t>Cet organisme de mécénat dispose de la grande capacité juridique. Il peut donc </a:t>
            </a:r>
            <a:r>
              <a:rPr lang="fr-FR" b="1" i="0" dirty="0">
                <a:solidFill>
                  <a:srgbClr val="646464"/>
                </a:solidFill>
                <a:effectLst/>
                <a:latin typeface="Roboto" panose="02000000000000000000" pitchFamily="2" charset="0"/>
              </a:rPr>
              <a:t>recevoir des donations et des legs</a:t>
            </a:r>
            <a:r>
              <a:rPr lang="fr-FR" b="0" i="0" dirty="0">
                <a:solidFill>
                  <a:srgbClr val="646464"/>
                </a:solidFill>
                <a:effectLst/>
                <a:latin typeface="Roboto" panose="02000000000000000000" pitchFamily="2" charset="0"/>
              </a:rPr>
              <a:t>, alors que seuls certains types d’associations entrent dans ce cas de figure ;</a:t>
            </a:r>
          </a:p>
          <a:p>
            <a:pPr algn="l" fontAlgn="base">
              <a:buFont typeface="Arial" panose="020B0604020202020204" pitchFamily="34" charset="0"/>
              <a:buChar char="•"/>
            </a:pPr>
            <a:r>
              <a:rPr lang="fr-FR" b="0" i="0" dirty="0">
                <a:solidFill>
                  <a:srgbClr val="646464"/>
                </a:solidFill>
                <a:effectLst/>
                <a:latin typeface="Roboto" panose="02000000000000000000" pitchFamily="2" charset="0"/>
              </a:rPr>
              <a:t>Le fonds de dotation est créé par simple déclaration à la préfecture, alors que la constitution d’une fondation nécessite une autorisation administrative.</a:t>
            </a:r>
          </a:p>
          <a:p>
            <a:pPr algn="l" fontAlgn="base"/>
            <a:r>
              <a:rPr lang="fr-FR" b="0" i="0" dirty="0">
                <a:solidFill>
                  <a:srgbClr val="646464"/>
                </a:solidFill>
                <a:effectLst/>
                <a:latin typeface="Roboto" panose="02000000000000000000" pitchFamily="2" charset="0"/>
              </a:rPr>
              <a:t>En résumé, le mode de fonctionnement d’un fonds de dotation est </a:t>
            </a:r>
            <a:r>
              <a:rPr lang="fr-FR" b="1" i="0" dirty="0">
                <a:solidFill>
                  <a:srgbClr val="646464"/>
                </a:solidFill>
                <a:effectLst/>
                <a:latin typeface="Roboto" panose="02000000000000000000" pitchFamily="2" charset="0"/>
              </a:rPr>
              <a:t>plus souple que celui d’une association ou d’une fondation</a:t>
            </a:r>
            <a:r>
              <a:rPr lang="fr-FR" b="0" i="0" dirty="0">
                <a:solidFill>
                  <a:srgbClr val="646464"/>
                </a:solidFill>
                <a:effectLst/>
                <a:latin typeface="Roboto" panose="02000000000000000000" pitchFamily="2" charset="0"/>
              </a:rPr>
              <a:t>. </a:t>
            </a:r>
          </a:p>
          <a:p>
            <a:endParaRPr lang="fr-FR" dirty="0"/>
          </a:p>
          <a:p>
            <a:pPr algn="l" fontAlgn="base"/>
            <a:r>
              <a:rPr lang="fr-FR" b="1" i="0" dirty="0">
                <a:solidFill>
                  <a:srgbClr val="4A4A4A"/>
                </a:solidFill>
                <a:effectLst/>
                <a:latin typeface="Roboto" panose="02000000000000000000" pitchFamily="2" charset="0"/>
              </a:rPr>
              <a:t>Les inconvénients de cet organisme à but non lucratif</a:t>
            </a:r>
          </a:p>
          <a:p>
            <a:pPr algn="l" fontAlgn="base"/>
            <a:r>
              <a:rPr lang="fr-FR" b="0" i="0" dirty="0">
                <a:solidFill>
                  <a:srgbClr val="646464"/>
                </a:solidFill>
                <a:effectLst/>
                <a:latin typeface="Roboto" panose="02000000000000000000" pitchFamily="2" charset="0"/>
              </a:rPr>
              <a:t>À côté de cela, il y a quand même quelques inconvénients à garder à l’esprit : </a:t>
            </a:r>
          </a:p>
          <a:p>
            <a:pPr algn="l" fontAlgn="base">
              <a:buFont typeface="Arial" panose="020B0604020202020204" pitchFamily="34" charset="0"/>
              <a:buChar char="•"/>
            </a:pPr>
            <a:r>
              <a:rPr lang="fr-FR" b="1" i="0" dirty="0">
                <a:solidFill>
                  <a:srgbClr val="646464"/>
                </a:solidFill>
                <a:effectLst/>
                <a:latin typeface="Roboto" panose="02000000000000000000" pitchFamily="2" charset="0"/>
              </a:rPr>
              <a:t>Un fonds de dotation ne peut pas utiliser l’appellation "fondation" ;</a:t>
            </a:r>
            <a:endParaRPr lang="fr-FR" b="0" i="0" dirty="0">
              <a:solidFill>
                <a:srgbClr val="646464"/>
              </a:solidFill>
              <a:effectLst/>
              <a:latin typeface="Roboto" panose="02000000000000000000" pitchFamily="2" charset="0"/>
            </a:endParaRPr>
          </a:p>
          <a:p>
            <a:pPr algn="l" fontAlgn="base">
              <a:buFont typeface="Arial" panose="020B0604020202020204" pitchFamily="34" charset="0"/>
              <a:buChar char="•"/>
            </a:pPr>
            <a:r>
              <a:rPr lang="fr-FR" b="1" i="0" dirty="0">
                <a:solidFill>
                  <a:srgbClr val="646464"/>
                </a:solidFill>
                <a:effectLst/>
                <a:latin typeface="Roboto" panose="02000000000000000000" pitchFamily="2" charset="0"/>
              </a:rPr>
              <a:t>Leur collecte de fonds est limitée</a:t>
            </a:r>
            <a:r>
              <a:rPr lang="fr-FR" b="0" i="0" dirty="0">
                <a:solidFill>
                  <a:srgbClr val="646464"/>
                </a:solidFill>
                <a:effectLst/>
                <a:latin typeface="Roboto" panose="02000000000000000000" pitchFamily="2" charset="0"/>
              </a:rPr>
              <a:t> car ils ne peuvent pas recevoir de subventions publiques (les </a:t>
            </a:r>
            <a:r>
              <a:rPr lang="fr-FR" b="0" i="0" u="none" strike="noStrike" dirty="0">
                <a:solidFill>
                  <a:srgbClr val="007BFF"/>
                </a:solidFill>
                <a:effectLst/>
                <a:latin typeface="Roboto" panose="02000000000000000000" pitchFamily="2" charset="0"/>
                <a:hlinkClick r:id="rId4"/>
              </a:rPr>
              <a:t>subventions aux associations</a:t>
            </a:r>
            <a:r>
              <a:rPr lang="fr-FR" b="0" i="0" dirty="0">
                <a:solidFill>
                  <a:srgbClr val="646464"/>
                </a:solidFill>
                <a:effectLst/>
                <a:latin typeface="Roboto" panose="02000000000000000000" pitchFamily="2" charset="0"/>
              </a:rPr>
              <a:t> sont possibles via des collectivités locales, par exemple). Une exception est possible mais elle est contraignante : elle nécessite un double arrêté ministériel ;</a:t>
            </a:r>
          </a:p>
          <a:p>
            <a:pPr algn="l" fontAlgn="base">
              <a:buFont typeface="Arial" panose="020B0604020202020204" pitchFamily="34" charset="0"/>
              <a:buChar char="•"/>
            </a:pPr>
            <a:r>
              <a:rPr lang="fr-FR" b="0" i="0" dirty="0">
                <a:solidFill>
                  <a:srgbClr val="646464"/>
                </a:solidFill>
                <a:effectLst/>
                <a:latin typeface="Roboto" panose="02000000000000000000" pitchFamily="2" charset="0"/>
              </a:rPr>
              <a:t>Un FDD ne peut </a:t>
            </a:r>
            <a:r>
              <a:rPr lang="fr-FR" b="1" i="0" dirty="0">
                <a:solidFill>
                  <a:srgbClr val="646464"/>
                </a:solidFill>
                <a:effectLst/>
                <a:latin typeface="Roboto" panose="02000000000000000000" pitchFamily="2" charset="0"/>
              </a:rPr>
              <a:t>financer que des œuvres ou des missions d’intérêt général</a:t>
            </a:r>
            <a:r>
              <a:rPr lang="fr-FR" b="0" i="0" dirty="0">
                <a:solidFill>
                  <a:srgbClr val="646464"/>
                </a:solidFill>
                <a:effectLst/>
                <a:latin typeface="Roboto" panose="02000000000000000000" pitchFamily="2" charset="0"/>
              </a:rPr>
              <a:t>, à un organisme non lucratif ;</a:t>
            </a:r>
          </a:p>
          <a:p>
            <a:pPr algn="l" fontAlgn="base">
              <a:buFont typeface="Arial" panose="020B0604020202020204" pitchFamily="34" charset="0"/>
              <a:buChar char="•"/>
            </a:pPr>
            <a:r>
              <a:rPr lang="fr-FR" b="1" i="0" dirty="0">
                <a:solidFill>
                  <a:srgbClr val="646464"/>
                </a:solidFill>
                <a:effectLst/>
                <a:latin typeface="Roboto" panose="02000000000000000000" pitchFamily="2" charset="0"/>
              </a:rPr>
              <a:t>Un commissaire aux comptes doit être nommé</a:t>
            </a:r>
            <a:r>
              <a:rPr lang="fr-FR" b="0" i="0" dirty="0">
                <a:solidFill>
                  <a:srgbClr val="646464"/>
                </a:solidFill>
                <a:effectLst/>
                <a:latin typeface="Roboto" panose="02000000000000000000" pitchFamily="2" charset="0"/>
              </a:rPr>
              <a:t> lorsque les ressources annuelles du fonds de dotation dépassent 10 000 €/an.</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88840B84-48BB-42C2-B561-1F5C574015B5}" type="slidenum">
              <a:rPr lang="fr-FR" smtClean="0"/>
              <a:t>37</a:t>
            </a:fld>
            <a:endParaRPr lang="fr-FR"/>
          </a:p>
        </p:txBody>
      </p:sp>
    </p:spTree>
    <p:extLst>
      <p:ext uri="{BB962C8B-B14F-4D97-AF65-F5344CB8AC3E}">
        <p14:creationId xmlns:p14="http://schemas.microsoft.com/office/powerpoint/2010/main" val="1222998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Schéma en partant de l’activité</a:t>
            </a:r>
          </a:p>
          <a:p>
            <a:pPr marL="0" indent="0">
              <a:buNone/>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Si le fonds respecte les critères de la non-lucrativité alors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 * soit dotation non consomptible (ce qui est le cas dans le silence des statuts) = non imposition</a:t>
            </a:r>
          </a:p>
          <a:p>
            <a:pPr marL="0" indent="0">
              <a:buNone/>
            </a:pPr>
            <a:r>
              <a:rPr lang="fr-FR" b="0" dirty="0"/>
              <a:t> * soit dotation consomptible = Redevable de l’IS à un taux réduit sur les revenus issus de son patrimoine</a:t>
            </a:r>
          </a:p>
          <a:p>
            <a:pPr marL="0" indent="0">
              <a:buNone/>
            </a:pPr>
            <a:endParaRPr lang="fr-FR" dirty="0"/>
          </a:p>
          <a:p>
            <a:pPr marL="0" indent="0">
              <a:buNone/>
            </a:pPr>
            <a:r>
              <a:rPr lang="fr-FR" b="1" dirty="0"/>
              <a:t>Si le fonds de dotation ne respecte pas les critères de la non-lucrativité alors imposition</a:t>
            </a:r>
          </a:p>
          <a:p>
            <a:pPr marL="0" indent="0">
              <a:buNone/>
            </a:pPr>
            <a:r>
              <a:rPr lang="fr-FR" dirty="0"/>
              <a:t>Qu’il est possible de pondérer : </a:t>
            </a:r>
          </a:p>
          <a:p>
            <a:pPr marL="0" indent="0">
              <a:buNone/>
            </a:pPr>
            <a:r>
              <a:rPr lang="fr-FR" dirty="0"/>
              <a:t>&gt;&gt; Par la franchise = Impôts commerciaux si dépassement franchise qui s’applique à 2 conditions : </a:t>
            </a:r>
            <a:r>
              <a:rPr lang="fr-FR" b="0" i="0" dirty="0">
                <a:solidFill>
                  <a:srgbClr val="000000"/>
                </a:solidFill>
                <a:effectLst/>
                <a:latin typeface="Arial" panose="020B0604020202020204" pitchFamily="34" charset="0"/>
              </a:rPr>
              <a:t>lorsque les activités non lucratives restent significativement prépondérantes </a:t>
            </a:r>
            <a:r>
              <a:rPr lang="fr-FR" b="1" i="0" dirty="0">
                <a:solidFill>
                  <a:srgbClr val="000000"/>
                </a:solidFill>
                <a:effectLst/>
                <a:latin typeface="Arial" panose="020B0604020202020204" pitchFamily="34" charset="0"/>
              </a:rPr>
              <a:t>et</a:t>
            </a:r>
            <a:r>
              <a:rPr lang="fr-FR" b="0" i="0" dirty="0">
                <a:solidFill>
                  <a:srgbClr val="000000"/>
                </a:solidFill>
                <a:effectLst/>
                <a:latin typeface="Arial" panose="020B0604020202020204" pitchFamily="34" charset="0"/>
              </a:rPr>
              <a:t> le montant des recettes d'exploitation encaissées au cours de l'année civile au titre de leurs activités lucratives n'excède pas 76 679 €</a:t>
            </a:r>
            <a:endParaRPr lang="fr-FR" dirty="0"/>
          </a:p>
          <a:p>
            <a:pPr marL="0" indent="0">
              <a:buNone/>
            </a:pPr>
            <a:r>
              <a:rPr lang="fr-FR" dirty="0"/>
              <a:t>&gt;&gt; Par la sectorisation des activités = envisager de séparer les activités lucratives</a:t>
            </a:r>
          </a:p>
          <a:p>
            <a:pPr marL="0" indent="0">
              <a:buNone/>
            </a:pPr>
            <a:endParaRPr lang="fr-FR" dirty="0"/>
          </a:p>
          <a:p>
            <a:pPr marL="0" indent="0">
              <a:buNone/>
            </a:pPr>
            <a:r>
              <a:rPr lang="fr-FR" dirty="0"/>
              <a:t>Comment un fonds de dotation peut être lucratif ? </a:t>
            </a:r>
          </a:p>
          <a:p>
            <a:pPr marL="0" indent="0">
              <a:buNone/>
            </a:pPr>
            <a:r>
              <a:rPr lang="fr-FR" dirty="0"/>
              <a:t>&gt;&gt; Si le fonds de dotation réalise lui-même des activités lucratives</a:t>
            </a:r>
          </a:p>
          <a:p>
            <a:pPr marL="0" indent="0">
              <a:buNone/>
            </a:pPr>
            <a:r>
              <a:rPr lang="fr-FR" dirty="0"/>
              <a:t>&gt;&gt; Si le fonds de dotation verse les fruits de sa dotation pour financer une activité lucrative (même si le donataire est un OSBL dès lors que celui-ci réalise des activités lucratives prépondérantes au-delà de la franchise)</a:t>
            </a:r>
          </a:p>
        </p:txBody>
      </p:sp>
      <p:sp>
        <p:nvSpPr>
          <p:cNvPr id="4" name="Espace réservé du numéro de diapositive 3"/>
          <p:cNvSpPr>
            <a:spLocks noGrp="1"/>
          </p:cNvSpPr>
          <p:nvPr>
            <p:ph type="sldNum" sz="quarter" idx="5"/>
          </p:nvPr>
        </p:nvSpPr>
        <p:spPr/>
        <p:txBody>
          <a:bodyPr/>
          <a:lstStyle/>
          <a:p>
            <a:fld id="{742F218C-7129-48FD-92B5-4DE55544A4BA}" type="slidenum">
              <a:rPr lang="fr-FR" smtClean="0"/>
              <a:t>39</a:t>
            </a:fld>
            <a:endParaRPr lang="fr-FR"/>
          </a:p>
        </p:txBody>
      </p:sp>
    </p:spTree>
    <p:extLst>
      <p:ext uri="{BB962C8B-B14F-4D97-AF65-F5344CB8AC3E}">
        <p14:creationId xmlns:p14="http://schemas.microsoft.com/office/powerpoint/2010/main" val="3454745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Principe : les versements effectués au profit d’un fonds de dotation peuvent ouvrir droit à réduction d’impôt sur les revenus (art. 200 du CGI) ou sur les sociétés (art. 238 bis du CGI)</a:t>
            </a:r>
          </a:p>
          <a:p>
            <a:r>
              <a:rPr lang="fr-FR" b="0" i="0" dirty="0">
                <a:solidFill>
                  <a:srgbClr val="040C28"/>
                </a:solidFill>
                <a:effectLst/>
                <a:latin typeface="Google Sans"/>
              </a:rPr>
              <a:t>Un FDD bénéficie d'avantages fiscaux, comme l'exonération de droits de mutations sur les legs et les donations</a:t>
            </a:r>
            <a:r>
              <a:rPr lang="fr-FR" b="0" i="0" dirty="0">
                <a:solidFill>
                  <a:srgbClr val="202124"/>
                </a:solidFill>
                <a:effectLst/>
                <a:latin typeface="Google Sans"/>
              </a:rPr>
              <a:t> ;</a:t>
            </a:r>
            <a:endParaRPr lang="fr-FR" dirty="0"/>
          </a:p>
          <a:p>
            <a:endParaRPr lang="fr-FR" dirty="0"/>
          </a:p>
          <a:p>
            <a:r>
              <a:rPr lang="fr-FR" dirty="0"/>
              <a:t>Peuvent = conditions &gt;&gt;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 le fonds de dotation délivre des reçus (format type selon si particulier ou entreprise)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ET : </a:t>
            </a:r>
          </a:p>
          <a:p>
            <a:r>
              <a:rPr lang="fr-FR" dirty="0"/>
              <a:t> 1) soit le fonds de dotation exerce directement une activité d’intérêt général (les fameuses activités à caractère philanthropique, sportif, éducatif, culturel,…)</a:t>
            </a:r>
          </a:p>
          <a:p>
            <a:r>
              <a:rPr lang="fr-FR" dirty="0"/>
              <a:t> 2) soit le fonds de dotation, géré de manière désintéressée, finance des organismes éligibles au régime de mécénat… qui délivreront au fonds de dotation une attestation du montant des versements. </a:t>
            </a:r>
          </a:p>
          <a:p>
            <a:r>
              <a:rPr lang="fr-FR" dirty="0"/>
              <a:t> Attention dans le cas 2) : des conditions supplémentaires s’appliquent (confer page suivante) = </a:t>
            </a:r>
          </a:p>
          <a:p>
            <a:r>
              <a:rPr lang="fr-FR" dirty="0"/>
              <a:t> * le fonds fait AGP (Appel à la Générosité du Public) et reverse les dons</a:t>
            </a:r>
          </a:p>
          <a:p>
            <a:r>
              <a:rPr lang="fr-FR" dirty="0"/>
              <a:t> * ou alors le fonds incorpore à son capital les dons et reverse uniquement les produits générés par sa gestion</a:t>
            </a:r>
          </a:p>
          <a:p>
            <a:r>
              <a:rPr lang="fr-FR" dirty="0"/>
              <a:t> * ou encore dotation consomptible = le fonds consomme son capital (les dons sont incorporés au capital puis le capital + les revenus sont redistribués)</a:t>
            </a:r>
          </a:p>
          <a:p>
            <a:r>
              <a:rPr lang="fr-FR" dirty="0"/>
              <a:t> </a:t>
            </a:r>
          </a:p>
          <a:p>
            <a:endParaRPr lang="fr-FR" dirty="0"/>
          </a:p>
          <a:p>
            <a:r>
              <a:rPr lang="fr-FR" dirty="0"/>
              <a:t>Enfin, le fonds de dotation devra effectuer une déclaration du montant global des dons ainsi que le nombre de reçus délivrés au cours de l’exercice (non spécifique aux fonds de dotation).</a:t>
            </a:r>
          </a:p>
          <a:p>
            <a:endParaRPr lang="fr-FR" dirty="0"/>
          </a:p>
          <a:p>
            <a:endParaRPr lang="fr-FR" dirty="0"/>
          </a:p>
          <a:p>
            <a:r>
              <a:rPr lang="fr-FR" dirty="0"/>
              <a:t>Pour l’application des 40% : </a:t>
            </a:r>
          </a:p>
          <a:p>
            <a:r>
              <a:rPr lang="fr-FR" b="0" i="0" dirty="0">
                <a:solidFill>
                  <a:srgbClr val="000000"/>
                </a:solidFill>
                <a:effectLst/>
                <a:latin typeface="Fira Sans" panose="020B0503050000020004" pitchFamily="34" charset="0"/>
              </a:rPr>
              <a:t>Les opérations de </a:t>
            </a:r>
            <a:r>
              <a:rPr lang="fr-FR" b="0" i="0" dirty="0">
                <a:solidFill>
                  <a:srgbClr val="F0703C"/>
                </a:solidFill>
                <a:effectLst/>
                <a:latin typeface="Fira Sans" panose="020B0503050000020004" pitchFamily="34" charset="0"/>
              </a:rPr>
              <a:t>mécénat</a:t>
            </a:r>
            <a:r>
              <a:rPr lang="fr-FR" b="0" i="0" dirty="0">
                <a:solidFill>
                  <a:srgbClr val="000000"/>
                </a:solidFill>
                <a:effectLst/>
                <a:latin typeface="Fira Sans" panose="020B0503050000020004" pitchFamily="34" charset="0"/>
              </a:rPr>
              <a:t> d'</a:t>
            </a:r>
            <a:r>
              <a:rPr lang="fr-FR" b="0" i="0" dirty="0">
                <a:solidFill>
                  <a:srgbClr val="F0703C"/>
                </a:solidFill>
                <a:effectLst/>
                <a:latin typeface="Fira Sans" panose="020B0503050000020004" pitchFamily="34" charset="0"/>
              </a:rPr>
              <a:t>entreprise</a:t>
            </a:r>
            <a:r>
              <a:rPr lang="fr-FR" b="0" i="0" dirty="0">
                <a:solidFill>
                  <a:srgbClr val="000000"/>
                </a:solidFill>
                <a:effectLst/>
                <a:latin typeface="Fira Sans" panose="020B0503050000020004" pitchFamily="34" charset="0"/>
              </a:rPr>
              <a:t> ouvrent en principe droit à une </a:t>
            </a:r>
            <a:r>
              <a:rPr lang="fr-FR" b="0" i="0" dirty="0">
                <a:solidFill>
                  <a:srgbClr val="F0703C"/>
                </a:solidFill>
                <a:effectLst/>
                <a:latin typeface="Fira Sans" panose="020B0503050000020004" pitchFamily="34" charset="0"/>
              </a:rPr>
              <a:t>réduction</a:t>
            </a:r>
            <a:r>
              <a:rPr lang="fr-FR" b="0" i="0" dirty="0">
                <a:solidFill>
                  <a:srgbClr val="000000"/>
                </a:solidFill>
                <a:effectLst/>
                <a:latin typeface="Fira Sans" panose="020B0503050000020004" pitchFamily="34" charset="0"/>
              </a:rPr>
              <a:t> d'</a:t>
            </a:r>
            <a:r>
              <a:rPr lang="fr-FR" b="0" i="0" dirty="0">
                <a:solidFill>
                  <a:srgbClr val="F0703C"/>
                </a:solidFill>
                <a:effectLst/>
                <a:latin typeface="Fira Sans" panose="020B0503050000020004" pitchFamily="34" charset="0"/>
              </a:rPr>
              <a:t>impôt</a:t>
            </a:r>
            <a:r>
              <a:rPr lang="fr-FR" b="0" i="0" dirty="0">
                <a:solidFill>
                  <a:srgbClr val="000000"/>
                </a:solidFill>
                <a:effectLst/>
                <a:latin typeface="Fira Sans" panose="020B0503050000020004" pitchFamily="34" charset="0"/>
              </a:rPr>
              <a:t> égale à 60 % du montant des sommes versées sur la fraction du don inférieure ou égale à 2 M €, et à 40 % du montant des sommes versées sur la fraction du don excédant ce seuil.</a:t>
            </a:r>
            <a:endParaRPr lang="fr-FR" dirty="0"/>
          </a:p>
          <a:p>
            <a:endParaRPr lang="fr-FR" dirty="0"/>
          </a:p>
          <a:p>
            <a:r>
              <a:rPr lang="fr-FR" b="0" i="0" dirty="0">
                <a:solidFill>
                  <a:srgbClr val="000000"/>
                </a:solidFill>
                <a:effectLst/>
                <a:latin typeface="Fira Sans" panose="020B0503050000020004" pitchFamily="34" charset="0"/>
              </a:rPr>
              <a:t>Ne sont pas pris en compte pour l'application du seuil de 2 M € et ouvrent droit à une réduction d'impôt au taux de 60 %, quel que soit leur montant, les versements effectués au profit de certains organismes qui soutiennent les personnes en difficulté. Sont concernés les dons aux organismes sans but lucratif qui procèdent à la fourniture gratuite de repas à des personnes en difficulté, qui contribuent à favoriser leur logement, ou qui procèdent, e principal, à la fourniture gratuite à ces personnes de prestations et produits </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742F218C-7129-48FD-92B5-4DE55544A4BA}" type="slidenum">
              <a:rPr lang="fr-FR" smtClean="0"/>
              <a:t>40</a:t>
            </a:fld>
            <a:endParaRPr lang="fr-FR"/>
          </a:p>
        </p:txBody>
      </p:sp>
    </p:spTree>
    <p:extLst>
      <p:ext uri="{BB962C8B-B14F-4D97-AF65-F5344CB8AC3E}">
        <p14:creationId xmlns:p14="http://schemas.microsoft.com/office/powerpoint/2010/main" val="1332009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&gt;&gt; slide qui revient sur les commentaires de la page précédente en présentant les choses de manière inverse. Ici, sont présentées deux exemples d’interdictions d’émission de reçus fiscaux, issus de deux rescrits, alors qu’à la page précédente on vient d’évoquer les conditions d’octroi : </a:t>
            </a:r>
          </a:p>
          <a:p>
            <a:endParaRPr lang="fr-FR" dirty="0"/>
          </a:p>
          <a:p>
            <a:r>
              <a:rPr lang="fr-FR" dirty="0"/>
              <a:t>1- Rescrit 22/03/2021 : </a:t>
            </a:r>
          </a:p>
          <a:p>
            <a:r>
              <a:rPr lang="fr-FR" dirty="0"/>
              <a:t>https://bofip.impots.gouv.fr/bofip/12384-PGP.html/identifiant%3DBOI-RES-BIC-000069-20210217</a:t>
            </a:r>
          </a:p>
          <a:p>
            <a:pPr algn="just"/>
            <a:r>
              <a:rPr lang="fr-FR" b="1" i="0" dirty="0">
                <a:solidFill>
                  <a:srgbClr val="000000"/>
                </a:solidFill>
                <a:effectLst/>
                <a:latin typeface="Open Sans" panose="020B0606030504020204" pitchFamily="34" charset="0"/>
              </a:rPr>
              <a:t>Réponse :</a:t>
            </a:r>
            <a:endParaRPr lang="fr-FR" b="0" i="0" dirty="0">
              <a:solidFill>
                <a:srgbClr val="000000"/>
              </a:solidFill>
              <a:effectLst/>
              <a:latin typeface="Open Sans" panose="020B0606030504020204" pitchFamily="34" charset="0"/>
            </a:endParaRPr>
          </a:p>
          <a:p>
            <a:pPr algn="just"/>
            <a:r>
              <a:rPr lang="fr-FR" b="0" i="0" dirty="0">
                <a:solidFill>
                  <a:srgbClr val="000000"/>
                </a:solidFill>
                <a:effectLst/>
                <a:latin typeface="Open Sans" panose="020B0606030504020204" pitchFamily="34" charset="0"/>
              </a:rPr>
              <a:t>Au plan juridique, conformément au III de l’</a:t>
            </a:r>
            <a:r>
              <a:rPr lang="fr-FR" b="0" i="0" u="sng" dirty="0">
                <a:solidFill>
                  <a:srgbClr val="06436A"/>
                </a:solidFill>
                <a:effectLst/>
                <a:latin typeface="Open Sans" panose="020B0606030504020204" pitchFamily="34" charset="0"/>
                <a:hlinkClick r:id="rId3"/>
              </a:rPr>
              <a:t>article 140 de la loi n° 2008‑776 du 4 août 2008 de modernisation de l’économie</a:t>
            </a:r>
            <a:r>
              <a:rPr lang="fr-FR" b="0" i="0" dirty="0">
                <a:solidFill>
                  <a:srgbClr val="000000"/>
                </a:solidFill>
                <a:effectLst/>
                <a:latin typeface="Open Sans" panose="020B0606030504020204" pitchFamily="34" charset="0"/>
              </a:rPr>
              <a:t>, les dons qui ne sont pas issus d’un appel à la générosité publique ne constituent pas des ressources du fonds de dotation mais des libéralités qui doivent obligatoirement être incorporées à la dotation.</a:t>
            </a:r>
          </a:p>
          <a:p>
            <a:pPr algn="just"/>
            <a:r>
              <a:rPr lang="fr-FR" b="0" i="0" dirty="0">
                <a:solidFill>
                  <a:srgbClr val="000000"/>
                </a:solidFill>
                <a:effectLst/>
                <a:latin typeface="Open Sans" panose="020B0606030504020204" pitchFamily="34" charset="0"/>
              </a:rPr>
              <a:t>Lorsque les statuts prévoient que la dotation de l’organisme est consomptible, ces dons, qui ont été incorporés à la dotation, peuvent être redistribués à des organismes éligibles au régime fiscal du mécénat.</a:t>
            </a:r>
          </a:p>
          <a:p>
            <a:pPr algn="just"/>
            <a:r>
              <a:rPr lang="fr-FR" b="0" i="0" dirty="0">
                <a:solidFill>
                  <a:srgbClr val="000000"/>
                </a:solidFill>
                <a:effectLst/>
                <a:latin typeface="Open Sans" panose="020B0606030504020204" pitchFamily="34" charset="0"/>
              </a:rPr>
              <a:t>Toutefois, ces libéralités ne pourront ouvrir droit à l’avantage fiscal prévu par l'</a:t>
            </a:r>
            <a:r>
              <a:rPr lang="fr-FR" b="0" i="0" u="sng" dirty="0">
                <a:solidFill>
                  <a:srgbClr val="06436A"/>
                </a:solidFill>
                <a:effectLst/>
                <a:latin typeface="Open Sans" panose="020B0606030504020204" pitchFamily="34" charset="0"/>
                <a:hlinkClick r:id="rId4" tooltip="article 200 du Code général des impôts depuis le 31/12/2020"/>
              </a:rPr>
              <a:t>article 200 du code général des impôts (CGI)</a:t>
            </a:r>
            <a:r>
              <a:rPr lang="fr-FR" b="0" i="0" dirty="0">
                <a:solidFill>
                  <a:srgbClr val="000000"/>
                </a:solidFill>
                <a:effectLst/>
                <a:latin typeface="Open Sans" panose="020B0606030504020204" pitchFamily="34" charset="0"/>
              </a:rPr>
              <a:t> et par l'</a:t>
            </a:r>
            <a:r>
              <a:rPr lang="fr-FR" b="0" i="0" u="sng" dirty="0">
                <a:solidFill>
                  <a:srgbClr val="06436A"/>
                </a:solidFill>
                <a:effectLst/>
                <a:latin typeface="Open Sans" panose="020B0606030504020204" pitchFamily="34" charset="0"/>
                <a:hlinkClick r:id="rId5" tooltip="article 238 bis du Code général des impôts depuis le 31/12/2020"/>
              </a:rPr>
              <a:t>article 238 bis du CGI</a:t>
            </a:r>
            <a:r>
              <a:rPr lang="fr-FR" b="0" i="0" dirty="0">
                <a:solidFill>
                  <a:srgbClr val="000000"/>
                </a:solidFill>
                <a:effectLst/>
                <a:latin typeface="Open Sans" panose="020B0606030504020204" pitchFamily="34" charset="0"/>
              </a:rPr>
              <a:t> qu’à la condition que le fonds de dotation reverse également les produits tirés des dons incorporés à la dotation, étant précisé :</a:t>
            </a:r>
          </a:p>
          <a:p>
            <a:pPr algn="l"/>
            <a:r>
              <a:rPr lang="fr-FR" b="0" i="0" dirty="0">
                <a:solidFill>
                  <a:srgbClr val="000000"/>
                </a:solidFill>
                <a:effectLst/>
                <a:latin typeface="Open Sans" panose="020B0606030504020204" pitchFamily="34" charset="0"/>
              </a:rPr>
              <a:t>- qu’aucun montant minimum n’est exigé concernant le versement des produits tirés de la capitalisation des dons ;</a:t>
            </a:r>
          </a:p>
          <a:p>
            <a:pPr algn="l"/>
            <a:r>
              <a:rPr lang="fr-FR" b="0" i="0" dirty="0">
                <a:solidFill>
                  <a:srgbClr val="000000"/>
                </a:solidFill>
                <a:effectLst/>
                <a:latin typeface="Open Sans" panose="020B0606030504020204" pitchFamily="34" charset="0"/>
              </a:rPr>
              <a:t>- qu’aucune condition n’est posée quant à la durée de la capitalisation. Aussi, le fait que les dons ne fassent que transiter par la dotation avant d’être redistribués n’est pas un obstacle au bénéfice du régime fiscal du mécénat dès lors que la dotation est productive de produits (intérêts ou revenus de placement).</a:t>
            </a:r>
          </a:p>
          <a:p>
            <a:pPr algn="just"/>
            <a:r>
              <a:rPr lang="fr-FR" b="1" i="0" dirty="0">
                <a:solidFill>
                  <a:srgbClr val="000000"/>
                </a:solidFill>
                <a:effectLst/>
                <a:latin typeface="Open Sans" panose="020B0606030504020204" pitchFamily="34" charset="0"/>
              </a:rPr>
              <a:t>En revanche, ne peuvent bénéficier des dispositions de l'article 200 du CGI et de l'article 238 bis du CGI, les libéralités qui, en contravention des dispositions de l'article 140 de la loi n° 2008‑776 du 4 août 2008 de modernisation de l’économie, seraient redistribuées sans être incorporées à la dotation ou qui seraient incorporées à une dotation ne générant aucun produit.</a:t>
            </a:r>
          </a:p>
          <a:p>
            <a:endParaRPr lang="fr-FR" dirty="0"/>
          </a:p>
          <a:p>
            <a:endParaRPr lang="fr-FR" dirty="0"/>
          </a:p>
          <a:p>
            <a:r>
              <a:rPr lang="fr-FR" dirty="0"/>
              <a:t>2- Rescrit 7/04/2021 : </a:t>
            </a:r>
          </a:p>
          <a:p>
            <a:r>
              <a:rPr lang="fr-FR" dirty="0"/>
              <a:t>https://bofip.impots.gouv.fr/bofip/12966-PGP.html/identifiant%3DBOI-RES-BIC-000087-20210407</a:t>
            </a:r>
          </a:p>
          <a:p>
            <a:pPr algn="just"/>
            <a:r>
              <a:rPr lang="fr-FR" b="1" i="0" dirty="0">
                <a:solidFill>
                  <a:srgbClr val="000000"/>
                </a:solidFill>
                <a:effectLst/>
                <a:latin typeface="Open Sans" panose="020B0606030504020204" pitchFamily="34" charset="0"/>
              </a:rPr>
              <a:t>Réponse :</a:t>
            </a:r>
            <a:endParaRPr lang="fr-FR" b="0" i="0" dirty="0">
              <a:solidFill>
                <a:srgbClr val="000000"/>
              </a:solidFill>
              <a:effectLst/>
              <a:latin typeface="Open Sans" panose="020B0606030504020204" pitchFamily="34" charset="0"/>
            </a:endParaRPr>
          </a:p>
          <a:p>
            <a:pPr algn="just"/>
            <a:r>
              <a:rPr lang="fr-FR" b="0" i="0" dirty="0">
                <a:solidFill>
                  <a:srgbClr val="000000"/>
                </a:solidFill>
                <a:effectLst/>
                <a:latin typeface="Open Sans" panose="020B0606030504020204" pitchFamily="34" charset="0"/>
              </a:rPr>
              <a:t>Le fonds de dotation redistributeur doit avoir pour objet l’exercice d’une activité patrimoniale consistant à gérer les libéralités qui lui sont consenties pour financer une œuvre ou une mission d’intérêt général réalisée par un organisme sans but lucratif.</a:t>
            </a:r>
          </a:p>
          <a:p>
            <a:pPr algn="just"/>
            <a:r>
              <a:rPr lang="fr-FR" b="0" i="0" dirty="0">
                <a:solidFill>
                  <a:srgbClr val="000000"/>
                </a:solidFill>
                <a:effectLst/>
                <a:latin typeface="Open Sans" panose="020B0606030504020204" pitchFamily="34" charset="0"/>
              </a:rPr>
              <a:t>L’</a:t>
            </a:r>
            <a:r>
              <a:rPr lang="fr-FR" b="0" i="0" u="sng" dirty="0">
                <a:solidFill>
                  <a:srgbClr val="06436A"/>
                </a:solidFill>
                <a:effectLst/>
                <a:latin typeface="Open Sans" panose="020B0606030504020204" pitchFamily="34" charset="0"/>
                <a:hlinkClick r:id="rId6"/>
              </a:rPr>
              <a:t>article 140 de loi n° 2008-776 du 4 août 2008 de modernisation de l’économie (LME)</a:t>
            </a:r>
            <a:r>
              <a:rPr lang="fr-FR" b="0" i="0" dirty="0">
                <a:solidFill>
                  <a:srgbClr val="000000"/>
                </a:solidFill>
                <a:effectLst/>
                <a:latin typeface="Open Sans" panose="020B0606030504020204" pitchFamily="34" charset="0"/>
              </a:rPr>
              <a:t>, dispose à ce titre que les fonds de dotation peuvent être créés pour financer des missions ou des œuvres d’intérêt général. L’intérêt général doit être entendu exclusivement au sens de la loi fiscale, à laquelle renvoie l’article 140 de la loi n° 2008-776 du 4 août 2008. Ainsi, lorsque le fonds est redistributeur, les contributions issues du mécénat ne peuvent pas bénéficier à des entreprises du secteur lucratif et à des organismes ne relevant pas des dispositions de l'</a:t>
            </a:r>
            <a:r>
              <a:rPr lang="fr-FR" b="0" i="0" u="sng" dirty="0">
                <a:solidFill>
                  <a:srgbClr val="06436A"/>
                </a:solidFill>
                <a:effectLst/>
                <a:latin typeface="Open Sans" panose="020B0606030504020204" pitchFamily="34" charset="0"/>
                <a:hlinkClick r:id="rId4" tooltip="article 200 du Code général des impôts depuis le 31/12/2020"/>
              </a:rPr>
              <a:t>article 200 du CGI</a:t>
            </a:r>
            <a:r>
              <a:rPr lang="fr-FR" b="0" i="0" dirty="0">
                <a:solidFill>
                  <a:srgbClr val="000000"/>
                </a:solidFill>
                <a:effectLst/>
                <a:latin typeface="Open Sans" panose="020B0606030504020204" pitchFamily="34" charset="0"/>
              </a:rPr>
              <a:t> et de l'</a:t>
            </a:r>
            <a:r>
              <a:rPr lang="fr-FR" b="0" i="0" u="sng" dirty="0">
                <a:solidFill>
                  <a:srgbClr val="06436A"/>
                </a:solidFill>
                <a:effectLst/>
                <a:latin typeface="Open Sans" panose="020B0606030504020204" pitchFamily="34" charset="0"/>
                <a:hlinkClick r:id="rId7" tooltip="article 238 bis du Code général des impôts depuis le 31/12/2021"/>
              </a:rPr>
              <a:t>article 238 bis du CGI</a:t>
            </a:r>
            <a:r>
              <a:rPr lang="fr-FR" b="0" i="0" dirty="0">
                <a:solidFill>
                  <a:srgbClr val="000000"/>
                </a:solidFill>
                <a:effectLst/>
                <a:latin typeface="Open Sans" panose="020B0606030504020204" pitchFamily="34" charset="0"/>
              </a:rPr>
              <a:t>. Le premier alinéa du I de l'article 140 de la loi n° 2008-776 du 4 août 2008 précise en effet que le fonds peut redistribuer les dons perçus « pour assister une personne morale à but non lucratif dans l’accomplissement de ses œuvres et de ses missions d’intérêt général ».</a:t>
            </a:r>
          </a:p>
          <a:p>
            <a:pPr algn="just"/>
            <a:r>
              <a:rPr lang="fr-FR" b="0" i="0" dirty="0">
                <a:solidFill>
                  <a:srgbClr val="000000"/>
                </a:solidFill>
                <a:effectLst/>
                <a:latin typeface="Open Sans" panose="020B0606030504020204" pitchFamily="34" charset="0"/>
              </a:rPr>
              <a:t>Ainsi, si un fonds de dotation peut financer une personne morale à but non lucratif qui, aux fins de réalisation de ses œuvres ou missions d’intérêt général exercerait elle-même une activité lucrative non prépondérante, il ne peut pas en revanche financer des entreprises du secteur lucratif et des organismes ne relevant pas de l'article 200 du CGI et de l'article 238 bis du CGI.</a:t>
            </a:r>
          </a:p>
          <a:p>
            <a:pPr algn="just"/>
            <a:r>
              <a:rPr lang="fr-FR" b="1" i="0" dirty="0">
                <a:solidFill>
                  <a:srgbClr val="000000"/>
                </a:solidFill>
                <a:effectLst/>
                <a:latin typeface="Open Sans" panose="020B0606030504020204" pitchFamily="34" charset="0"/>
              </a:rPr>
              <a:t>Dans ces conditions, un fonds de dotation redistributeur qui finance à la fois des organismes éligibles et des organismes non éligibles au régime fiscal du mécénat, ne peut pas bénéficier des dispositions prévues au 2° du g du 1 de l'article 200 du CGI et de l'article 238 bis du CGI.</a:t>
            </a:r>
          </a:p>
          <a:p>
            <a:endParaRPr lang="fr-FR" dirty="0"/>
          </a:p>
        </p:txBody>
      </p:sp>
      <p:sp>
        <p:nvSpPr>
          <p:cNvPr id="4" name="Espace réservé du numéro de diapositive 3"/>
          <p:cNvSpPr>
            <a:spLocks noGrp="1"/>
          </p:cNvSpPr>
          <p:nvPr>
            <p:ph type="sldNum" sz="quarter" idx="5"/>
          </p:nvPr>
        </p:nvSpPr>
        <p:spPr/>
        <p:txBody>
          <a:bodyPr/>
          <a:lstStyle/>
          <a:p>
            <a:fld id="{742F218C-7129-48FD-92B5-4DE55544A4BA}" type="slidenum">
              <a:rPr lang="fr-FR" smtClean="0"/>
              <a:t>41</a:t>
            </a:fld>
            <a:endParaRPr lang="fr-FR"/>
          </a:p>
        </p:txBody>
      </p:sp>
    </p:spTree>
    <p:extLst>
      <p:ext uri="{BB962C8B-B14F-4D97-AF65-F5344CB8AC3E}">
        <p14:creationId xmlns:p14="http://schemas.microsoft.com/office/powerpoint/2010/main" val="2889475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2F218C-7129-48FD-92B5-4DE55544A4BA}" type="slidenum">
              <a:rPr lang="fr-FR" smtClean="0"/>
              <a:t>42</a:t>
            </a:fld>
            <a:endParaRPr lang="fr-FR"/>
          </a:p>
        </p:txBody>
      </p:sp>
    </p:spTree>
    <p:extLst>
      <p:ext uri="{BB962C8B-B14F-4D97-AF65-F5344CB8AC3E}">
        <p14:creationId xmlns:p14="http://schemas.microsoft.com/office/powerpoint/2010/main" val="4152108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8539717-2258-2EEE-F27B-AC8B5CA7BBB0}"/>
              </a:ext>
            </a:extLst>
          </p:cNvPr>
          <p:cNvSpPr>
            <a:spLocks noGrp="1" noRot="1" noChangeAspect="1"/>
          </p:cNvSpPr>
          <p:nvPr>
            <p:ph type="sldImg"/>
          </p:nvPr>
        </p:nvSpPr>
        <p:spPr>
          <a:xfrm>
            <a:off x="90488" y="755650"/>
            <a:ext cx="6616700" cy="3722688"/>
          </a:xfrm>
        </p:spPr>
        <p:style>
          <a:lnRef idx="2">
            <a:schemeClr val="accent1">
              <a:shade val="50000"/>
            </a:schemeClr>
          </a:lnRef>
          <a:fillRef idx="1">
            <a:schemeClr val="accent1"/>
          </a:fillRef>
          <a:effectRef idx="0">
            <a:schemeClr val="accent1"/>
          </a:effectRef>
          <a:fontRef idx="minor">
            <a:schemeClr val="lt1"/>
          </a:fontRef>
        </p:style>
      </p:sp>
      <p:sp>
        <p:nvSpPr>
          <p:cNvPr id="3" name="Espace réservé des notes 2">
            <a:extLst>
              <a:ext uri="{FF2B5EF4-FFF2-40B4-BE49-F238E27FC236}">
                <a16:creationId xmlns:a16="http://schemas.microsoft.com/office/drawing/2014/main" id="{4A6BEE2A-1646-9F40-41AF-8F94ED6322D5}"/>
              </a:ext>
            </a:extLst>
          </p:cNvPr>
          <p:cNvSpPr txBox="1">
            <a:spLocks noGrp="1"/>
          </p:cNvSpPr>
          <p:nvPr>
            <p:ph type="body" sz="quarter" idx="1"/>
          </p:nvPr>
        </p:nvSpPr>
        <p:spPr>
          <a:xfrm>
            <a:off x="679320" y="4716000"/>
            <a:ext cx="5438880" cy="4467240"/>
          </a:xfrm>
        </p:spPr>
        <p:txBody>
          <a:bodyPr anchor="ctr" anchorCtr="0"/>
          <a:lstStyle/>
          <a:p>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2F218C-7129-48FD-92B5-4DE55544A4BA}" type="slidenum">
              <a:rPr lang="fr-FR" smtClean="0"/>
              <a:t>43</a:t>
            </a:fld>
            <a:endParaRPr lang="fr-FR"/>
          </a:p>
        </p:txBody>
      </p:sp>
    </p:spTree>
    <p:extLst>
      <p:ext uri="{BB962C8B-B14F-4D97-AF65-F5344CB8AC3E}">
        <p14:creationId xmlns:p14="http://schemas.microsoft.com/office/powerpoint/2010/main" val="27123360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just">
              <a:buNone/>
            </a:pPr>
            <a:r>
              <a:rPr lang="fr-FR" sz="2400" dirty="0"/>
              <a:t>Les causes visées à l’article 3 de la loi du 7 août 1991 sont limitativement énumérées :</a:t>
            </a:r>
          </a:p>
          <a:p>
            <a:pPr lvl="1" algn="just"/>
            <a:r>
              <a:rPr lang="fr-FR" sz="2000" dirty="0"/>
              <a:t>cause scientifique,</a:t>
            </a:r>
          </a:p>
          <a:p>
            <a:pPr lvl="1" algn="just"/>
            <a:r>
              <a:rPr lang="fr-FR" sz="2000" dirty="0"/>
              <a:t>cause sociale,</a:t>
            </a:r>
          </a:p>
          <a:p>
            <a:pPr lvl="1" algn="just"/>
            <a:r>
              <a:rPr lang="fr-FR" sz="2000" dirty="0"/>
              <a:t>cause familiale,</a:t>
            </a:r>
          </a:p>
          <a:p>
            <a:pPr lvl="1" algn="just"/>
            <a:r>
              <a:rPr lang="fr-FR" sz="2000" dirty="0"/>
              <a:t>cause humanitaire,</a:t>
            </a:r>
          </a:p>
          <a:p>
            <a:pPr lvl="1" algn="just"/>
            <a:r>
              <a:rPr lang="fr-FR" sz="2000" dirty="0"/>
              <a:t>cause philanthropique,</a:t>
            </a:r>
          </a:p>
          <a:p>
            <a:pPr lvl="1" algn="just"/>
            <a:r>
              <a:rPr lang="fr-FR" sz="2000" dirty="0"/>
              <a:t>cause éducative,</a:t>
            </a:r>
          </a:p>
          <a:p>
            <a:pPr lvl="1" algn="just"/>
            <a:r>
              <a:rPr lang="fr-FR" sz="2000" dirty="0"/>
              <a:t>cause sportive,</a:t>
            </a:r>
          </a:p>
          <a:p>
            <a:pPr lvl="1" algn="just"/>
            <a:r>
              <a:rPr lang="fr-FR" sz="2000" dirty="0"/>
              <a:t>cause culturelle,</a:t>
            </a:r>
          </a:p>
          <a:p>
            <a:pPr lvl="1" algn="just"/>
            <a:r>
              <a:rPr lang="fr-FR" sz="2000" dirty="0"/>
              <a:t>ou cause concourant à la défense de l'environnement.</a:t>
            </a:r>
          </a:p>
          <a:p>
            <a:pPr lvl="1" algn="just"/>
            <a:endParaRPr lang="fr-FR" sz="2000" dirty="0"/>
          </a:p>
          <a:p>
            <a:pPr marL="0" indent="0" algn="just">
              <a:buNone/>
            </a:pPr>
            <a:r>
              <a:rPr lang="fr-FR" sz="1800" dirty="0"/>
              <a:t>La notion de ressources collectées issue de la loi n°2021-875 du 1er juillet 2021, est bien plus extensive que celle précédente de « dons collectés ».</a:t>
            </a:r>
          </a:p>
          <a:p>
            <a:pPr marL="0" indent="0" algn="just">
              <a:buNone/>
            </a:pPr>
            <a:r>
              <a:rPr lang="fr-FR" sz="1800" dirty="0"/>
              <a:t>Les ressources collectées auprès du public comprennent :</a:t>
            </a:r>
          </a:p>
          <a:p>
            <a:pPr lvl="1" algn="just"/>
            <a:r>
              <a:rPr lang="fr-FR" sz="1800" dirty="0"/>
              <a:t>Les dons manuels (dont le produit des ventes de dons en nature),</a:t>
            </a:r>
          </a:p>
          <a:p>
            <a:pPr lvl="1" algn="just"/>
            <a:r>
              <a:rPr lang="fr-FR" sz="1800" dirty="0"/>
              <a:t>Les legs,</a:t>
            </a:r>
          </a:p>
          <a:p>
            <a:pPr lvl="1" algn="just"/>
            <a:r>
              <a:rPr lang="fr-FR" sz="1800" dirty="0"/>
              <a:t>Les donations,</a:t>
            </a:r>
          </a:p>
          <a:p>
            <a:pPr lvl="1" algn="just"/>
            <a:r>
              <a:rPr lang="fr-FR" sz="1800" dirty="0"/>
              <a:t>Le mécénat,</a:t>
            </a:r>
          </a:p>
          <a:p>
            <a:pPr lvl="1" algn="just"/>
            <a:r>
              <a:rPr lang="fr-FR" sz="1800" dirty="0"/>
              <a:t>Les assurances-vie,</a:t>
            </a:r>
          </a:p>
          <a:p>
            <a:pPr lvl="1" algn="just"/>
            <a:r>
              <a:rPr lang="fr-FR" sz="1800" dirty="0"/>
              <a:t>Les cotisations sans contrepartie,</a:t>
            </a:r>
          </a:p>
          <a:p>
            <a:pPr lvl="1" algn="just"/>
            <a:r>
              <a:rPr lang="fr-FR" sz="1800" dirty="0"/>
              <a:t>Les revenus générés par les actifs issus de l’appel (loyer annuel d’un legs ou produits financiers d’un contrat d’assurance-vie antérieurement reçus, etc.),</a:t>
            </a:r>
          </a:p>
          <a:p>
            <a:pPr lvl="1" algn="just"/>
            <a:r>
              <a:rPr lang="fr-FR" sz="1800" dirty="0"/>
              <a:t>Les autres produits liés à la générosité.</a:t>
            </a:r>
            <a:endParaRPr lang="fr-FR" sz="1400" dirty="0"/>
          </a:p>
          <a:p>
            <a:pPr lvl="1" algn="just"/>
            <a:endParaRPr lang="fr-FR" sz="2000" dirty="0"/>
          </a:p>
          <a:p>
            <a:pPr lvl="1" algn="just"/>
            <a:endParaRPr lang="fr-FR" dirty="0"/>
          </a:p>
        </p:txBody>
      </p:sp>
      <p:sp>
        <p:nvSpPr>
          <p:cNvPr id="4" name="Espace réservé du numéro de diapositive 3"/>
          <p:cNvSpPr>
            <a:spLocks noGrp="1"/>
          </p:cNvSpPr>
          <p:nvPr>
            <p:ph type="sldNum" sz="quarter" idx="5"/>
          </p:nvPr>
        </p:nvSpPr>
        <p:spPr/>
        <p:txBody>
          <a:bodyPr/>
          <a:lstStyle/>
          <a:p>
            <a:fld id="{742F218C-7129-48FD-92B5-4DE55544A4BA}" type="slidenum">
              <a:rPr lang="fr-FR" smtClean="0"/>
              <a:t>44</a:t>
            </a:fld>
            <a:endParaRPr lang="fr-FR"/>
          </a:p>
        </p:txBody>
      </p:sp>
    </p:spTree>
    <p:extLst>
      <p:ext uri="{BB962C8B-B14F-4D97-AF65-F5344CB8AC3E}">
        <p14:creationId xmlns:p14="http://schemas.microsoft.com/office/powerpoint/2010/main" val="22331260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2F218C-7129-48FD-92B5-4DE55544A4BA}" type="slidenum">
              <a:rPr lang="fr-FR" smtClean="0"/>
              <a:t>45</a:t>
            </a:fld>
            <a:endParaRPr lang="fr-FR"/>
          </a:p>
        </p:txBody>
      </p:sp>
    </p:spTree>
    <p:extLst>
      <p:ext uri="{BB962C8B-B14F-4D97-AF65-F5344CB8AC3E}">
        <p14:creationId xmlns:p14="http://schemas.microsoft.com/office/powerpoint/2010/main" val="33844969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Article 140 LME</a:t>
            </a:r>
          </a:p>
        </p:txBody>
      </p:sp>
      <p:sp>
        <p:nvSpPr>
          <p:cNvPr id="4" name="Espace réservé du numéro de diapositive 3"/>
          <p:cNvSpPr>
            <a:spLocks noGrp="1"/>
          </p:cNvSpPr>
          <p:nvPr>
            <p:ph type="sldNum" sz="quarter" idx="5"/>
          </p:nvPr>
        </p:nvSpPr>
        <p:spPr/>
        <p:txBody>
          <a:bodyPr/>
          <a:lstStyle/>
          <a:p>
            <a:fld id="{742F218C-7129-48FD-92B5-4DE55544A4BA}" type="slidenum">
              <a:rPr lang="fr-FR" smtClean="0"/>
              <a:t>48</a:t>
            </a:fld>
            <a:endParaRPr lang="fr-FR"/>
          </a:p>
        </p:txBody>
      </p:sp>
    </p:spTree>
    <p:extLst>
      <p:ext uri="{BB962C8B-B14F-4D97-AF65-F5344CB8AC3E}">
        <p14:creationId xmlns:p14="http://schemas.microsoft.com/office/powerpoint/2010/main" val="42376695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2F218C-7129-48FD-92B5-4DE55544A4BA}" type="slidenum">
              <a:rPr lang="fr-FR" smtClean="0"/>
              <a:t>50</a:t>
            </a:fld>
            <a:endParaRPr lang="fr-FR"/>
          </a:p>
        </p:txBody>
      </p:sp>
    </p:spTree>
    <p:extLst>
      <p:ext uri="{BB962C8B-B14F-4D97-AF65-F5344CB8AC3E}">
        <p14:creationId xmlns:p14="http://schemas.microsoft.com/office/powerpoint/2010/main" val="26427100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Seuls les dons issus de l’AGP sont affectables en ressources directes pour compenses les frais de fonctionnement</a:t>
            </a:r>
          </a:p>
          <a:p>
            <a:endParaRPr lang="fr-FR" dirty="0"/>
          </a:p>
        </p:txBody>
      </p:sp>
      <p:sp>
        <p:nvSpPr>
          <p:cNvPr id="4" name="Espace réservé du numéro de diapositive 3"/>
          <p:cNvSpPr>
            <a:spLocks noGrp="1"/>
          </p:cNvSpPr>
          <p:nvPr>
            <p:ph type="sldNum" sz="quarter" idx="5"/>
          </p:nvPr>
        </p:nvSpPr>
        <p:spPr/>
        <p:txBody>
          <a:bodyPr/>
          <a:lstStyle/>
          <a:p>
            <a:fld id="{742F218C-7129-48FD-92B5-4DE55544A4BA}" type="slidenum">
              <a:rPr lang="fr-FR" smtClean="0"/>
              <a:t>51</a:t>
            </a:fld>
            <a:endParaRPr lang="fr-FR"/>
          </a:p>
        </p:txBody>
      </p:sp>
    </p:spTree>
    <p:extLst>
      <p:ext uri="{BB962C8B-B14F-4D97-AF65-F5344CB8AC3E}">
        <p14:creationId xmlns:p14="http://schemas.microsoft.com/office/powerpoint/2010/main" val="2639957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2F218C-7129-48FD-92B5-4DE55544A4BA}" type="slidenum">
              <a:rPr lang="fr-FR" smtClean="0"/>
              <a:t>54</a:t>
            </a:fld>
            <a:endParaRPr lang="fr-FR"/>
          </a:p>
        </p:txBody>
      </p:sp>
    </p:spTree>
    <p:extLst>
      <p:ext uri="{BB962C8B-B14F-4D97-AF65-F5344CB8AC3E}">
        <p14:creationId xmlns:p14="http://schemas.microsoft.com/office/powerpoint/2010/main" val="3940360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2F218C-7129-48FD-92B5-4DE55544A4BA}" type="slidenum">
              <a:rPr lang="fr-FR" smtClean="0"/>
              <a:t>55</a:t>
            </a:fld>
            <a:endParaRPr lang="fr-FR"/>
          </a:p>
        </p:txBody>
      </p:sp>
    </p:spTree>
    <p:extLst>
      <p:ext uri="{BB962C8B-B14F-4D97-AF65-F5344CB8AC3E}">
        <p14:creationId xmlns:p14="http://schemas.microsoft.com/office/powerpoint/2010/main" val="7217612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6D44617-76EF-46D1-8139-A4525CAFE984}" type="slidenum">
              <a:rPr lang="fr-FR" smtClean="0"/>
              <a:t>57</a:t>
            </a:fld>
            <a:endParaRPr lang="fr-FR"/>
          </a:p>
        </p:txBody>
      </p:sp>
    </p:spTree>
    <p:extLst>
      <p:ext uri="{BB962C8B-B14F-4D97-AF65-F5344CB8AC3E}">
        <p14:creationId xmlns:p14="http://schemas.microsoft.com/office/powerpoint/2010/main" val="19717023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Quid des actions </a:t>
            </a:r>
          </a:p>
        </p:txBody>
      </p:sp>
      <p:sp>
        <p:nvSpPr>
          <p:cNvPr id="4" name="Espace réservé du numéro de diapositive 3"/>
          <p:cNvSpPr>
            <a:spLocks noGrp="1"/>
          </p:cNvSpPr>
          <p:nvPr>
            <p:ph type="sldNum" sz="quarter" idx="5"/>
          </p:nvPr>
        </p:nvSpPr>
        <p:spPr/>
        <p:txBody>
          <a:bodyPr/>
          <a:lstStyle/>
          <a:p>
            <a:fld id="{742F218C-7129-48FD-92B5-4DE55544A4BA}" type="slidenum">
              <a:rPr lang="fr-FR" smtClean="0"/>
              <a:t>58</a:t>
            </a:fld>
            <a:endParaRPr lang="fr-FR"/>
          </a:p>
        </p:txBody>
      </p:sp>
    </p:spTree>
    <p:extLst>
      <p:ext uri="{BB962C8B-B14F-4D97-AF65-F5344CB8AC3E}">
        <p14:creationId xmlns:p14="http://schemas.microsoft.com/office/powerpoint/2010/main" val="4242169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294A676-2BBF-33AC-B8C3-E6FF7D4B79F6}"/>
              </a:ext>
            </a:extLst>
          </p:cNvPr>
          <p:cNvSpPr>
            <a:spLocks noGrp="1" noRot="1" noChangeAspect="1"/>
          </p:cNvSpPr>
          <p:nvPr>
            <p:ph type="sldImg"/>
          </p:nvPr>
        </p:nvSpPr>
        <p:spPr>
          <a:xfrm>
            <a:off x="90488" y="755650"/>
            <a:ext cx="6616700" cy="3722688"/>
          </a:xfrm>
        </p:spPr>
        <p:style>
          <a:lnRef idx="2">
            <a:schemeClr val="accent1">
              <a:shade val="50000"/>
            </a:schemeClr>
          </a:lnRef>
          <a:fillRef idx="1">
            <a:schemeClr val="accent1"/>
          </a:fillRef>
          <a:effectRef idx="0">
            <a:schemeClr val="accent1"/>
          </a:effectRef>
          <a:fontRef idx="minor">
            <a:schemeClr val="lt1"/>
          </a:fontRef>
        </p:style>
      </p:sp>
      <p:sp>
        <p:nvSpPr>
          <p:cNvPr id="3" name="Espace réservé des notes 2">
            <a:extLst>
              <a:ext uri="{FF2B5EF4-FFF2-40B4-BE49-F238E27FC236}">
                <a16:creationId xmlns:a16="http://schemas.microsoft.com/office/drawing/2014/main" id="{ADC9DA87-ED5F-DB89-BCA7-84E5B577D332}"/>
              </a:ext>
            </a:extLst>
          </p:cNvPr>
          <p:cNvSpPr txBox="1">
            <a:spLocks noGrp="1"/>
          </p:cNvSpPr>
          <p:nvPr>
            <p:ph type="body" sz="quarter" idx="1"/>
          </p:nvPr>
        </p:nvSpPr>
        <p:spPr>
          <a:xfrm>
            <a:off x="679320" y="4716000"/>
            <a:ext cx="5438880" cy="4467240"/>
          </a:xfrm>
        </p:spPr>
        <p:txBody>
          <a:bodyPr anchor="ctr" anchorCtr="0"/>
          <a:lstStyle/>
          <a:p>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solidFill>
                  <a:srgbClr val="333333"/>
                </a:solidFill>
                <a:effectLst/>
                <a:latin typeface="Arial" panose="020B0604020202020204" pitchFamily="34" charset="0"/>
              </a:rPr>
              <a:t>Dès lors qu’il constate ce manquement, le préfet doit mettre en demeure le </a:t>
            </a:r>
            <a:r>
              <a:rPr lang="fr-FR" b="1" i="0" dirty="0">
                <a:solidFill>
                  <a:srgbClr val="F0703C"/>
                </a:solidFill>
                <a:effectLst/>
                <a:latin typeface="Arial" panose="020B0604020202020204" pitchFamily="34" charset="0"/>
              </a:rPr>
              <a:t>fonds</a:t>
            </a:r>
            <a:r>
              <a:rPr lang="fr-FR" b="0" i="0" dirty="0">
                <a:solidFill>
                  <a:srgbClr val="333333"/>
                </a:solidFill>
                <a:effectLst/>
                <a:latin typeface="Arial" panose="020B0604020202020204" pitchFamily="34" charset="0"/>
              </a:rPr>
              <a:t> de le corriger ; si cela n’est pas suivi d’effet, le préfet peut suspendre l’activité du </a:t>
            </a:r>
            <a:r>
              <a:rPr lang="fr-FR" b="1" i="0" dirty="0">
                <a:solidFill>
                  <a:srgbClr val="F0703C"/>
                </a:solidFill>
                <a:effectLst/>
                <a:latin typeface="Arial" panose="020B0604020202020204" pitchFamily="34" charset="0"/>
              </a:rPr>
              <a:t>fonds</a:t>
            </a:r>
            <a:r>
              <a:rPr lang="fr-FR" b="0" i="0" dirty="0">
                <a:solidFill>
                  <a:srgbClr val="333333"/>
                </a:solidFill>
                <a:effectLst/>
                <a:latin typeface="Arial" panose="020B0604020202020204" pitchFamily="34" charset="0"/>
              </a:rPr>
              <a:t> pendant une durée de six mois au plus ou, si la mission d’intérêt général n’est pas assurée, saisir le tribunal judiciaire pour demander la dissolution du </a:t>
            </a:r>
            <a:r>
              <a:rPr lang="fr-FR" b="1" i="0" dirty="0">
                <a:solidFill>
                  <a:srgbClr val="F0703C"/>
                </a:solidFill>
                <a:effectLst/>
                <a:latin typeface="Arial" panose="020B0604020202020204" pitchFamily="34" charset="0"/>
              </a:rPr>
              <a:t>fonds</a:t>
            </a:r>
            <a:r>
              <a:rPr lang="fr-FR" b="0" i="0" dirty="0">
                <a:solidFill>
                  <a:srgbClr val="333333"/>
                </a:solidFill>
                <a:effectLst/>
                <a:latin typeface="Arial" panose="020B0604020202020204" pitchFamily="34" charset="0"/>
              </a:rPr>
              <a:t> (</a:t>
            </a:r>
            <a:r>
              <a:rPr lang="fr-FR" b="0" i="0" u="none" strike="noStrike" dirty="0">
                <a:solidFill>
                  <a:srgbClr val="0000FF"/>
                </a:solidFill>
                <a:effectLst/>
                <a:latin typeface="Arial" panose="020B0604020202020204" pitchFamily="34" charset="0"/>
                <a:hlinkClick r:id="rId3"/>
              </a:rPr>
              <a:t>Loi 2008-776 art. 140, VII, al. 3</a:t>
            </a:r>
            <a:r>
              <a:rPr lang="fr-FR" b="0" i="0" dirty="0">
                <a:solidFill>
                  <a:srgbClr val="333333"/>
                </a:solidFill>
                <a:effectLst/>
                <a:latin typeface="Arial" panose="020B0604020202020204" pitchFamily="34" charset="0"/>
              </a:rPr>
              <a:t>).</a:t>
            </a:r>
            <a:endParaRPr lang="fr-FR" dirty="0"/>
          </a:p>
        </p:txBody>
      </p:sp>
      <p:sp>
        <p:nvSpPr>
          <p:cNvPr id="4" name="Espace réservé du numéro de diapositive 3"/>
          <p:cNvSpPr>
            <a:spLocks noGrp="1"/>
          </p:cNvSpPr>
          <p:nvPr>
            <p:ph type="sldNum" sz="quarter" idx="5"/>
          </p:nvPr>
        </p:nvSpPr>
        <p:spPr/>
        <p:txBody>
          <a:bodyPr/>
          <a:lstStyle/>
          <a:p>
            <a:fld id="{36D44617-76EF-46D1-8139-A4525CAFE984}" type="slidenum">
              <a:rPr lang="fr-FR" smtClean="0"/>
              <a:t>66</a:t>
            </a:fld>
            <a:endParaRPr lang="fr-FR"/>
          </a:p>
        </p:txBody>
      </p:sp>
    </p:spTree>
    <p:extLst>
      <p:ext uri="{BB962C8B-B14F-4D97-AF65-F5344CB8AC3E}">
        <p14:creationId xmlns:p14="http://schemas.microsoft.com/office/powerpoint/2010/main" val="1983828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5C0C930-201E-271E-0FC8-345B358A2180}"/>
              </a:ext>
            </a:extLst>
          </p:cNvPr>
          <p:cNvSpPr>
            <a:spLocks noGrp="1" noRot="1" noChangeAspect="1" noResize="1"/>
          </p:cNvSpPr>
          <p:nvPr>
            <p:ph type="sldImg"/>
          </p:nvPr>
        </p:nvSpPr>
        <p:spPr>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9F023F30-441E-FB1D-A11E-3E9F5389B47C}"/>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75C651D-CF0E-F6AA-C5EE-5F007BDB59F1}"/>
              </a:ext>
            </a:extLst>
          </p:cNvPr>
          <p:cNvSpPr>
            <a:spLocks noGrp="1" noRot="1" noChangeAspect="1" noResize="1"/>
          </p:cNvSpPr>
          <p:nvPr>
            <p:ph type="sldImg"/>
          </p:nvPr>
        </p:nvSpPr>
        <p:spPr>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AD52EEFB-5E5A-C704-6A1A-2708721F8D1D}"/>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9BEAB3F-934A-256D-9098-E7274D5AE879}"/>
              </a:ext>
            </a:extLst>
          </p:cNvPr>
          <p:cNvSpPr>
            <a:spLocks noGrp="1" noRot="1" noChangeAspect="1" noResize="1"/>
          </p:cNvSpPr>
          <p:nvPr>
            <p:ph type="sldImg"/>
          </p:nvPr>
        </p:nvSpPr>
        <p:spPr>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8402031F-A90C-FDF0-5259-7B4764C42570}"/>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4167FED-5586-BB5E-88A2-57F0AA13482E}"/>
              </a:ext>
            </a:extLst>
          </p:cNvPr>
          <p:cNvSpPr>
            <a:spLocks noGrp="1" noRot="1" noChangeAspect="1" noResize="1"/>
          </p:cNvSpPr>
          <p:nvPr>
            <p:ph type="sldImg"/>
          </p:nvPr>
        </p:nvSpPr>
        <p:spPr>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88565650-5CDF-CB3A-9E7B-30A9DB528ECC}"/>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727231B-0702-F6E2-4F3C-959649905449}"/>
              </a:ext>
            </a:extLst>
          </p:cNvPr>
          <p:cNvSpPr>
            <a:spLocks noGrp="1" noRot="1" noChangeAspect="1" noResize="1"/>
          </p:cNvSpPr>
          <p:nvPr>
            <p:ph type="sldImg"/>
          </p:nvPr>
        </p:nvSpPr>
        <p:spPr>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08F7EA2F-428C-41C3-046B-7C4F631137EB}"/>
              </a:ext>
            </a:extLst>
          </p:cNvPr>
          <p:cNvSpPr txBox="1">
            <a:spLocks noGrp="1"/>
          </p:cNvSpPr>
          <p:nvPr>
            <p:ph type="body" sz="quarter"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re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9B6B54-106B-8434-620F-621F3D2A411E}"/>
              </a:ext>
            </a:extLst>
          </p:cNvPr>
          <p:cNvSpPr>
            <a:spLocks noGrp="1"/>
          </p:cNvSpPr>
          <p:nvPr>
            <p:ph type="ctrTitle"/>
          </p:nvPr>
        </p:nvSpPr>
        <p:spPr>
          <a:xfrm>
            <a:off x="3028950" y="2695575"/>
            <a:ext cx="5581650" cy="814388"/>
          </a:xfrm>
        </p:spPr>
        <p:txBody>
          <a:bodyPr anchor="b">
            <a:normAutofit/>
          </a:bodyPr>
          <a:lstStyle>
            <a:lvl1pPr algn="ctr">
              <a:defRPr sz="4400"/>
            </a:lvl1pPr>
          </a:lstStyle>
          <a:p>
            <a:r>
              <a:rPr lang="fr-FR" dirty="0"/>
              <a:t>Modifiez le style du titre</a:t>
            </a:r>
          </a:p>
        </p:txBody>
      </p:sp>
      <p:sp>
        <p:nvSpPr>
          <p:cNvPr id="3" name="Sous-titre 2">
            <a:extLst>
              <a:ext uri="{FF2B5EF4-FFF2-40B4-BE49-F238E27FC236}">
                <a16:creationId xmlns:a16="http://schemas.microsoft.com/office/drawing/2014/main" id="{BEDA45DB-A184-F6B9-2F93-D3C03F26B960}"/>
              </a:ext>
            </a:extLst>
          </p:cNvPr>
          <p:cNvSpPr>
            <a:spLocks noGrp="1"/>
          </p:cNvSpPr>
          <p:nvPr>
            <p:ph type="subTitle" idx="1"/>
          </p:nvPr>
        </p:nvSpPr>
        <p:spPr>
          <a:xfrm>
            <a:off x="3028950" y="3602038"/>
            <a:ext cx="5581650" cy="893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pic>
        <p:nvPicPr>
          <p:cNvPr id="4" name="Image 3" descr="Une image contenant texte, Police, Graphique, graphisme&#10;&#10;Description générée automatiquement">
            <a:extLst>
              <a:ext uri="{FF2B5EF4-FFF2-40B4-BE49-F238E27FC236}">
                <a16:creationId xmlns:a16="http://schemas.microsoft.com/office/drawing/2014/main" id="{784D0B50-AACC-FCC5-D118-90C37ABE25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3308" y="485647"/>
            <a:ext cx="4583517" cy="893762"/>
          </a:xfrm>
          <a:prstGeom prst="rect">
            <a:avLst/>
          </a:prstGeom>
        </p:spPr>
      </p:pic>
    </p:spTree>
    <p:extLst>
      <p:ext uri="{BB962C8B-B14F-4D97-AF65-F5344CB8AC3E}">
        <p14:creationId xmlns:p14="http://schemas.microsoft.com/office/powerpoint/2010/main" val="2064903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3_Titre de section-Ble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07BF96-18A7-49D5-10A9-D735920E7D49}"/>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D894F7BE-26D5-94F0-D748-FB7B90107F5B}"/>
              </a:ext>
            </a:extLst>
          </p:cNvPr>
          <p:cNvSpPr>
            <a:spLocks noGrp="1"/>
          </p:cNvSpPr>
          <p:nvPr>
            <p:ph type="body" idx="1"/>
          </p:nvPr>
        </p:nvSpPr>
        <p:spPr>
          <a:xfrm>
            <a:off x="831850" y="4589463"/>
            <a:ext cx="10515600" cy="1500187"/>
          </a:xfrm>
        </p:spPr>
        <p:txBody>
          <a:bodyPr/>
          <a:lstStyle>
            <a:lvl1pPr marL="0" indent="0">
              <a:buNone/>
              <a:defRPr sz="2400">
                <a:solidFill>
                  <a:srgbClr val="F4C3C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315643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eux contenus-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EDFB8B-43A1-5228-54EC-F701EAD9533B}"/>
              </a:ext>
            </a:extLst>
          </p:cNvPr>
          <p:cNvSpPr>
            <a:spLocks noGrp="1"/>
          </p:cNvSpPr>
          <p:nvPr>
            <p:ph type="title"/>
          </p:nvPr>
        </p:nvSpPr>
        <p:spPr/>
        <p:txBody>
          <a:bodyPr/>
          <a:lstStyle>
            <a:lvl1pPr>
              <a:defRPr>
                <a:solidFill>
                  <a:srgbClr val="304495"/>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2B98CAD3-B661-9378-F8BA-1F9CF6031FA0}"/>
              </a:ext>
            </a:extLst>
          </p:cNvPr>
          <p:cNvSpPr>
            <a:spLocks noGrp="1"/>
          </p:cNvSpPr>
          <p:nvPr>
            <p:ph sz="half" idx="1"/>
          </p:nvPr>
        </p:nvSpPr>
        <p:spPr>
          <a:xfrm>
            <a:off x="838200" y="1825625"/>
            <a:ext cx="5181600" cy="4351338"/>
          </a:xfrm>
        </p:spPr>
        <p:txBody>
          <a:bodyPr/>
          <a:lstStyle>
            <a:lvl1pPr>
              <a:defRPr>
                <a:solidFill>
                  <a:srgbClr val="F4C3C3"/>
                </a:solidFill>
              </a:defRPr>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9E54D71F-1679-9A15-E7FC-2877D8097010}"/>
              </a:ext>
            </a:extLst>
          </p:cNvPr>
          <p:cNvSpPr>
            <a:spLocks noGrp="1"/>
          </p:cNvSpPr>
          <p:nvPr>
            <p:ph sz="half" idx="2"/>
          </p:nvPr>
        </p:nvSpPr>
        <p:spPr>
          <a:xfrm>
            <a:off x="6172200" y="1825625"/>
            <a:ext cx="5181600" cy="4351338"/>
          </a:xfrm>
        </p:spPr>
        <p:txBody>
          <a:bodyPr/>
          <a:lstStyle>
            <a:lvl1pPr>
              <a:defRPr>
                <a:solidFill>
                  <a:srgbClr val="F4C3C3"/>
                </a:solidFill>
              </a:defRPr>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892075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_Deux contenus-Ro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EDFB8B-43A1-5228-54EC-F701EAD9533B}"/>
              </a:ext>
            </a:extLst>
          </p:cNvPr>
          <p:cNvSpPr>
            <a:spLocks noGrp="1"/>
          </p:cNvSpPr>
          <p:nvPr>
            <p:ph type="title"/>
          </p:nvPr>
        </p:nvSpPr>
        <p:spPr/>
        <p:txBody>
          <a:bodyPr/>
          <a:lstStyle>
            <a:lvl1pPr>
              <a:defRPr>
                <a:solidFill>
                  <a:srgbClr val="304495"/>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2B98CAD3-B661-9378-F8BA-1F9CF6031FA0}"/>
              </a:ext>
            </a:extLst>
          </p:cNvPr>
          <p:cNvSpPr>
            <a:spLocks noGrp="1"/>
          </p:cNvSpPr>
          <p:nvPr>
            <p:ph sz="half" idx="1"/>
          </p:nvPr>
        </p:nvSpPr>
        <p:spPr>
          <a:xfrm>
            <a:off x="838200" y="1825625"/>
            <a:ext cx="5181600" cy="4351338"/>
          </a:xfrm>
        </p:spPr>
        <p:txBody>
          <a:bodyPr/>
          <a:lstStyle>
            <a:lvl1pPr>
              <a:defRPr>
                <a:solidFill>
                  <a:srgbClr val="EB671B"/>
                </a:solidFill>
              </a:defRPr>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9E54D71F-1679-9A15-E7FC-2877D8097010}"/>
              </a:ext>
            </a:extLst>
          </p:cNvPr>
          <p:cNvSpPr>
            <a:spLocks noGrp="1"/>
          </p:cNvSpPr>
          <p:nvPr>
            <p:ph sz="half" idx="2"/>
          </p:nvPr>
        </p:nvSpPr>
        <p:spPr>
          <a:xfrm>
            <a:off x="6172200" y="1825625"/>
            <a:ext cx="5181600" cy="4351338"/>
          </a:xfrm>
        </p:spPr>
        <p:txBody>
          <a:bodyPr/>
          <a:lstStyle>
            <a:lvl1pPr>
              <a:defRPr>
                <a:solidFill>
                  <a:srgbClr val="EB671B"/>
                </a:solidFill>
              </a:defRPr>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784840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Deux contenus-ble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EDFB8B-43A1-5228-54EC-F701EAD9533B}"/>
              </a:ext>
            </a:extLst>
          </p:cNvPr>
          <p:cNvSpPr>
            <a:spLocks noGrp="1"/>
          </p:cNvSpPr>
          <p:nvPr>
            <p:ph type="title"/>
          </p:nvPr>
        </p:nvSpPr>
        <p:spPr/>
        <p:txBody>
          <a:bodyPr/>
          <a:lstStyle>
            <a:lvl1pPr>
              <a:defRPr>
                <a:solidFill>
                  <a:schemeClr val="bg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2B98CAD3-B661-9378-F8BA-1F9CF6031FA0}"/>
              </a:ext>
            </a:extLst>
          </p:cNvPr>
          <p:cNvSpPr>
            <a:spLocks noGrp="1"/>
          </p:cNvSpPr>
          <p:nvPr>
            <p:ph sz="half" idx="1"/>
          </p:nvPr>
        </p:nvSpPr>
        <p:spPr>
          <a:xfrm>
            <a:off x="838200" y="1825625"/>
            <a:ext cx="5181600" cy="4351338"/>
          </a:xfrm>
        </p:spPr>
        <p:txBody>
          <a:bodyPr/>
          <a:lstStyle>
            <a:lvl1pPr>
              <a:defRPr>
                <a:solidFill>
                  <a:srgbClr val="F4C3C3"/>
                </a:solidFill>
              </a:defRPr>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9E54D71F-1679-9A15-E7FC-2877D8097010}"/>
              </a:ext>
            </a:extLst>
          </p:cNvPr>
          <p:cNvSpPr>
            <a:spLocks noGrp="1"/>
          </p:cNvSpPr>
          <p:nvPr>
            <p:ph sz="half" idx="2"/>
          </p:nvPr>
        </p:nvSpPr>
        <p:spPr>
          <a:xfrm>
            <a:off x="6172200" y="1825625"/>
            <a:ext cx="5181600" cy="4351338"/>
          </a:xfrm>
        </p:spPr>
        <p:txBody>
          <a:bodyPr/>
          <a:lstStyle>
            <a:lvl1pPr>
              <a:defRPr>
                <a:solidFill>
                  <a:srgbClr val="F4C3C3"/>
                </a:solidFill>
              </a:defRPr>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982638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re seul-Ro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0EF3C-3B16-63CA-3143-59EB8DC67D20}"/>
              </a:ext>
            </a:extLst>
          </p:cNvPr>
          <p:cNvSpPr>
            <a:spLocks noGrp="1"/>
          </p:cNvSpPr>
          <p:nvPr>
            <p:ph type="title"/>
          </p:nvPr>
        </p:nvSpPr>
        <p:spPr/>
        <p:txBody>
          <a:bodyPr/>
          <a:lstStyle>
            <a:lvl1pPr>
              <a:defRPr>
                <a:solidFill>
                  <a:srgbClr val="304495"/>
                </a:solidFill>
              </a:defRPr>
            </a:lvl1pPr>
          </a:lstStyle>
          <a:p>
            <a:r>
              <a:rPr lang="fr-FR" dirty="0"/>
              <a:t>Modifiez le style du titre</a:t>
            </a:r>
          </a:p>
        </p:txBody>
      </p:sp>
    </p:spTree>
    <p:extLst>
      <p:ext uri="{BB962C8B-B14F-4D97-AF65-F5344CB8AC3E}">
        <p14:creationId xmlns:p14="http://schemas.microsoft.com/office/powerpoint/2010/main" val="3212470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2_Titre seul-Ro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0EF3C-3B16-63CA-3143-59EB8DC67D20}"/>
              </a:ext>
            </a:extLst>
          </p:cNvPr>
          <p:cNvSpPr>
            <a:spLocks noGrp="1"/>
          </p:cNvSpPr>
          <p:nvPr>
            <p:ph type="title"/>
          </p:nvPr>
        </p:nvSpPr>
        <p:spPr/>
        <p:txBody>
          <a:bodyPr/>
          <a:lstStyle>
            <a:lvl1pPr>
              <a:defRPr>
                <a:solidFill>
                  <a:srgbClr val="304495"/>
                </a:solidFill>
              </a:defRPr>
            </a:lvl1pPr>
          </a:lstStyle>
          <a:p>
            <a:r>
              <a:rPr lang="fr-FR" dirty="0"/>
              <a:t>Modifiez le style du titre</a:t>
            </a:r>
          </a:p>
        </p:txBody>
      </p:sp>
    </p:spTree>
    <p:extLst>
      <p:ext uri="{BB962C8B-B14F-4D97-AF65-F5344CB8AC3E}">
        <p14:creationId xmlns:p14="http://schemas.microsoft.com/office/powerpoint/2010/main" val="2852888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2_Titre seul-Ble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0EF3C-3B16-63CA-3143-59EB8DC67D20}"/>
              </a:ext>
            </a:extLst>
          </p:cNvPr>
          <p:cNvSpPr>
            <a:spLocks noGrp="1"/>
          </p:cNvSpPr>
          <p:nvPr>
            <p:ph type="title"/>
          </p:nvPr>
        </p:nvSpPr>
        <p:spPr/>
        <p:txBody>
          <a:bodyPr/>
          <a:lstStyle>
            <a:lvl1pPr>
              <a:defRPr>
                <a:solidFill>
                  <a:schemeClr val="bg1"/>
                </a:solidFill>
              </a:defRPr>
            </a:lvl1pPr>
          </a:lstStyle>
          <a:p>
            <a:r>
              <a:rPr lang="fr-FR" dirty="0"/>
              <a:t>Modifiez le style du titre</a:t>
            </a:r>
          </a:p>
        </p:txBody>
      </p:sp>
    </p:spTree>
    <p:extLst>
      <p:ext uri="{BB962C8B-B14F-4D97-AF65-F5344CB8AC3E}">
        <p14:creationId xmlns:p14="http://schemas.microsoft.com/office/powerpoint/2010/main" val="2367311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3" name="Image 2" descr="Une image contenant Police, texte, Graphique, graphisme&#10;&#10;Description générée automatiquement">
            <a:extLst>
              <a:ext uri="{FF2B5EF4-FFF2-40B4-BE49-F238E27FC236}">
                <a16:creationId xmlns:a16="http://schemas.microsoft.com/office/drawing/2014/main" id="{245A746E-0CAB-B596-D116-E853DB4534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0303" y="313597"/>
            <a:ext cx="1535742" cy="299462"/>
          </a:xfrm>
          <a:prstGeom prst="rect">
            <a:avLst/>
          </a:prstGeom>
        </p:spPr>
      </p:pic>
    </p:spTree>
    <p:extLst>
      <p:ext uri="{BB962C8B-B14F-4D97-AF65-F5344CB8AC3E}">
        <p14:creationId xmlns:p14="http://schemas.microsoft.com/office/powerpoint/2010/main" val="4158685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Titre et contenu_Ble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9B27BB-6FCA-6B45-3DFF-F44FA794B5CF}"/>
              </a:ext>
            </a:extLst>
          </p:cNvPr>
          <p:cNvSpPr>
            <a:spLocks noGrp="1"/>
          </p:cNvSpPr>
          <p:nvPr>
            <p:ph type="title"/>
          </p:nvPr>
        </p:nvSpPr>
        <p:spPr/>
        <p:txBody>
          <a:bodyPr/>
          <a:lstStyle>
            <a:lvl1pPr>
              <a:defRPr>
                <a:solidFill>
                  <a:srgbClr val="EB671B"/>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D16FDC-A512-81B1-4838-E27A0A17C5CB}"/>
              </a:ext>
            </a:extLst>
          </p:cNvPr>
          <p:cNvSpPr>
            <a:spLocks noGrp="1"/>
          </p:cNvSpPr>
          <p:nvPr>
            <p:ph idx="1"/>
          </p:nvPr>
        </p:nvSpPr>
        <p:spPr/>
        <p:txBody>
          <a:bodyPr/>
          <a:lstStyle>
            <a:lvl1pPr>
              <a:defRPr>
                <a:solidFill>
                  <a:srgbClr val="304495"/>
                </a:solidFill>
              </a:defRPr>
            </a:lvl1pPr>
            <a:lvl2pPr>
              <a:defRPr>
                <a:solidFill>
                  <a:schemeClr val="tx1"/>
                </a:solidFill>
              </a:defRPr>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19862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layout 7">
    <p:bg>
      <p:bgPr>
        <a:solidFill>
          <a:schemeClr val="bg1">
            <a:alpha val="100000"/>
          </a:schemeClr>
        </a:solidFill>
        <a:effectLst/>
      </p:bgPr>
    </p:bg>
    <p:spTree>
      <p:nvGrpSpPr>
        <p:cNvPr id="1" name=""/>
        <p:cNvGrpSpPr/>
        <p:nvPr/>
      </p:nvGrpSpPr>
      <p:grpSpPr>
        <a:xfrm>
          <a:off x="0" y="0"/>
          <a:ext cx="0" cy="0"/>
          <a:chOff x="0" y="0"/>
          <a:chExt cx="0" cy="0"/>
        </a:xfrm>
      </p:grpSpPr>
      <p:sp>
        <p:nvSpPr>
          <p:cNvPr id="9" name="Espace réservé du texte 8"/>
          <p:cNvSpPr>
            <a:spLocks noGrp="1"/>
          </p:cNvSpPr>
          <p:nvPr>
            <p:ph type="body" idx="10"/>
          </p:nvPr>
        </p:nvSpPr>
        <p:spPr>
          <a:xfrm>
            <a:off x="804545" y="1402080"/>
            <a:ext cx="8991600" cy="5455920"/>
          </a:xfrm>
          <a:prstGeom prst="rect">
            <a:avLst/>
          </a:prstGeom>
          <a:noFill/>
          <a:ln w="0" cmpd="sng">
            <a:noFill/>
            <a:prstDash val="solid"/>
          </a:ln>
        </p:spPr>
        <p:txBody>
          <a:bodyPr vert="horz" lIns="0" tIns="92075" rIns="0" bIns="0" anchor="t"/>
          <a:lstStyle/>
          <a:p>
            <a:pPr marL="0" marR="0" indent="0" algn="l">
              <a:lnSpc>
                <a:spcPts val="2000"/>
              </a:lnSpc>
              <a:spcAft>
                <a:spcPts val="0"/>
              </a:spcAft>
            </a:pPr>
            <a:r>
              <a:rPr lang="fr-FR" sz="2000" spc="-5">
                <a:solidFill>
                  <a:srgbClr val="28425C"/>
                </a:solidFill>
                <a:latin typeface="Calibri" panose="02020603050405020304" pitchFamily="2"/>
              </a:rPr>
              <a:t>Dotation initiale minimale de 15.000 euros </a:t>
            </a:r>
          </a:p>
          <a:p>
            <a:pPr marL="137160" marR="0" indent="182880" algn="l">
              <a:lnSpc>
                <a:spcPts val="2000"/>
              </a:lnSpc>
              <a:spcBef>
                <a:spcPts val="630"/>
              </a:spcBef>
              <a:spcAft>
                <a:spcPts val="0"/>
              </a:spcAft>
              <a:buFont typeface="Courier New"/>
              <a:buChar char="o"/>
            </a:pPr>
            <a:r>
              <a:rPr lang="fr-FR" sz="2000" spc="-20">
                <a:solidFill>
                  <a:srgbClr val="28425C"/>
                </a:solidFill>
                <a:latin typeface="Calibri" panose="02020603050405020304" pitchFamily="2"/>
              </a:rPr>
              <a:t>versée en numéraire </a:t>
            </a:r>
          </a:p>
          <a:p>
            <a:pPr marL="137160" marR="0" indent="182880" algn="l">
              <a:lnSpc>
                <a:spcPts val="2000"/>
              </a:lnSpc>
              <a:spcBef>
                <a:spcPts val="650"/>
              </a:spcBef>
              <a:spcAft>
                <a:spcPts val="0"/>
              </a:spcAft>
              <a:buFont typeface="Courier New"/>
              <a:buChar char="o"/>
            </a:pPr>
            <a:r>
              <a:rPr lang="fr-FR" sz="2000" spc="-15">
                <a:solidFill>
                  <a:srgbClr val="28425C"/>
                </a:solidFill>
                <a:latin typeface="Calibri" panose="02020603050405020304" pitchFamily="2"/>
              </a:rPr>
              <a:t>par un ou des fondateurs </a:t>
            </a:r>
          </a:p>
          <a:p>
            <a:pPr marL="137160" marR="0" indent="182880" algn="l">
              <a:lnSpc>
                <a:spcPts val="2000"/>
              </a:lnSpc>
              <a:spcBef>
                <a:spcPts val="655"/>
              </a:spcBef>
              <a:spcAft>
                <a:spcPts val="0"/>
              </a:spcAft>
              <a:buFont typeface="Courier New"/>
              <a:buChar char="o"/>
            </a:pPr>
            <a:r>
              <a:rPr lang="fr-FR" sz="2000" spc="-10">
                <a:solidFill>
                  <a:srgbClr val="28425C"/>
                </a:solidFill>
                <a:latin typeface="Calibri" panose="02020603050405020304" pitchFamily="2"/>
              </a:rPr>
              <a:t>versée avant la fin du premier exercice social </a:t>
            </a:r>
          </a:p>
          <a:p>
            <a:pPr marL="0" marR="0" indent="0" algn="l">
              <a:lnSpc>
                <a:spcPts val="2000"/>
              </a:lnSpc>
              <a:spcBef>
                <a:spcPts val="630"/>
              </a:spcBef>
              <a:spcAft>
                <a:spcPts val="0"/>
              </a:spcAft>
            </a:pPr>
            <a:r>
              <a:rPr lang="fr-FR" sz="2000" spc="-5">
                <a:solidFill>
                  <a:srgbClr val="28425C"/>
                </a:solidFill>
                <a:latin typeface="Calibri" panose="02020603050405020304" pitchFamily="2"/>
              </a:rPr>
              <a:t>Dotation par nature non consomptible </a:t>
            </a:r>
          </a:p>
          <a:p>
            <a:pPr marL="137160" marR="0" indent="182880" algn="l">
              <a:lnSpc>
                <a:spcPts val="2000"/>
              </a:lnSpc>
              <a:spcBef>
                <a:spcPts val="650"/>
              </a:spcBef>
              <a:spcAft>
                <a:spcPts val="0"/>
              </a:spcAft>
              <a:buFont typeface="Courier New"/>
              <a:buChar char="o"/>
            </a:pPr>
            <a:r>
              <a:rPr lang="fr-FR" sz="2000" spc="-5">
                <a:solidFill>
                  <a:srgbClr val="28425C"/>
                </a:solidFill>
                <a:latin typeface="Calibri" panose="02020603050405020304" pitchFamily="2"/>
              </a:rPr>
              <a:t>mais elle peut être consomptible (selon les statuts) </a:t>
            </a:r>
          </a:p>
          <a:p>
            <a:pPr marL="137160" marR="0" indent="182880" algn="l">
              <a:lnSpc>
                <a:spcPts val="1900"/>
              </a:lnSpc>
              <a:spcBef>
                <a:spcPts val="655"/>
              </a:spcBef>
              <a:spcAft>
                <a:spcPts val="0"/>
              </a:spcAft>
              <a:buFont typeface="Courier New"/>
              <a:buChar char="o"/>
            </a:pPr>
            <a:r>
              <a:rPr lang="fr-FR" sz="2000" spc="-5">
                <a:solidFill>
                  <a:srgbClr val="28425C"/>
                </a:solidFill>
                <a:latin typeface="Calibri" panose="02020603050405020304" pitchFamily="2"/>
              </a:rPr>
              <a:t>c’est l’un ou l’autre (une dotation ne peut pas être partiellement consomptible). </a:t>
            </a:r>
          </a:p>
          <a:p>
            <a:pPr marL="0" marR="0" indent="0" algn="r">
              <a:lnSpc>
                <a:spcPts val="1700"/>
              </a:lnSpc>
              <a:spcBef>
                <a:spcPts val="0"/>
              </a:spcBef>
              <a:spcAft>
                <a:spcPts val="0"/>
              </a:spcAft>
            </a:pPr>
            <a:r>
              <a:rPr lang="fr-FR" sz="2000" spc="0">
                <a:solidFill>
                  <a:srgbClr val="28425C"/>
                </a:solidFill>
                <a:latin typeface="Calibri" panose="02020603050405020304" pitchFamily="2"/>
              </a:rPr>
              <a:t>Une disposition statutaire sur le caractère partiellement consomptible de la dotation </a:t>
            </a:r>
          </a:p>
          <a:p>
            <a:pPr marL="320040" marR="0" indent="0" algn="l">
              <a:lnSpc>
                <a:spcPts val="1900"/>
              </a:lnSpc>
              <a:spcBef>
                <a:spcPts val="0"/>
              </a:spcBef>
              <a:spcAft>
                <a:spcPts val="0"/>
              </a:spcAft>
            </a:pPr>
            <a:r>
              <a:rPr lang="fr-FR" sz="2000" spc="-10">
                <a:solidFill>
                  <a:srgbClr val="28425C"/>
                </a:solidFill>
                <a:latin typeface="Calibri" panose="02020603050405020304" pitchFamily="2"/>
              </a:rPr>
              <a:t>n’est opposable ni aux tiers, ni à l’administration. </a:t>
            </a:r>
          </a:p>
          <a:p>
            <a:pPr marL="0" marR="0" indent="0" algn="l">
              <a:lnSpc>
                <a:spcPts val="2000"/>
              </a:lnSpc>
              <a:spcBef>
                <a:spcPts val="630"/>
              </a:spcBef>
              <a:spcAft>
                <a:spcPts val="0"/>
              </a:spcAft>
            </a:pPr>
            <a:r>
              <a:rPr lang="fr-FR" sz="2000" spc="0">
                <a:solidFill>
                  <a:srgbClr val="28425C"/>
                </a:solidFill>
                <a:latin typeface="Calibri" panose="02020603050405020304" pitchFamily="2"/>
              </a:rPr>
              <a:t>Gouvernance par un conseil d’administration obligatoire (trois membres minimum) </a:t>
            </a:r>
          </a:p>
          <a:p>
            <a:pPr marL="0" marR="0" indent="0" algn="l">
              <a:lnSpc>
                <a:spcPts val="2000"/>
              </a:lnSpc>
              <a:spcBef>
                <a:spcPts val="650"/>
              </a:spcBef>
              <a:spcAft>
                <a:spcPts val="0"/>
              </a:spcAft>
            </a:pPr>
            <a:r>
              <a:rPr lang="fr-FR" sz="2000" spc="0">
                <a:solidFill>
                  <a:srgbClr val="28425C"/>
                </a:solidFill>
                <a:latin typeface="Calibri" panose="02020603050405020304" pitchFamily="2"/>
              </a:rPr>
              <a:t>Un ou plusieurs fondateurs (personne physique, morale ou collectivité publique) </a:t>
            </a:r>
          </a:p>
          <a:p>
            <a:pPr marL="0" marR="0" indent="0" algn="l">
              <a:lnSpc>
                <a:spcPts val="2000"/>
              </a:lnSpc>
              <a:spcBef>
                <a:spcPts val="655"/>
              </a:spcBef>
              <a:spcAft>
                <a:spcPts val="0"/>
              </a:spcAft>
            </a:pPr>
            <a:r>
              <a:rPr lang="fr-FR" sz="2000" spc="0">
                <a:solidFill>
                  <a:srgbClr val="28425C"/>
                </a:solidFill>
                <a:latin typeface="Calibri" panose="02020603050405020304" pitchFamily="2"/>
              </a:rPr>
              <a:t>Statuts librement rédigés (déclarés et contrôlés en préfecture) </a:t>
            </a:r>
          </a:p>
          <a:p>
            <a:pPr marL="0" marR="0" indent="0" algn="l">
              <a:lnSpc>
                <a:spcPts val="2000"/>
              </a:lnSpc>
              <a:spcBef>
                <a:spcPts val="630"/>
              </a:spcBef>
              <a:spcAft>
                <a:spcPts val="0"/>
              </a:spcAft>
            </a:pPr>
            <a:r>
              <a:rPr lang="fr-FR" sz="2000" spc="-20">
                <a:solidFill>
                  <a:srgbClr val="28425C"/>
                </a:solidFill>
                <a:latin typeface="Calibri" panose="02020603050405020304" pitchFamily="2"/>
              </a:rPr>
              <a:t>Ressources </a:t>
            </a:r>
          </a:p>
          <a:p>
            <a:pPr marL="137160" marR="0" indent="182880" algn="l">
              <a:lnSpc>
                <a:spcPts val="2000"/>
              </a:lnSpc>
              <a:spcBef>
                <a:spcPts val="650"/>
              </a:spcBef>
              <a:spcAft>
                <a:spcPts val="0"/>
              </a:spcAft>
              <a:buFont typeface="Courier New"/>
              <a:buChar char="o"/>
            </a:pPr>
            <a:r>
              <a:rPr lang="fr-FR" sz="2000" spc="-5">
                <a:solidFill>
                  <a:srgbClr val="28425C"/>
                </a:solidFill>
                <a:latin typeface="Calibri" panose="02020603050405020304" pitchFamily="2"/>
              </a:rPr>
              <a:t>pas de possibilité de recevoir de fonds publics (sauf exception très limitée) </a:t>
            </a:r>
          </a:p>
          <a:p>
            <a:pPr marL="137160" marR="0" indent="182880" algn="l">
              <a:lnSpc>
                <a:spcPts val="2000"/>
              </a:lnSpc>
              <a:spcBef>
                <a:spcPts val="655"/>
              </a:spcBef>
              <a:spcAft>
                <a:spcPts val="4680"/>
              </a:spcAft>
              <a:buFont typeface="Courier New"/>
              <a:buChar char="o"/>
            </a:pPr>
            <a:r>
              <a:rPr lang="fr-FR" sz="2000" spc="-5">
                <a:solidFill>
                  <a:srgbClr val="28425C"/>
                </a:solidFill>
                <a:latin typeface="Calibri" panose="02020603050405020304" pitchFamily="2"/>
              </a:rPr>
              <a:t>pas de limites aux ressources du fonds de dotation </a:t>
            </a:r>
          </a:p>
        </p:txBody>
      </p:sp>
      <p:sp>
        <p:nvSpPr>
          <p:cNvPr id="16" name="Espace réservé du texte 15"/>
          <p:cNvSpPr>
            <a:spLocks noGrp="1"/>
          </p:cNvSpPr>
          <p:nvPr>
            <p:ph type="body" idx="10"/>
          </p:nvPr>
        </p:nvSpPr>
        <p:spPr>
          <a:xfrm>
            <a:off x="11139805" y="6444615"/>
            <a:ext cx="165735" cy="186055"/>
          </a:xfrm>
          <a:prstGeom prst="rect">
            <a:avLst/>
          </a:prstGeom>
          <a:noFill/>
          <a:ln w="0" cmpd="sng">
            <a:noFill/>
            <a:prstDash val="solid"/>
          </a:ln>
        </p:spPr>
        <p:txBody>
          <a:bodyPr vert="horz" lIns="0" tIns="17145" rIns="0" bIns="0" anchor="t"/>
          <a:lstStyle/>
          <a:p>
            <a:pPr marL="0" marR="0" indent="0" algn="l">
              <a:lnSpc>
                <a:spcPts val="1300"/>
              </a:lnSpc>
              <a:spcAft>
                <a:spcPts val="0"/>
              </a:spcAft>
            </a:pPr>
            <a:r>
              <a:rPr lang="en-US" sz="1200" spc="0">
                <a:solidFill>
                  <a:srgbClr val="888888"/>
                </a:solidFill>
                <a:latin typeface="Calibri" panose="02020603050405020304" pitchFamily="2"/>
              </a:rPr>
              <a:t>7 </a:t>
            </a:r>
          </a:p>
        </p:txBody>
      </p:sp>
      <p:pic>
        <p:nvPicPr>
          <p:cNvPr id="2" name="Image 1" descr="Une image contenant Police, texte, Graphique, graphisme&#10;&#10;Description générée automatiquement">
            <a:extLst>
              <a:ext uri="{FF2B5EF4-FFF2-40B4-BE49-F238E27FC236}">
                <a16:creationId xmlns:a16="http://schemas.microsoft.com/office/drawing/2014/main" id="{BEDF3C1B-1EAE-F1E9-612D-BF6EA69B2A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0303" y="313597"/>
            <a:ext cx="1535742" cy="299462"/>
          </a:xfrm>
          <a:prstGeom prst="rect">
            <a:avLst/>
          </a:prstGeom>
        </p:spPr>
      </p:pic>
    </p:spTree>
    <p:extLst>
      <p:ext uri="{BB962C8B-B14F-4D97-AF65-F5344CB8AC3E}">
        <p14:creationId xmlns:p14="http://schemas.microsoft.com/office/powerpoint/2010/main" val="24690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re Ro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9B6B54-106B-8434-620F-621F3D2A411E}"/>
              </a:ext>
            </a:extLst>
          </p:cNvPr>
          <p:cNvSpPr>
            <a:spLocks noGrp="1"/>
          </p:cNvSpPr>
          <p:nvPr>
            <p:ph type="ctrTitle"/>
          </p:nvPr>
        </p:nvSpPr>
        <p:spPr>
          <a:xfrm>
            <a:off x="3028950" y="2695575"/>
            <a:ext cx="5581650" cy="814388"/>
          </a:xfrm>
        </p:spPr>
        <p:txBody>
          <a:bodyPr anchor="b">
            <a:normAutofit/>
          </a:bodyPr>
          <a:lstStyle>
            <a:lvl1pPr algn="ctr">
              <a:defRPr sz="4400"/>
            </a:lvl1pPr>
          </a:lstStyle>
          <a:p>
            <a:r>
              <a:rPr lang="fr-FR" dirty="0"/>
              <a:t>Modifiez le style du titre</a:t>
            </a:r>
          </a:p>
        </p:txBody>
      </p:sp>
      <p:sp>
        <p:nvSpPr>
          <p:cNvPr id="3" name="Sous-titre 2">
            <a:extLst>
              <a:ext uri="{FF2B5EF4-FFF2-40B4-BE49-F238E27FC236}">
                <a16:creationId xmlns:a16="http://schemas.microsoft.com/office/drawing/2014/main" id="{BEDA45DB-A184-F6B9-2F93-D3C03F26B960}"/>
              </a:ext>
            </a:extLst>
          </p:cNvPr>
          <p:cNvSpPr>
            <a:spLocks noGrp="1"/>
          </p:cNvSpPr>
          <p:nvPr>
            <p:ph type="subTitle" idx="1"/>
          </p:nvPr>
        </p:nvSpPr>
        <p:spPr>
          <a:xfrm>
            <a:off x="3028950" y="3602038"/>
            <a:ext cx="5581650" cy="893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pic>
        <p:nvPicPr>
          <p:cNvPr id="4" name="Image 3" descr="Une image contenant texte, Police, Graphique, graphisme&#10;&#10;Description générée automatiquement">
            <a:extLst>
              <a:ext uri="{FF2B5EF4-FFF2-40B4-BE49-F238E27FC236}">
                <a16:creationId xmlns:a16="http://schemas.microsoft.com/office/drawing/2014/main" id="{34ABE7C0-CA50-0F85-D6D7-D9BC88D006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3308" y="485647"/>
            <a:ext cx="4583517" cy="893762"/>
          </a:xfrm>
          <a:prstGeom prst="rect">
            <a:avLst/>
          </a:prstGeom>
        </p:spPr>
      </p:pic>
    </p:spTree>
    <p:extLst>
      <p:ext uri="{BB962C8B-B14F-4D97-AF65-F5344CB8AC3E}">
        <p14:creationId xmlns:p14="http://schemas.microsoft.com/office/powerpoint/2010/main" val="2006448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layout 10">
    <p:bg>
      <p:bgPr>
        <a:solidFill>
          <a:schemeClr val="bg1">
            <a:alpha val="100000"/>
          </a:schemeClr>
        </a:solidFill>
        <a:effectLst/>
      </p:bgPr>
    </p:bg>
    <p:spTree>
      <p:nvGrpSpPr>
        <p:cNvPr id="1" name=""/>
        <p:cNvGrpSpPr/>
        <p:nvPr/>
      </p:nvGrpSpPr>
      <p:grpSpPr>
        <a:xfrm>
          <a:off x="0" y="0"/>
          <a:ext cx="0" cy="0"/>
          <a:chOff x="0" y="0"/>
          <a:chExt cx="0" cy="0"/>
        </a:xfrm>
      </p:grpSpPr>
      <p:sp>
        <p:nvSpPr>
          <p:cNvPr id="7" name="Espace réservé du texte 6"/>
          <p:cNvSpPr>
            <a:spLocks noGrp="1"/>
          </p:cNvSpPr>
          <p:nvPr>
            <p:ph type="body" idx="10"/>
          </p:nvPr>
        </p:nvSpPr>
        <p:spPr>
          <a:xfrm>
            <a:off x="814070" y="1447165"/>
            <a:ext cx="11377930" cy="2451100"/>
          </a:xfrm>
          <a:prstGeom prst="rect">
            <a:avLst/>
          </a:prstGeom>
          <a:noFill/>
          <a:ln w="0" cmpd="sng">
            <a:noFill/>
            <a:prstDash val="solid"/>
          </a:ln>
        </p:spPr>
        <p:txBody>
          <a:bodyPr vert="horz" lIns="0" tIns="55245" rIns="0" bIns="0" anchor="t"/>
          <a:lstStyle/>
          <a:p>
            <a:pPr marL="0" marR="0" indent="0" algn="l">
              <a:lnSpc>
                <a:spcPts val="1800"/>
              </a:lnSpc>
              <a:spcAft>
                <a:spcPts val="0"/>
              </a:spcAft>
            </a:pPr>
            <a:r>
              <a:rPr lang="fr-FR" sz="2050" spc="0">
                <a:solidFill>
                  <a:srgbClr val="28425C"/>
                </a:solidFill>
                <a:latin typeface="Calibri" panose="02020603050405020304" pitchFamily="2"/>
              </a:rPr>
              <a:t>Dépôt des comptes annuels et du rapport d’activité </a:t>
            </a:r>
          </a:p>
          <a:p>
            <a:pPr marL="137160" marR="0" indent="320040" algn="l">
              <a:lnSpc>
                <a:spcPts val="1800"/>
              </a:lnSpc>
              <a:spcBef>
                <a:spcPts val="990"/>
              </a:spcBef>
              <a:spcAft>
                <a:spcPts val="0"/>
              </a:spcAft>
              <a:buFont typeface="Courier New"/>
              <a:buChar char="o"/>
            </a:pPr>
            <a:r>
              <a:rPr lang="fr-FR" sz="2050" spc="10">
                <a:solidFill>
                  <a:srgbClr val="28425C"/>
                </a:solidFill>
                <a:latin typeface="Calibri" panose="02020603050405020304" pitchFamily="2"/>
              </a:rPr>
              <a:t>comptes annuels, rapport d’activité et rapport du CAC (si applicable) à transmettre à la </a:t>
            </a:r>
          </a:p>
          <a:p>
            <a:pPr marL="457200" marR="0" indent="0" algn="l">
              <a:lnSpc>
                <a:spcPts val="1800"/>
              </a:lnSpc>
              <a:spcBef>
                <a:spcPts val="0"/>
              </a:spcBef>
              <a:spcAft>
                <a:spcPts val="0"/>
              </a:spcAft>
            </a:pPr>
            <a:r>
              <a:rPr lang="fr-FR" sz="2050" spc="0">
                <a:solidFill>
                  <a:srgbClr val="28425C"/>
                </a:solidFill>
                <a:latin typeface="Calibri" panose="02020603050405020304" pitchFamily="2"/>
              </a:rPr>
              <a:t>préfecture dans les 6 mois suivant la clôture </a:t>
            </a:r>
          </a:p>
          <a:p>
            <a:pPr marL="137160" marR="0" indent="320040" algn="l">
              <a:lnSpc>
                <a:spcPts val="1800"/>
              </a:lnSpc>
              <a:spcBef>
                <a:spcPts val="1015"/>
              </a:spcBef>
              <a:spcAft>
                <a:spcPts val="0"/>
              </a:spcAft>
              <a:buFont typeface="Courier New"/>
              <a:buChar char="o"/>
            </a:pPr>
            <a:r>
              <a:rPr lang="fr-FR" sz="2050" spc="10">
                <a:solidFill>
                  <a:srgbClr val="28425C"/>
                </a:solidFill>
                <a:latin typeface="Calibri" panose="02020603050405020304" pitchFamily="2"/>
              </a:rPr>
              <a:t>le défaut de transmission des documents peut entraîner la suspension voir la dissolution </a:t>
            </a:r>
          </a:p>
          <a:p>
            <a:pPr marL="457200" marR="0" indent="0" algn="l">
              <a:lnSpc>
                <a:spcPts val="1800"/>
              </a:lnSpc>
              <a:spcBef>
                <a:spcPts val="0"/>
              </a:spcBef>
              <a:spcAft>
                <a:spcPts val="0"/>
              </a:spcAft>
            </a:pPr>
            <a:r>
              <a:rPr lang="fr-FR" sz="2050" spc="0">
                <a:solidFill>
                  <a:srgbClr val="28425C"/>
                </a:solidFill>
                <a:latin typeface="Calibri" panose="02020603050405020304" pitchFamily="2"/>
              </a:rPr>
              <a:t>(contrôle renforcé des préfectures) </a:t>
            </a:r>
          </a:p>
          <a:p>
            <a:pPr marL="137160" marR="0" indent="320040" algn="l">
              <a:lnSpc>
                <a:spcPts val="1700"/>
              </a:lnSpc>
              <a:spcBef>
                <a:spcPts val="1010"/>
              </a:spcBef>
              <a:spcAft>
                <a:spcPts val="0"/>
              </a:spcAft>
              <a:buFont typeface="Courier New"/>
              <a:buChar char="o"/>
            </a:pPr>
            <a:r>
              <a:rPr lang="fr-FR" sz="2050" spc="10">
                <a:solidFill>
                  <a:srgbClr val="28425C"/>
                </a:solidFill>
                <a:latin typeface="Calibri" panose="02020603050405020304" pitchFamily="2"/>
              </a:rPr>
              <a:t>il existe un modèle de rapport d’activité dont le contenu est précisé par le décret sur les </a:t>
            </a:r>
          </a:p>
          <a:p>
            <a:pPr marL="457200" marR="0" indent="0" algn="l">
              <a:lnSpc>
                <a:spcPts val="2000"/>
              </a:lnSpc>
              <a:spcBef>
                <a:spcPts val="0"/>
              </a:spcBef>
              <a:spcAft>
                <a:spcPts val="0"/>
              </a:spcAft>
            </a:pPr>
            <a:r>
              <a:rPr lang="fr-FR" sz="2050" spc="0">
                <a:solidFill>
                  <a:srgbClr val="28425C"/>
                </a:solidFill>
                <a:latin typeface="Calibri" panose="02020603050405020304" pitchFamily="2"/>
              </a:rPr>
              <a:t>fonds de dotation </a:t>
            </a:r>
          </a:p>
          <a:p>
            <a:pPr marL="137160" marR="0" indent="320040" algn="l">
              <a:lnSpc>
                <a:spcPts val="1700"/>
              </a:lnSpc>
              <a:spcBef>
                <a:spcPts val="995"/>
              </a:spcBef>
              <a:spcAft>
                <a:spcPts val="0"/>
              </a:spcAft>
              <a:buFont typeface="Courier New"/>
              <a:buChar char="o"/>
            </a:pPr>
            <a:r>
              <a:rPr lang="fr-FR" sz="2050" spc="5">
                <a:solidFill>
                  <a:srgbClr val="28425C"/>
                </a:solidFill>
                <a:latin typeface="Calibri" panose="02020603050405020304" pitchFamily="2"/>
              </a:rPr>
              <a:t>publicité des comptes (mais pas le rapport du CAC, ni du rapport d’activité) sur le site </a:t>
            </a:r>
          </a:p>
        </p:txBody>
      </p:sp>
      <p:sp>
        <p:nvSpPr>
          <p:cNvPr id="8" name="Espace réservé du texte 7"/>
          <p:cNvSpPr>
            <a:spLocks noGrp="1"/>
          </p:cNvSpPr>
          <p:nvPr>
            <p:ph type="body" idx="10"/>
          </p:nvPr>
        </p:nvSpPr>
        <p:spPr>
          <a:xfrm>
            <a:off x="814070" y="3898265"/>
            <a:ext cx="9472930" cy="2959735"/>
          </a:xfrm>
          <a:prstGeom prst="rect">
            <a:avLst/>
          </a:prstGeom>
          <a:noFill/>
          <a:ln w="0" cmpd="sng">
            <a:noFill/>
            <a:prstDash val="solid"/>
          </a:ln>
        </p:spPr>
        <p:txBody>
          <a:bodyPr vert="horz" lIns="0" tIns="0" rIns="0" bIns="0" anchor="t"/>
          <a:lstStyle/>
          <a:p>
            <a:pPr marL="457200" marR="0" indent="0" algn="l">
              <a:lnSpc>
                <a:spcPts val="2000"/>
              </a:lnSpc>
              <a:spcAft>
                <a:spcPts val="0"/>
              </a:spcAft>
            </a:pPr>
            <a:r>
              <a:rPr lang="fr-FR" sz="2050" spc="0">
                <a:solidFill>
                  <a:srgbClr val="28425C"/>
                </a:solidFill>
                <a:latin typeface="Calibri" panose="02020603050405020304" pitchFamily="2"/>
              </a:rPr>
              <a:t>internet de la DILA </a:t>
            </a:r>
          </a:p>
          <a:p>
            <a:pPr marL="0" marR="0" indent="0" algn="l">
              <a:lnSpc>
                <a:spcPts val="1800"/>
              </a:lnSpc>
              <a:spcBef>
                <a:spcPts val="1020"/>
              </a:spcBef>
              <a:spcAft>
                <a:spcPts val="0"/>
              </a:spcAft>
            </a:pPr>
            <a:r>
              <a:rPr lang="fr-FR" sz="2050" spc="0">
                <a:solidFill>
                  <a:srgbClr val="28425C"/>
                </a:solidFill>
                <a:latin typeface="Calibri" panose="02020603050405020304" pitchFamily="2"/>
              </a:rPr>
              <a:t>Commissaire aux comptes </a:t>
            </a:r>
          </a:p>
          <a:p>
            <a:pPr marL="137160" marR="0" indent="320040" algn="l">
              <a:lnSpc>
                <a:spcPts val="1700"/>
              </a:lnSpc>
              <a:spcBef>
                <a:spcPts val="1010"/>
              </a:spcBef>
              <a:spcAft>
                <a:spcPts val="0"/>
              </a:spcAft>
              <a:buFont typeface="Courier New"/>
              <a:buChar char="o"/>
            </a:pPr>
            <a:r>
              <a:rPr lang="fr-FR" sz="2050" spc="5">
                <a:solidFill>
                  <a:srgbClr val="28425C"/>
                </a:solidFill>
                <a:latin typeface="Calibri" panose="02020603050405020304" pitchFamily="2"/>
              </a:rPr>
              <a:t>obligatoire lors de l’exercice de franchissement du seuil de 10 000 euros de </a:t>
            </a:r>
          </a:p>
          <a:p>
            <a:pPr marL="457200" marR="0" indent="0" algn="l">
              <a:lnSpc>
                <a:spcPts val="2000"/>
              </a:lnSpc>
              <a:spcBef>
                <a:spcPts val="0"/>
              </a:spcBef>
              <a:spcAft>
                <a:spcPts val="0"/>
              </a:spcAft>
            </a:pPr>
            <a:r>
              <a:rPr lang="fr-FR" sz="2050" spc="0">
                <a:solidFill>
                  <a:srgbClr val="28425C"/>
                </a:solidFill>
                <a:latin typeface="Calibri" panose="02020603050405020304" pitchFamily="2"/>
              </a:rPr>
              <a:t>ressources annuelles </a:t>
            </a:r>
          </a:p>
          <a:p>
            <a:pPr marL="137160" marR="0" indent="320040" algn="l">
              <a:lnSpc>
                <a:spcPts val="1800"/>
              </a:lnSpc>
              <a:spcBef>
                <a:spcPts val="995"/>
              </a:spcBef>
              <a:spcAft>
                <a:spcPts val="0"/>
              </a:spcAft>
              <a:buFont typeface="Courier New"/>
              <a:buChar char="o"/>
            </a:pPr>
            <a:r>
              <a:rPr lang="fr-FR" sz="2050" spc="0">
                <a:solidFill>
                  <a:srgbClr val="28425C"/>
                </a:solidFill>
                <a:latin typeface="Calibri" panose="02020603050405020304" pitchFamily="2"/>
              </a:rPr>
              <a:t>rapport d’activité à contrôler par le CAC (pas de rapport de gestion obligatoire) </a:t>
            </a:r>
          </a:p>
          <a:p>
            <a:pPr marL="137160" marR="0" indent="320040" algn="l">
              <a:lnSpc>
                <a:spcPts val="1700"/>
              </a:lnSpc>
              <a:spcBef>
                <a:spcPts val="1015"/>
              </a:spcBef>
              <a:spcAft>
                <a:spcPts val="0"/>
              </a:spcAft>
              <a:buFont typeface="Courier New"/>
              <a:buChar char="o"/>
            </a:pPr>
            <a:r>
              <a:rPr lang="fr-FR" sz="2050" spc="0">
                <a:solidFill>
                  <a:srgbClr val="28425C"/>
                </a:solidFill>
                <a:latin typeface="Calibri" panose="02020603050405020304" pitchFamily="2"/>
              </a:rPr>
              <a:t>procédure d’alerte applicable en trois phases (dispositions spécifiques aux fonds </a:t>
            </a:r>
          </a:p>
          <a:p>
            <a:pPr marL="457200" marR="0" indent="0" algn="l">
              <a:lnSpc>
                <a:spcPts val="2000"/>
              </a:lnSpc>
              <a:spcBef>
                <a:spcPts val="0"/>
              </a:spcBef>
              <a:spcAft>
                <a:spcPts val="0"/>
              </a:spcAft>
            </a:pPr>
            <a:r>
              <a:rPr lang="fr-FR" sz="2050" spc="-15">
                <a:solidFill>
                  <a:srgbClr val="28425C"/>
                </a:solidFill>
                <a:latin typeface="Calibri" panose="02020603050405020304" pitchFamily="2"/>
              </a:rPr>
              <a:t>de dotation) </a:t>
            </a:r>
          </a:p>
          <a:p>
            <a:pPr marL="137160" marR="0" indent="320040" algn="l">
              <a:lnSpc>
                <a:spcPts val="1400"/>
              </a:lnSpc>
              <a:spcBef>
                <a:spcPts val="1015"/>
              </a:spcBef>
              <a:spcAft>
                <a:spcPts val="0"/>
              </a:spcAft>
              <a:buFont typeface="Courier New"/>
              <a:buChar char="o"/>
            </a:pPr>
            <a:r>
              <a:rPr lang="fr-FR" sz="2050" spc="10">
                <a:solidFill>
                  <a:srgbClr val="28425C"/>
                </a:solidFill>
                <a:latin typeface="Calibri" panose="02020603050405020304" pitchFamily="2"/>
              </a:rPr>
              <a:t>pas de rapport sur les conventions réglementées (sauf si prévu par les statuts) </a:t>
            </a:r>
          </a:p>
          <a:p>
            <a:pPr marL="0" marR="0" indent="0" algn="l">
              <a:lnSpc>
                <a:spcPts val="1300"/>
              </a:lnSpc>
              <a:spcBef>
                <a:spcPts val="0"/>
              </a:spcBef>
              <a:spcAft>
                <a:spcPts val="2635"/>
              </a:spcAft>
            </a:pPr>
            <a:r>
              <a:rPr lang="fr-FR" sz="1150" spc="350">
                <a:solidFill>
                  <a:srgbClr val="3BBAA7"/>
                </a:solidFill>
                <a:latin typeface="Arial" panose="02020603050405020304" pitchFamily="2"/>
              </a:rPr>
              <a:t>N</a:t>
            </a:r>
            <a:r>
              <a:rPr lang="fr-FR" sz="1150" spc="350">
                <a:solidFill>
                  <a:srgbClr val="28425C"/>
                </a:solidFill>
                <a:latin typeface="Arial" panose="02020603050405020304" pitchFamily="2"/>
              </a:rPr>
              <a:t> C SERVICES D</a:t>
            </a:r>
            <a:r>
              <a:rPr lang="fr-FR" sz="1150" spc="350" baseline="30000">
                <a:solidFill>
                  <a:srgbClr val="28425C"/>
                </a:solidFill>
                <a:latin typeface="Arial" panose="02020603050405020304" pitchFamily="2"/>
              </a:rPr>
              <a:t>É</a:t>
            </a:r>
            <a:r>
              <a:rPr lang="fr-FR" sz="1150" spc="350">
                <a:solidFill>
                  <a:srgbClr val="28425C"/>
                </a:solidFill>
                <a:latin typeface="Arial" panose="02020603050405020304" pitchFamily="2"/>
              </a:rPr>
              <a:t>PARTEMENT FORMATION </a:t>
            </a:r>
            <a:r>
              <a:rPr lang="fr-FR" sz="1150" spc="350" baseline="30000">
                <a:solidFill>
                  <a:srgbClr val="28425C"/>
                </a:solidFill>
                <a:latin typeface="Arial" panose="02020603050405020304" pitchFamily="2"/>
              </a:rPr>
              <a:t>2022 2023</a:t>
            </a:r>
            <a:r>
              <a:rPr lang="fr-FR" sz="100" spc="350">
                <a:solidFill>
                  <a:srgbClr val="28425C"/>
                </a:solidFill>
                <a:latin typeface="Arial" panose="02020603050405020304" pitchFamily="2"/>
              </a:rPr>
              <a:t> </a:t>
            </a:r>
          </a:p>
        </p:txBody>
      </p:sp>
      <p:sp>
        <p:nvSpPr>
          <p:cNvPr id="13" name="Espace réservé du texte 12"/>
          <p:cNvSpPr>
            <a:spLocks noGrp="1"/>
          </p:cNvSpPr>
          <p:nvPr>
            <p:ph type="body" idx="10"/>
          </p:nvPr>
        </p:nvSpPr>
        <p:spPr>
          <a:xfrm>
            <a:off x="11053445" y="6444615"/>
            <a:ext cx="265430" cy="186055"/>
          </a:xfrm>
          <a:prstGeom prst="rect">
            <a:avLst/>
          </a:prstGeom>
          <a:noFill/>
          <a:ln w="0" cmpd="sng">
            <a:noFill/>
            <a:prstDash val="solid"/>
          </a:ln>
        </p:spPr>
        <p:txBody>
          <a:bodyPr vert="horz" lIns="0" tIns="17145" rIns="0" bIns="0" anchor="t"/>
          <a:lstStyle/>
          <a:p>
            <a:pPr marL="0" marR="0" indent="0" algn="l">
              <a:lnSpc>
                <a:spcPts val="1300"/>
              </a:lnSpc>
              <a:spcAft>
                <a:spcPts val="0"/>
              </a:spcAft>
            </a:pPr>
            <a:r>
              <a:rPr lang="en-US" sz="1200" spc="0">
                <a:solidFill>
                  <a:srgbClr val="888888"/>
                </a:solidFill>
                <a:latin typeface="Calibri" panose="02020603050405020304" pitchFamily="2"/>
              </a:rPr>
              <a:t>10 </a:t>
            </a:r>
          </a:p>
        </p:txBody>
      </p:sp>
      <p:pic>
        <p:nvPicPr>
          <p:cNvPr id="2" name="Image 1" descr="Une image contenant Police, texte, Graphique, graphisme&#10;&#10;Description générée automatiquement">
            <a:extLst>
              <a:ext uri="{FF2B5EF4-FFF2-40B4-BE49-F238E27FC236}">
                <a16:creationId xmlns:a16="http://schemas.microsoft.com/office/drawing/2014/main" id="{E0C4F8E8-68CA-E3AC-267A-1F4D544CAF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0303" y="313597"/>
            <a:ext cx="1535742" cy="299462"/>
          </a:xfrm>
          <a:prstGeom prst="rect">
            <a:avLst/>
          </a:prstGeom>
        </p:spPr>
      </p:pic>
    </p:spTree>
    <p:extLst>
      <p:ext uri="{BB962C8B-B14F-4D97-AF65-F5344CB8AC3E}">
        <p14:creationId xmlns:p14="http://schemas.microsoft.com/office/powerpoint/2010/main" val="774626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layout 11">
    <p:bg>
      <p:bgPr>
        <a:solidFill>
          <a:schemeClr val="bg1">
            <a:alpha val="100000"/>
          </a:schemeClr>
        </a:solidFill>
        <a:effectLst/>
      </p:bgPr>
    </p:bg>
    <p:spTree>
      <p:nvGrpSpPr>
        <p:cNvPr id="1" name=""/>
        <p:cNvGrpSpPr/>
        <p:nvPr/>
      </p:nvGrpSpPr>
      <p:grpSpPr>
        <a:xfrm>
          <a:off x="0" y="0"/>
          <a:ext cx="0" cy="0"/>
          <a:chOff x="0" y="0"/>
          <a:chExt cx="0" cy="0"/>
        </a:xfrm>
      </p:grpSpPr>
      <p:sp>
        <p:nvSpPr>
          <p:cNvPr id="4" name="Espace réservé du texte 3"/>
          <p:cNvSpPr>
            <a:spLocks noGrp="1"/>
          </p:cNvSpPr>
          <p:nvPr>
            <p:ph type="body" idx="10"/>
          </p:nvPr>
        </p:nvSpPr>
        <p:spPr>
          <a:xfrm>
            <a:off x="572770" y="567055"/>
            <a:ext cx="4191000" cy="774065"/>
          </a:xfrm>
          <a:prstGeom prst="rect">
            <a:avLst/>
          </a:prstGeom>
          <a:noFill/>
          <a:ln w="0" cmpd="sng">
            <a:noFill/>
            <a:prstDash val="solid"/>
          </a:ln>
        </p:spPr>
        <p:txBody>
          <a:bodyPr vert="horz" lIns="0" tIns="0" rIns="0" bIns="0" anchor="t"/>
          <a:lstStyle/>
          <a:p>
            <a:pPr marL="0" marR="0" indent="0" algn="r">
              <a:lnSpc>
                <a:spcPts val="2900"/>
              </a:lnSpc>
              <a:spcAft>
                <a:spcPts val="0"/>
              </a:spcAft>
            </a:pPr>
            <a:r>
              <a:rPr lang="fr-FR" sz="3150" b="1" spc="-15" dirty="0">
                <a:solidFill>
                  <a:srgbClr val="28425C"/>
                </a:solidFill>
                <a:latin typeface="Calibri" panose="02020603050405020304" pitchFamily="2"/>
              </a:rPr>
              <a:t>Atelier fonds de dotation </a:t>
            </a:r>
          </a:p>
          <a:p>
            <a:pPr marL="0" marR="0" indent="0" algn="l">
              <a:lnSpc>
                <a:spcPts val="3100"/>
              </a:lnSpc>
              <a:spcBef>
                <a:spcPts val="0"/>
              </a:spcBef>
              <a:spcAft>
                <a:spcPts val="0"/>
              </a:spcAft>
            </a:pPr>
            <a:r>
              <a:rPr lang="fr-FR" sz="3150" spc="-15" dirty="0">
                <a:solidFill>
                  <a:srgbClr val="014685"/>
                </a:solidFill>
                <a:latin typeface="Calibri" panose="02020603050405020304" pitchFamily="2"/>
              </a:rPr>
              <a:t>L’essentiel juridique </a:t>
            </a:r>
          </a:p>
        </p:txBody>
      </p:sp>
      <p:sp>
        <p:nvSpPr>
          <p:cNvPr id="5" name="Espace réservé du texte 4"/>
          <p:cNvSpPr>
            <a:spLocks noGrp="1"/>
          </p:cNvSpPr>
          <p:nvPr>
            <p:ph type="body" idx="10"/>
          </p:nvPr>
        </p:nvSpPr>
        <p:spPr>
          <a:xfrm>
            <a:off x="572770" y="1341120"/>
            <a:ext cx="10582910" cy="3163570"/>
          </a:xfrm>
          <a:prstGeom prst="rect">
            <a:avLst/>
          </a:prstGeom>
          <a:noFill/>
          <a:ln w="0" cmpd="sng">
            <a:noFill/>
            <a:prstDash val="solid"/>
          </a:ln>
        </p:spPr>
        <p:txBody>
          <a:bodyPr vert="horz" lIns="0" tIns="95250" rIns="0" bIns="0" anchor="t"/>
          <a:lstStyle/>
          <a:p>
            <a:pPr marL="228600" marR="0" indent="0" algn="l">
              <a:lnSpc>
                <a:spcPts val="3000"/>
              </a:lnSpc>
              <a:spcAft>
                <a:spcPts val="0"/>
              </a:spcAft>
            </a:pPr>
            <a:r>
              <a:rPr lang="fr-FR" sz="2800" spc="0">
                <a:solidFill>
                  <a:srgbClr val="28425C"/>
                </a:solidFill>
                <a:latin typeface="Calibri" panose="02020603050405020304" pitchFamily="2"/>
              </a:rPr>
              <a:t>Appel à la générosité du public </a:t>
            </a:r>
          </a:p>
          <a:p>
            <a:pPr marL="685800" marR="0" indent="320040" algn="l">
              <a:lnSpc>
                <a:spcPts val="3000"/>
              </a:lnSpc>
              <a:spcBef>
                <a:spcPts val="1010"/>
              </a:spcBef>
              <a:spcAft>
                <a:spcPts val="0"/>
              </a:spcAft>
              <a:buFont typeface="Courier New"/>
              <a:buChar char="o"/>
            </a:pPr>
            <a:r>
              <a:rPr lang="fr-FR" sz="2800" spc="-25">
                <a:solidFill>
                  <a:srgbClr val="28425C"/>
                </a:solidFill>
                <a:latin typeface="Calibri" panose="02020603050405020304" pitchFamily="2"/>
              </a:rPr>
              <a:t>application des dispositions générales de l’AGP relevant de la loi du </a:t>
            </a:r>
          </a:p>
          <a:p>
            <a:pPr marL="914400" marR="0" indent="0" algn="l">
              <a:lnSpc>
                <a:spcPts val="3000"/>
              </a:lnSpc>
              <a:spcBef>
                <a:spcPts val="5"/>
              </a:spcBef>
              <a:spcAft>
                <a:spcPts val="0"/>
              </a:spcAft>
            </a:pPr>
            <a:r>
              <a:rPr lang="fr-FR" sz="2800" spc="-20">
                <a:solidFill>
                  <a:srgbClr val="28425C"/>
                </a:solidFill>
                <a:latin typeface="Calibri" panose="02020603050405020304" pitchFamily="2"/>
              </a:rPr>
              <a:t>7 août 1991 </a:t>
            </a:r>
          </a:p>
          <a:p>
            <a:pPr marL="685800" marR="0" indent="320040" algn="l">
              <a:lnSpc>
                <a:spcPts val="3000"/>
              </a:lnSpc>
              <a:spcBef>
                <a:spcPts val="1015"/>
              </a:spcBef>
              <a:spcAft>
                <a:spcPts val="0"/>
              </a:spcAft>
              <a:buFont typeface="Courier New"/>
              <a:buChar char="o"/>
            </a:pPr>
            <a:r>
              <a:rPr lang="fr-FR" sz="2800" spc="-25">
                <a:solidFill>
                  <a:srgbClr val="28425C"/>
                </a:solidFill>
                <a:latin typeface="Calibri" panose="02020603050405020304" pitchFamily="2"/>
              </a:rPr>
              <a:t>autorisation préalable à obtenir de la préfecture avant tout appel à </a:t>
            </a:r>
          </a:p>
          <a:p>
            <a:pPr marL="914400" marR="0" indent="0" algn="l">
              <a:lnSpc>
                <a:spcPts val="3000"/>
              </a:lnSpc>
              <a:spcBef>
                <a:spcPts val="0"/>
              </a:spcBef>
              <a:spcAft>
                <a:spcPts val="0"/>
              </a:spcAft>
            </a:pPr>
            <a:r>
              <a:rPr lang="fr-FR" sz="2800" spc="-50">
                <a:solidFill>
                  <a:srgbClr val="28425C"/>
                </a:solidFill>
                <a:latin typeface="Calibri" panose="02020603050405020304" pitchFamily="2"/>
              </a:rPr>
              <a:t>dons </a:t>
            </a:r>
          </a:p>
          <a:p>
            <a:pPr marL="685800" marR="0" indent="320040" algn="l">
              <a:lnSpc>
                <a:spcPts val="3000"/>
              </a:lnSpc>
              <a:spcBef>
                <a:spcPts val="990"/>
              </a:spcBef>
              <a:spcAft>
                <a:spcPts val="0"/>
              </a:spcAft>
              <a:buFont typeface="Courier New"/>
              <a:buChar char="o"/>
            </a:pPr>
            <a:r>
              <a:rPr lang="fr-FR" sz="2800" spc="-5">
                <a:solidFill>
                  <a:srgbClr val="28425C"/>
                </a:solidFill>
                <a:latin typeface="Calibri" panose="02020603050405020304" pitchFamily="2"/>
              </a:rPr>
              <a:t>CER-CROD à établir lorsque le seuil annuel de 153 000 euros de </a:t>
            </a:r>
          </a:p>
          <a:p>
            <a:pPr marL="914400" marR="0" indent="0" algn="l">
              <a:lnSpc>
                <a:spcPts val="3000"/>
              </a:lnSpc>
              <a:spcBef>
                <a:spcPts val="5"/>
              </a:spcBef>
              <a:spcAft>
                <a:spcPts val="0"/>
              </a:spcAft>
            </a:pPr>
            <a:r>
              <a:rPr lang="fr-FR" sz="2800" spc="0">
                <a:solidFill>
                  <a:srgbClr val="28425C"/>
                </a:solidFill>
                <a:latin typeface="Calibri" panose="02020603050405020304" pitchFamily="2"/>
              </a:rPr>
              <a:t>ressources issues de l’AGP est dépassé </a:t>
            </a:r>
          </a:p>
        </p:txBody>
      </p:sp>
      <p:sp>
        <p:nvSpPr>
          <p:cNvPr id="10" name="Espace réservé du texte 9"/>
          <p:cNvSpPr>
            <a:spLocks noGrp="1"/>
          </p:cNvSpPr>
          <p:nvPr>
            <p:ph type="body" idx="10"/>
          </p:nvPr>
        </p:nvSpPr>
        <p:spPr>
          <a:xfrm>
            <a:off x="11053445" y="6444615"/>
            <a:ext cx="262890" cy="186055"/>
          </a:xfrm>
          <a:prstGeom prst="rect">
            <a:avLst/>
          </a:prstGeom>
          <a:noFill/>
          <a:ln w="0" cmpd="sng">
            <a:noFill/>
            <a:prstDash val="solid"/>
          </a:ln>
        </p:spPr>
        <p:txBody>
          <a:bodyPr vert="horz" lIns="0" tIns="17145" rIns="0" bIns="0" anchor="t"/>
          <a:lstStyle/>
          <a:p>
            <a:pPr marL="0" marR="0" indent="0" algn="l">
              <a:lnSpc>
                <a:spcPts val="1300"/>
              </a:lnSpc>
              <a:spcAft>
                <a:spcPts val="0"/>
              </a:spcAft>
            </a:pPr>
            <a:r>
              <a:rPr lang="en-US" sz="1200" spc="0">
                <a:solidFill>
                  <a:srgbClr val="888888"/>
                </a:solidFill>
                <a:latin typeface="Calibri" panose="02020603050405020304" pitchFamily="2"/>
              </a:rPr>
              <a:t>11 </a:t>
            </a:r>
          </a:p>
        </p:txBody>
      </p:sp>
      <p:pic>
        <p:nvPicPr>
          <p:cNvPr id="2" name="Image 1" descr="Une image contenant Police, texte, Graphique, graphisme&#10;&#10;Description générée automatiquement">
            <a:extLst>
              <a:ext uri="{FF2B5EF4-FFF2-40B4-BE49-F238E27FC236}">
                <a16:creationId xmlns:a16="http://schemas.microsoft.com/office/drawing/2014/main" id="{795D27B2-A0FB-3543-C3F3-04EC6D7839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0303" y="313597"/>
            <a:ext cx="1535742" cy="299462"/>
          </a:xfrm>
          <a:prstGeom prst="rect">
            <a:avLst/>
          </a:prstGeom>
        </p:spPr>
      </p:pic>
    </p:spTree>
    <p:extLst>
      <p:ext uri="{BB962C8B-B14F-4D97-AF65-F5344CB8AC3E}">
        <p14:creationId xmlns:p14="http://schemas.microsoft.com/office/powerpoint/2010/main" val="3654922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_Titre et contenu_Blan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9B27BB-6FCA-6B45-3DFF-F44FA794B5CF}"/>
              </a:ext>
            </a:extLst>
          </p:cNvPr>
          <p:cNvSpPr>
            <a:spLocks noGrp="1"/>
          </p:cNvSpPr>
          <p:nvPr>
            <p:ph type="title"/>
          </p:nvPr>
        </p:nvSpPr>
        <p:spPr/>
        <p:txBody>
          <a:bodyPr/>
          <a:lstStyle>
            <a:lvl1pPr>
              <a:defRPr>
                <a:solidFill>
                  <a:srgbClr val="EB671B"/>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D16FDC-A512-81B1-4838-E27A0A17C5CB}"/>
              </a:ext>
            </a:extLst>
          </p:cNvPr>
          <p:cNvSpPr>
            <a:spLocks noGrp="1"/>
          </p:cNvSpPr>
          <p:nvPr>
            <p:ph idx="1"/>
          </p:nvPr>
        </p:nvSpPr>
        <p:spPr/>
        <p:txBody>
          <a:bodyPr/>
          <a:lstStyle>
            <a:lvl1pPr>
              <a:defRPr>
                <a:solidFill>
                  <a:srgbClr val="304495"/>
                </a:solidFill>
              </a:defRPr>
            </a:lvl1pPr>
            <a:lvl2pPr>
              <a:defRPr>
                <a:solidFill>
                  <a:schemeClr val="tx1"/>
                </a:solidFill>
              </a:defRPr>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651347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re de section-Blan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07BF96-18A7-49D5-10A9-D735920E7D49}"/>
              </a:ext>
            </a:extLst>
          </p:cNvPr>
          <p:cNvSpPr>
            <a:spLocks noGrp="1"/>
          </p:cNvSpPr>
          <p:nvPr>
            <p:ph type="title"/>
          </p:nvPr>
        </p:nvSpPr>
        <p:spPr>
          <a:xfrm>
            <a:off x="831850" y="1709738"/>
            <a:ext cx="10515600" cy="2852737"/>
          </a:xfrm>
          <a:noFill/>
        </p:spPr>
        <p:txBody>
          <a:bodyPr anchor="b"/>
          <a:lstStyle>
            <a:lvl1pPr>
              <a:defRPr sz="6000">
                <a:solidFill>
                  <a:srgbClr val="304495"/>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D894F7BE-26D5-94F0-D748-FB7B90107F5B}"/>
              </a:ext>
            </a:extLst>
          </p:cNvPr>
          <p:cNvSpPr>
            <a:spLocks noGrp="1"/>
          </p:cNvSpPr>
          <p:nvPr>
            <p:ph type="body" idx="1"/>
          </p:nvPr>
        </p:nvSpPr>
        <p:spPr>
          <a:xfrm>
            <a:off x="831850" y="4589463"/>
            <a:ext cx="10515600" cy="1500187"/>
          </a:xfrm>
        </p:spPr>
        <p:txBody>
          <a:bodyPr/>
          <a:lstStyle>
            <a:lvl1pPr marL="0" indent="0">
              <a:buNone/>
              <a:defRPr sz="2400">
                <a:solidFill>
                  <a:srgbClr val="EB671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3798398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1_Deux contenus-blan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EDFB8B-43A1-5228-54EC-F701EAD9533B}"/>
              </a:ext>
            </a:extLst>
          </p:cNvPr>
          <p:cNvSpPr>
            <a:spLocks noGrp="1"/>
          </p:cNvSpPr>
          <p:nvPr>
            <p:ph type="title"/>
          </p:nvPr>
        </p:nvSpPr>
        <p:spPr/>
        <p:txBody>
          <a:bodyPr/>
          <a:lstStyle>
            <a:lvl1pPr>
              <a:defRPr>
                <a:solidFill>
                  <a:srgbClr val="EB671B"/>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2B98CAD3-B661-9378-F8BA-1F9CF6031FA0}"/>
              </a:ext>
            </a:extLst>
          </p:cNvPr>
          <p:cNvSpPr>
            <a:spLocks noGrp="1"/>
          </p:cNvSpPr>
          <p:nvPr>
            <p:ph sz="half" idx="1"/>
          </p:nvPr>
        </p:nvSpPr>
        <p:spPr>
          <a:xfrm>
            <a:off x="838200" y="1825625"/>
            <a:ext cx="5181600" cy="4351338"/>
          </a:xfrm>
        </p:spPr>
        <p:txBody>
          <a:bodyPr/>
          <a:lstStyle>
            <a:lvl1pPr>
              <a:defRPr>
                <a:solidFill>
                  <a:srgbClr val="304495"/>
                </a:solidFill>
              </a:defRPr>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9E54D71F-1679-9A15-E7FC-2877D8097010}"/>
              </a:ext>
            </a:extLst>
          </p:cNvPr>
          <p:cNvSpPr>
            <a:spLocks noGrp="1"/>
          </p:cNvSpPr>
          <p:nvPr>
            <p:ph sz="half" idx="2"/>
          </p:nvPr>
        </p:nvSpPr>
        <p:spPr>
          <a:xfrm>
            <a:off x="6172200" y="1825625"/>
            <a:ext cx="5181600" cy="4351338"/>
          </a:xfrm>
        </p:spPr>
        <p:txBody>
          <a:bodyPr/>
          <a:lstStyle>
            <a:lvl1pPr>
              <a:defRPr>
                <a:solidFill>
                  <a:srgbClr val="304495"/>
                </a:solidFill>
              </a:defRPr>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692499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2_Titre seul-Blan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0EF3C-3B16-63CA-3143-59EB8DC67D20}"/>
              </a:ext>
            </a:extLst>
          </p:cNvPr>
          <p:cNvSpPr>
            <a:spLocks noGrp="1"/>
          </p:cNvSpPr>
          <p:nvPr>
            <p:ph type="title"/>
          </p:nvPr>
        </p:nvSpPr>
        <p:spPr/>
        <p:txBody>
          <a:bodyPr/>
          <a:lstStyle>
            <a:lvl1pPr>
              <a:defRPr>
                <a:solidFill>
                  <a:srgbClr val="EB671B"/>
                </a:solidFill>
              </a:defRPr>
            </a:lvl1pPr>
          </a:lstStyle>
          <a:p>
            <a:r>
              <a:rPr lang="fr-FR" dirty="0"/>
              <a:t>Modifiez le style du titre</a:t>
            </a:r>
          </a:p>
        </p:txBody>
      </p:sp>
    </p:spTree>
    <p:extLst>
      <p:ext uri="{BB962C8B-B14F-4D97-AF65-F5344CB8AC3E}">
        <p14:creationId xmlns:p14="http://schemas.microsoft.com/office/powerpoint/2010/main" val="38774727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4_Titre et contenu_Sofos">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9B27BB-6FCA-6B45-3DFF-F44FA794B5CF}"/>
              </a:ext>
            </a:extLst>
          </p:cNvPr>
          <p:cNvSpPr>
            <a:spLocks noGrp="1"/>
          </p:cNvSpPr>
          <p:nvPr>
            <p:ph type="title"/>
          </p:nvPr>
        </p:nvSpPr>
        <p:spPr/>
        <p:txBody>
          <a:bodyPr/>
          <a:lstStyle>
            <a:lvl1pPr>
              <a:defRPr>
                <a:solidFill>
                  <a:srgbClr val="E41E12"/>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D16FDC-A512-81B1-4838-E27A0A17C5CB}"/>
              </a:ext>
            </a:extLst>
          </p:cNvPr>
          <p:cNvSpPr>
            <a:spLocks noGrp="1"/>
          </p:cNvSpPr>
          <p:nvPr>
            <p:ph idx="1"/>
          </p:nvPr>
        </p:nvSpPr>
        <p:spPr/>
        <p:txBody>
          <a:bodyPr/>
          <a:lstStyle>
            <a:lvl1pPr>
              <a:defRPr>
                <a:solidFill>
                  <a:srgbClr val="E41E12"/>
                </a:solidFill>
              </a:defRPr>
            </a:lvl1pPr>
            <a:lvl2pPr>
              <a:defRPr>
                <a:solidFill>
                  <a:schemeClr val="tx1"/>
                </a:solidFill>
              </a:defRPr>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6" name="Image 5" descr="Une image contenant texte, Police, Graphique, typographie&#10;&#10;Description générée automatiquement">
            <a:extLst>
              <a:ext uri="{FF2B5EF4-FFF2-40B4-BE49-F238E27FC236}">
                <a16:creationId xmlns:a16="http://schemas.microsoft.com/office/drawing/2014/main" id="{A74AE3BB-BCB6-462E-6D5C-4FEE9671B8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4543" y="0"/>
            <a:ext cx="2582822" cy="1596293"/>
          </a:xfrm>
          <a:prstGeom prst="rect">
            <a:avLst/>
          </a:prstGeom>
        </p:spPr>
      </p:pic>
    </p:spTree>
    <p:extLst>
      <p:ext uri="{BB962C8B-B14F-4D97-AF65-F5344CB8AC3E}">
        <p14:creationId xmlns:p14="http://schemas.microsoft.com/office/powerpoint/2010/main" val="5589049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5_Titre et contenu_Challenge voil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9B27BB-6FCA-6B45-3DFF-F44FA794B5CF}"/>
              </a:ext>
            </a:extLst>
          </p:cNvPr>
          <p:cNvSpPr>
            <a:spLocks noGrp="1"/>
          </p:cNvSpPr>
          <p:nvPr>
            <p:ph type="title"/>
          </p:nvPr>
        </p:nvSpPr>
        <p:spPr/>
        <p:txBody>
          <a:bodyPr/>
          <a:lstStyle>
            <a:lvl1pPr>
              <a:defRPr>
                <a:solidFill>
                  <a:srgbClr val="E41E12"/>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D16FDC-A512-81B1-4838-E27A0A17C5CB}"/>
              </a:ext>
            </a:extLst>
          </p:cNvPr>
          <p:cNvSpPr>
            <a:spLocks noGrp="1"/>
          </p:cNvSpPr>
          <p:nvPr>
            <p:ph idx="1"/>
          </p:nvPr>
        </p:nvSpPr>
        <p:spPr/>
        <p:txBody>
          <a:bodyPr/>
          <a:lstStyle>
            <a:lvl1pPr>
              <a:defRPr>
                <a:solidFill>
                  <a:srgbClr val="E41E12"/>
                </a:solidFill>
              </a:defRPr>
            </a:lvl1pPr>
            <a:lvl2pPr>
              <a:defRPr>
                <a:solidFill>
                  <a:schemeClr val="tx1"/>
                </a:solidFill>
              </a:defRPr>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5" name="Image 4" descr="Une image contenant texte, logo, Graphique, capture d’écran&#10;&#10;Description générée automatiquement">
            <a:extLst>
              <a:ext uri="{FF2B5EF4-FFF2-40B4-BE49-F238E27FC236}">
                <a16:creationId xmlns:a16="http://schemas.microsoft.com/office/drawing/2014/main" id="{1460CF60-82C5-E688-2B26-372F8D9AB6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1335" y="230307"/>
            <a:ext cx="2397205" cy="2160000"/>
          </a:xfrm>
          <a:prstGeom prst="rect">
            <a:avLst/>
          </a:prstGeom>
        </p:spPr>
      </p:pic>
    </p:spTree>
    <p:extLst>
      <p:ext uri="{BB962C8B-B14F-4D97-AF65-F5344CB8AC3E}">
        <p14:creationId xmlns:p14="http://schemas.microsoft.com/office/powerpoint/2010/main" val="8300472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5_Titre et contenu_CEECA">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9B27BB-6FCA-6B45-3DFF-F44FA794B5CF}"/>
              </a:ext>
            </a:extLst>
          </p:cNvPr>
          <p:cNvSpPr>
            <a:spLocks noGrp="1"/>
          </p:cNvSpPr>
          <p:nvPr>
            <p:ph type="title"/>
          </p:nvPr>
        </p:nvSpPr>
        <p:spPr/>
        <p:txBody>
          <a:bodyPr/>
          <a:lstStyle>
            <a:lvl1pPr>
              <a:defRPr>
                <a:solidFill>
                  <a:srgbClr val="ED83B3"/>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D16FDC-A512-81B1-4838-E27A0A17C5CB}"/>
              </a:ext>
            </a:extLst>
          </p:cNvPr>
          <p:cNvSpPr>
            <a:spLocks noGrp="1"/>
          </p:cNvSpPr>
          <p:nvPr>
            <p:ph idx="1"/>
          </p:nvPr>
        </p:nvSpPr>
        <p:spPr/>
        <p:txBody>
          <a:bodyPr/>
          <a:lstStyle>
            <a:lvl1pPr>
              <a:defRPr>
                <a:solidFill>
                  <a:srgbClr val="132A5A"/>
                </a:solidFill>
              </a:defRPr>
            </a:lvl1pPr>
            <a:lvl2pPr>
              <a:defRPr>
                <a:solidFill>
                  <a:srgbClr val="ED83B3"/>
                </a:solidFill>
              </a:defRPr>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6" name="Image 5" descr="Une image contenant texte, Police, logo, symbole&#10;&#10;Description générée automatiquement">
            <a:extLst>
              <a:ext uri="{FF2B5EF4-FFF2-40B4-BE49-F238E27FC236}">
                <a16:creationId xmlns:a16="http://schemas.microsoft.com/office/drawing/2014/main" id="{218A2260-684E-5491-C401-4758F79B81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54407" y="376739"/>
            <a:ext cx="3386056" cy="608595"/>
          </a:xfrm>
          <a:prstGeom prst="rect">
            <a:avLst/>
          </a:prstGeom>
        </p:spPr>
      </p:pic>
    </p:spTree>
    <p:extLst>
      <p:ext uri="{BB962C8B-B14F-4D97-AF65-F5344CB8AC3E}">
        <p14:creationId xmlns:p14="http://schemas.microsoft.com/office/powerpoint/2010/main" val="31729018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6_Titre et contenu_CEECA">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9B27BB-6FCA-6B45-3DFF-F44FA794B5CF}"/>
              </a:ext>
            </a:extLst>
          </p:cNvPr>
          <p:cNvSpPr>
            <a:spLocks noGrp="1"/>
          </p:cNvSpPr>
          <p:nvPr>
            <p:ph type="title"/>
          </p:nvPr>
        </p:nvSpPr>
        <p:spPr/>
        <p:txBody>
          <a:bodyPr/>
          <a:lstStyle>
            <a:lvl1pPr>
              <a:defRPr>
                <a:solidFill>
                  <a:srgbClr val="ED83B3"/>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D16FDC-A512-81B1-4838-E27A0A17C5CB}"/>
              </a:ext>
            </a:extLst>
          </p:cNvPr>
          <p:cNvSpPr>
            <a:spLocks noGrp="1"/>
          </p:cNvSpPr>
          <p:nvPr>
            <p:ph idx="1"/>
          </p:nvPr>
        </p:nvSpPr>
        <p:spPr/>
        <p:txBody>
          <a:bodyPr/>
          <a:lstStyle>
            <a:lvl1pPr>
              <a:defRPr>
                <a:solidFill>
                  <a:srgbClr val="132A5A"/>
                </a:solidFill>
              </a:defRPr>
            </a:lvl1pPr>
            <a:lvl2pPr>
              <a:defRPr>
                <a:solidFill>
                  <a:srgbClr val="ED83B3"/>
                </a:solidFill>
              </a:defRPr>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8" name="Image 7" descr="Une image contenant Police, Graphique, texte, graphisme&#10;&#10;Description générée automatiquement">
            <a:extLst>
              <a:ext uri="{FF2B5EF4-FFF2-40B4-BE49-F238E27FC236}">
                <a16:creationId xmlns:a16="http://schemas.microsoft.com/office/drawing/2014/main" id="{E1AEF10B-A1E6-6DE2-222A-F4D982AA14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10701" y="215385"/>
            <a:ext cx="2571750" cy="931304"/>
          </a:xfrm>
          <a:prstGeom prst="rect">
            <a:avLst/>
          </a:prstGeom>
        </p:spPr>
      </p:pic>
    </p:spTree>
    <p:extLst>
      <p:ext uri="{BB962C8B-B14F-4D97-AF65-F5344CB8AC3E}">
        <p14:creationId xmlns:p14="http://schemas.microsoft.com/office/powerpoint/2010/main" val="4256574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re Ble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9B6B54-106B-8434-620F-621F3D2A411E}"/>
              </a:ext>
            </a:extLst>
          </p:cNvPr>
          <p:cNvSpPr>
            <a:spLocks noGrp="1"/>
          </p:cNvSpPr>
          <p:nvPr>
            <p:ph type="ctrTitle"/>
          </p:nvPr>
        </p:nvSpPr>
        <p:spPr>
          <a:xfrm>
            <a:off x="3028950" y="2695575"/>
            <a:ext cx="5581650" cy="814388"/>
          </a:xfrm>
        </p:spPr>
        <p:txBody>
          <a:bodyPr anchor="b">
            <a:normAutofit/>
          </a:bodyPr>
          <a:lstStyle>
            <a:lvl1pPr algn="ctr">
              <a:defRPr sz="4400"/>
            </a:lvl1pPr>
          </a:lstStyle>
          <a:p>
            <a:r>
              <a:rPr lang="fr-FR" dirty="0"/>
              <a:t>Modifiez le style du titre</a:t>
            </a:r>
          </a:p>
        </p:txBody>
      </p:sp>
      <p:sp>
        <p:nvSpPr>
          <p:cNvPr id="3" name="Sous-titre 2">
            <a:extLst>
              <a:ext uri="{FF2B5EF4-FFF2-40B4-BE49-F238E27FC236}">
                <a16:creationId xmlns:a16="http://schemas.microsoft.com/office/drawing/2014/main" id="{BEDA45DB-A184-F6B9-2F93-D3C03F26B960}"/>
              </a:ext>
            </a:extLst>
          </p:cNvPr>
          <p:cNvSpPr>
            <a:spLocks noGrp="1"/>
          </p:cNvSpPr>
          <p:nvPr>
            <p:ph type="subTitle" idx="1"/>
          </p:nvPr>
        </p:nvSpPr>
        <p:spPr>
          <a:xfrm>
            <a:off x="3028950" y="3602038"/>
            <a:ext cx="5581650" cy="893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pic>
        <p:nvPicPr>
          <p:cNvPr id="4" name="Image 3" descr="Une image contenant texte, Police, Graphique, graphisme&#10;&#10;Description générée automatiquement">
            <a:extLst>
              <a:ext uri="{FF2B5EF4-FFF2-40B4-BE49-F238E27FC236}">
                <a16:creationId xmlns:a16="http://schemas.microsoft.com/office/drawing/2014/main" id="{582F5C93-FEE2-CEB1-B671-A6E31306A1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3308" y="485647"/>
            <a:ext cx="4583517" cy="893762"/>
          </a:xfrm>
          <a:prstGeom prst="rect">
            <a:avLst/>
          </a:prstGeom>
        </p:spPr>
      </p:pic>
    </p:spTree>
    <p:extLst>
      <p:ext uri="{BB962C8B-B14F-4D97-AF65-F5344CB8AC3E}">
        <p14:creationId xmlns:p14="http://schemas.microsoft.com/office/powerpoint/2010/main" val="16693807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re Blan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9B6B54-106B-8434-620F-621F3D2A411E}"/>
              </a:ext>
            </a:extLst>
          </p:cNvPr>
          <p:cNvSpPr>
            <a:spLocks noGrp="1"/>
          </p:cNvSpPr>
          <p:nvPr>
            <p:ph type="ctrTitle"/>
          </p:nvPr>
        </p:nvSpPr>
        <p:spPr>
          <a:xfrm>
            <a:off x="3028950" y="2695575"/>
            <a:ext cx="5581650" cy="814388"/>
          </a:xfrm>
        </p:spPr>
        <p:txBody>
          <a:bodyPr anchor="b">
            <a:normAutofit/>
          </a:bodyPr>
          <a:lstStyle>
            <a:lvl1pPr algn="ctr">
              <a:defRPr sz="4400"/>
            </a:lvl1pPr>
          </a:lstStyle>
          <a:p>
            <a:r>
              <a:rPr lang="fr-FR" dirty="0"/>
              <a:t>Modifiez le style du titre</a:t>
            </a:r>
          </a:p>
        </p:txBody>
      </p:sp>
      <p:sp>
        <p:nvSpPr>
          <p:cNvPr id="3" name="Sous-titre 2">
            <a:extLst>
              <a:ext uri="{FF2B5EF4-FFF2-40B4-BE49-F238E27FC236}">
                <a16:creationId xmlns:a16="http://schemas.microsoft.com/office/drawing/2014/main" id="{BEDA45DB-A184-F6B9-2F93-D3C03F26B960}"/>
              </a:ext>
            </a:extLst>
          </p:cNvPr>
          <p:cNvSpPr>
            <a:spLocks noGrp="1"/>
          </p:cNvSpPr>
          <p:nvPr>
            <p:ph type="subTitle" idx="1"/>
          </p:nvPr>
        </p:nvSpPr>
        <p:spPr>
          <a:xfrm>
            <a:off x="3028950" y="3602038"/>
            <a:ext cx="5581650" cy="893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pic>
        <p:nvPicPr>
          <p:cNvPr id="6" name="Image 5" descr="Une image contenant Police, texte, Graphique, graphisme&#10;&#10;Description générée automatiquement">
            <a:extLst>
              <a:ext uri="{FF2B5EF4-FFF2-40B4-BE49-F238E27FC236}">
                <a16:creationId xmlns:a16="http://schemas.microsoft.com/office/drawing/2014/main" id="{E965F310-C08C-00B8-4660-C8F55B3134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9252" y="506769"/>
            <a:ext cx="4578583" cy="892800"/>
          </a:xfrm>
          <a:prstGeom prst="rect">
            <a:avLst/>
          </a:prstGeom>
        </p:spPr>
      </p:pic>
    </p:spTree>
    <p:extLst>
      <p:ext uri="{BB962C8B-B14F-4D97-AF65-F5344CB8AC3E}">
        <p14:creationId xmlns:p14="http://schemas.microsoft.com/office/powerpoint/2010/main" val="976985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re et contenu_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9B27BB-6FCA-6B45-3DFF-F44FA794B5CF}"/>
              </a:ext>
            </a:extLst>
          </p:cNvPr>
          <p:cNvSpPr>
            <a:spLocks noGrp="1"/>
          </p:cNvSpPr>
          <p:nvPr>
            <p:ph type="title"/>
          </p:nvPr>
        </p:nvSpPr>
        <p:spPr>
          <a:xfrm>
            <a:off x="838200" y="365126"/>
            <a:ext cx="10515600" cy="573930"/>
          </a:xfrm>
        </p:spPr>
        <p:txBody>
          <a:bodyPr/>
          <a:lstStyle>
            <a:lvl1pPr>
              <a:defRPr>
                <a:solidFill>
                  <a:srgbClr val="304495"/>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D16FDC-A512-81B1-4838-E27A0A17C5CB}"/>
              </a:ext>
            </a:extLst>
          </p:cNvPr>
          <p:cNvSpPr>
            <a:spLocks noGrp="1"/>
          </p:cNvSpPr>
          <p:nvPr>
            <p:ph idx="1"/>
          </p:nvPr>
        </p:nvSpPr>
        <p:spPr/>
        <p:txBody>
          <a:bodyPr/>
          <a:lstStyle>
            <a:lvl1pPr>
              <a:defRPr>
                <a:solidFill>
                  <a:srgbClr val="304495"/>
                </a:solidFill>
              </a:defRPr>
            </a:lvl1pPr>
            <a:lvl2pPr>
              <a:defRPr>
                <a:solidFill>
                  <a:srgbClr val="F4C3C3"/>
                </a:solidFill>
              </a:defRPr>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2">
            <a:extLst>
              <a:ext uri="{FF2B5EF4-FFF2-40B4-BE49-F238E27FC236}">
                <a16:creationId xmlns:a16="http://schemas.microsoft.com/office/drawing/2014/main" id="{010DDE39-D0C2-1C87-C742-6A58822FE336}"/>
              </a:ext>
            </a:extLst>
          </p:cNvPr>
          <p:cNvSpPr>
            <a:spLocks noGrp="1"/>
          </p:cNvSpPr>
          <p:nvPr>
            <p:ph type="body" idx="10"/>
          </p:nvPr>
        </p:nvSpPr>
        <p:spPr>
          <a:xfrm>
            <a:off x="838200" y="939055"/>
            <a:ext cx="10515600" cy="449801"/>
          </a:xfrm>
        </p:spPr>
        <p:txBody>
          <a:bodyPr/>
          <a:lstStyle>
            <a:lvl1pPr marL="0" indent="0">
              <a:buNone/>
              <a:defRPr sz="2400">
                <a:solidFill>
                  <a:srgbClr val="F4C3C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1593344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re et contenu_Ro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9B27BB-6FCA-6B45-3DFF-F44FA794B5CF}"/>
              </a:ext>
            </a:extLst>
          </p:cNvPr>
          <p:cNvSpPr>
            <a:spLocks noGrp="1"/>
          </p:cNvSpPr>
          <p:nvPr>
            <p:ph type="title"/>
          </p:nvPr>
        </p:nvSpPr>
        <p:spPr>
          <a:xfrm>
            <a:off x="838200" y="365125"/>
            <a:ext cx="10515600" cy="635539"/>
          </a:xfrm>
        </p:spPr>
        <p:txBody>
          <a:bodyPr/>
          <a:lstStyle>
            <a:lvl1pPr>
              <a:defRPr>
                <a:solidFill>
                  <a:srgbClr val="304495"/>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D16FDC-A512-81B1-4838-E27A0A17C5CB}"/>
              </a:ext>
            </a:extLst>
          </p:cNvPr>
          <p:cNvSpPr>
            <a:spLocks noGrp="1"/>
          </p:cNvSpPr>
          <p:nvPr>
            <p:ph idx="1"/>
          </p:nvPr>
        </p:nvSpPr>
        <p:spPr/>
        <p:txBody>
          <a:bodyPr/>
          <a:lstStyle>
            <a:lvl1pPr>
              <a:defRPr>
                <a:solidFill>
                  <a:srgbClr val="304495"/>
                </a:solidFill>
              </a:defRPr>
            </a:lvl1pPr>
            <a:lvl2pPr>
              <a:defRPr>
                <a:solidFill>
                  <a:srgbClr val="EB671B"/>
                </a:solidFill>
              </a:defRPr>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2">
            <a:extLst>
              <a:ext uri="{FF2B5EF4-FFF2-40B4-BE49-F238E27FC236}">
                <a16:creationId xmlns:a16="http://schemas.microsoft.com/office/drawing/2014/main" id="{3EEE27B2-2D20-1145-C93C-5D606B1ABA30}"/>
              </a:ext>
            </a:extLst>
          </p:cNvPr>
          <p:cNvSpPr>
            <a:spLocks noGrp="1"/>
          </p:cNvSpPr>
          <p:nvPr>
            <p:ph type="body" idx="10"/>
          </p:nvPr>
        </p:nvSpPr>
        <p:spPr>
          <a:xfrm>
            <a:off x="838200" y="1009502"/>
            <a:ext cx="10515600" cy="379351"/>
          </a:xfrm>
        </p:spPr>
        <p:txBody>
          <a:bodyPr/>
          <a:lstStyle>
            <a:lvl1pPr marL="0" indent="0">
              <a:buNone/>
              <a:defRPr sz="2400">
                <a:solidFill>
                  <a:srgbClr val="EB671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3309634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re et contenu_Ble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9B27BB-6FCA-6B45-3DFF-F44FA794B5CF}"/>
              </a:ext>
            </a:extLst>
          </p:cNvPr>
          <p:cNvSpPr>
            <a:spLocks noGrp="1"/>
          </p:cNvSpPr>
          <p:nvPr>
            <p:ph type="title"/>
          </p:nvPr>
        </p:nvSpPr>
        <p:spPr>
          <a:xfrm>
            <a:off x="838200" y="365126"/>
            <a:ext cx="10515600" cy="618285"/>
          </a:xfrm>
        </p:spPr>
        <p:txBody>
          <a:bodyPr/>
          <a:lstStyle>
            <a:lvl1pPr>
              <a:defRPr>
                <a:solidFill>
                  <a:schemeClr val="bg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D16FDC-A512-81B1-4838-E27A0A17C5CB}"/>
              </a:ext>
            </a:extLst>
          </p:cNvPr>
          <p:cNvSpPr>
            <a:spLocks noGrp="1"/>
          </p:cNvSpPr>
          <p:nvPr>
            <p:ph idx="1"/>
          </p:nvPr>
        </p:nvSpPr>
        <p:spPr/>
        <p:txBody>
          <a:bodyPr/>
          <a:lstStyle>
            <a:lvl1pPr>
              <a:defRPr>
                <a:solidFill>
                  <a:schemeClr val="bg1"/>
                </a:solidFill>
              </a:defRPr>
            </a:lvl1pPr>
            <a:lvl2pPr>
              <a:defRPr>
                <a:solidFill>
                  <a:srgbClr val="F4C3C3"/>
                </a:solidFill>
              </a:defRPr>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2">
            <a:extLst>
              <a:ext uri="{FF2B5EF4-FFF2-40B4-BE49-F238E27FC236}">
                <a16:creationId xmlns:a16="http://schemas.microsoft.com/office/drawing/2014/main" id="{A173F1CA-7595-1BB2-5DB2-2511CD2E3FD8}"/>
              </a:ext>
            </a:extLst>
          </p:cNvPr>
          <p:cNvSpPr>
            <a:spLocks noGrp="1"/>
          </p:cNvSpPr>
          <p:nvPr>
            <p:ph type="body" idx="10"/>
          </p:nvPr>
        </p:nvSpPr>
        <p:spPr>
          <a:xfrm>
            <a:off x="838200" y="1009511"/>
            <a:ext cx="10515600" cy="327504"/>
          </a:xfrm>
        </p:spPr>
        <p:txBody>
          <a:bodyPr/>
          <a:lstStyle>
            <a:lvl1pPr marL="0" indent="0">
              <a:buNone/>
              <a:defRPr sz="2400">
                <a:solidFill>
                  <a:srgbClr val="EB671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1515521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Titre de section-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07BF96-18A7-49D5-10A9-D735920E7D49}"/>
              </a:ext>
            </a:extLst>
          </p:cNvPr>
          <p:cNvSpPr>
            <a:spLocks noGrp="1"/>
          </p:cNvSpPr>
          <p:nvPr>
            <p:ph type="title"/>
          </p:nvPr>
        </p:nvSpPr>
        <p:spPr>
          <a:xfrm>
            <a:off x="831850" y="1709738"/>
            <a:ext cx="10515600" cy="2852737"/>
          </a:xfrm>
        </p:spPr>
        <p:txBody>
          <a:bodyPr anchor="b"/>
          <a:lstStyle>
            <a:lvl1pPr>
              <a:defRPr sz="6000">
                <a:solidFill>
                  <a:srgbClr val="304495"/>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D894F7BE-26D5-94F0-D748-FB7B90107F5B}"/>
              </a:ext>
            </a:extLst>
          </p:cNvPr>
          <p:cNvSpPr>
            <a:spLocks noGrp="1"/>
          </p:cNvSpPr>
          <p:nvPr>
            <p:ph type="body" idx="1"/>
          </p:nvPr>
        </p:nvSpPr>
        <p:spPr>
          <a:xfrm>
            <a:off x="831850" y="4589463"/>
            <a:ext cx="10515600" cy="1500187"/>
          </a:xfrm>
        </p:spPr>
        <p:txBody>
          <a:bodyPr/>
          <a:lstStyle>
            <a:lvl1pPr marL="0" indent="0">
              <a:buNone/>
              <a:defRPr sz="2400">
                <a:solidFill>
                  <a:srgbClr val="F4C3C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469536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2_Titre de section-Ro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07BF96-18A7-49D5-10A9-D735920E7D49}"/>
              </a:ext>
            </a:extLst>
          </p:cNvPr>
          <p:cNvSpPr>
            <a:spLocks noGrp="1"/>
          </p:cNvSpPr>
          <p:nvPr>
            <p:ph type="title"/>
          </p:nvPr>
        </p:nvSpPr>
        <p:spPr>
          <a:xfrm>
            <a:off x="831850" y="1709738"/>
            <a:ext cx="10515600" cy="2852737"/>
          </a:xfrm>
        </p:spPr>
        <p:txBody>
          <a:bodyPr anchor="b"/>
          <a:lstStyle>
            <a:lvl1pPr>
              <a:defRPr sz="6000">
                <a:solidFill>
                  <a:srgbClr val="304495"/>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D894F7BE-26D5-94F0-D748-FB7B90107F5B}"/>
              </a:ext>
            </a:extLst>
          </p:cNvPr>
          <p:cNvSpPr>
            <a:spLocks noGrp="1"/>
          </p:cNvSpPr>
          <p:nvPr>
            <p:ph type="body" idx="1"/>
          </p:nvPr>
        </p:nvSpPr>
        <p:spPr>
          <a:xfrm>
            <a:off x="831850" y="4589463"/>
            <a:ext cx="10515600" cy="1500187"/>
          </a:xfrm>
        </p:spPr>
        <p:txBody>
          <a:bodyPr/>
          <a:lstStyle>
            <a:lvl1pPr marL="0" indent="0">
              <a:buNone/>
              <a:defRPr sz="2400">
                <a:solidFill>
                  <a:srgbClr val="EB671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1734324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8CA1D7F-D34B-F019-C982-ABFD1DCEFE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998CCB71-39AB-191A-323B-FC2968EAE9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2">
            <a:extLst>
              <a:ext uri="{FF2B5EF4-FFF2-40B4-BE49-F238E27FC236}">
                <a16:creationId xmlns:a16="http://schemas.microsoft.com/office/drawing/2014/main" id="{31E056AE-6C31-F94C-C380-5BB4F945BCDF}"/>
              </a:ext>
            </a:extLst>
          </p:cNvPr>
          <p:cNvSpPr txBox="1">
            <a:spLocks/>
          </p:cNvSpPr>
          <p:nvPr userDrawn="1"/>
        </p:nvSpPr>
        <p:spPr>
          <a:xfrm>
            <a:off x="9772649" y="6451600"/>
            <a:ext cx="1581151" cy="323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lt Gothic ATF Hvy" panose="020B09030405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lt Gothic ATF" panose="020B06030405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lt Gothic ATF" panose="020B06030405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018D7C4D-A4A5-4DCA-8231-9128F0D9B264}" type="slidenum">
              <a:rPr lang="fr-FR" sz="1200" smtClean="0">
                <a:solidFill>
                  <a:schemeClr val="bg1"/>
                </a:solidFill>
              </a:rPr>
              <a:pPr marL="0" indent="0" algn="r">
                <a:buNone/>
              </a:pPr>
              <a:t>‹N°›</a:t>
            </a:fld>
            <a:endParaRPr lang="fr-FR" sz="1200" dirty="0">
              <a:solidFill>
                <a:schemeClr val="bg1"/>
              </a:solidFill>
            </a:endParaRPr>
          </a:p>
        </p:txBody>
      </p:sp>
    </p:spTree>
    <p:extLst>
      <p:ext uri="{BB962C8B-B14F-4D97-AF65-F5344CB8AC3E}">
        <p14:creationId xmlns:p14="http://schemas.microsoft.com/office/powerpoint/2010/main" val="247696841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52" r:id="rId11"/>
    <p:sldLayoutId id="2147483673" r:id="rId12"/>
    <p:sldLayoutId id="2147483672" r:id="rId13"/>
    <p:sldLayoutId id="2147483669" r:id="rId14"/>
    <p:sldLayoutId id="2147483694" r:id="rId15"/>
    <p:sldLayoutId id="2147483670" r:id="rId16"/>
    <p:sldLayoutId id="2147483655" r:id="rId17"/>
    <p:sldLayoutId id="2147483696" r:id="rId18"/>
    <p:sldLayoutId id="2147483699" r:id="rId19"/>
    <p:sldLayoutId id="2147483700" r:id="rId20"/>
    <p:sldLayoutId id="2147483701" r:id="rId21"/>
  </p:sldLayoutIdLst>
  <p:txStyles>
    <p:titleStyle>
      <a:lvl1pPr algn="l" defTabSz="914400" rtl="0" eaLnBrk="1" latinLnBrk="0" hangingPunct="1">
        <a:lnSpc>
          <a:spcPct val="90000"/>
        </a:lnSpc>
        <a:spcBef>
          <a:spcPct val="0"/>
        </a:spcBef>
        <a:buNone/>
        <a:defRPr sz="4400" kern="1200">
          <a:solidFill>
            <a:schemeClr val="tx1"/>
          </a:solidFill>
          <a:latin typeface="Alt Gothic ATF Blk" panose="020B0A03040502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lt Gothic ATF Hvy" panose="020B09030405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lt Gothic ATF" panose="020B06030405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lt Gothic ATF" panose="020B06030405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8CA1D7F-D34B-F019-C982-ABFD1DCEFE00}"/>
              </a:ext>
            </a:extLst>
          </p:cNvPr>
          <p:cNvSpPr>
            <a:spLocks noGrp="1"/>
          </p:cNvSpPr>
          <p:nvPr>
            <p:ph type="title"/>
          </p:nvPr>
        </p:nvSpPr>
        <p:spPr>
          <a:xfrm>
            <a:off x="838200" y="365126"/>
            <a:ext cx="10515600" cy="608595"/>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998CCB71-39AB-191A-323B-FC2968EAE9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texte 2">
            <a:extLst>
              <a:ext uri="{FF2B5EF4-FFF2-40B4-BE49-F238E27FC236}">
                <a16:creationId xmlns:a16="http://schemas.microsoft.com/office/drawing/2014/main" id="{AC0E3905-33EF-03A5-9C0D-72E64CEE7615}"/>
              </a:ext>
            </a:extLst>
          </p:cNvPr>
          <p:cNvSpPr txBox="1">
            <a:spLocks/>
          </p:cNvSpPr>
          <p:nvPr userDrawn="1"/>
        </p:nvSpPr>
        <p:spPr>
          <a:xfrm>
            <a:off x="838200" y="6435725"/>
            <a:ext cx="1581151" cy="323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lt Gothic ATF Hvy" panose="020B09030405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lt Gothic ATF" panose="020B06030405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lt Gothic ATF" panose="020B06030405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dirty="0">
                <a:solidFill>
                  <a:srgbClr val="304495"/>
                </a:solidFill>
              </a:rPr>
              <a:t>6 OCTOBRE 2023</a:t>
            </a:r>
          </a:p>
        </p:txBody>
      </p:sp>
      <p:sp>
        <p:nvSpPr>
          <p:cNvPr id="8" name="Espace réservé du texte 2">
            <a:extLst>
              <a:ext uri="{FF2B5EF4-FFF2-40B4-BE49-F238E27FC236}">
                <a16:creationId xmlns:a16="http://schemas.microsoft.com/office/drawing/2014/main" id="{72EFBF83-57EA-DF09-9E5A-057840B1C514}"/>
              </a:ext>
            </a:extLst>
          </p:cNvPr>
          <p:cNvSpPr txBox="1">
            <a:spLocks/>
          </p:cNvSpPr>
          <p:nvPr userDrawn="1"/>
        </p:nvSpPr>
        <p:spPr>
          <a:xfrm>
            <a:off x="2981326" y="6435725"/>
            <a:ext cx="5572124" cy="323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lt Gothic ATF Hvy" panose="020B09030405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lt Gothic ATF" panose="020B06030405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lt Gothic ATF" panose="020B06030405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200" spc="500" baseline="0" dirty="0">
                <a:solidFill>
                  <a:srgbClr val="304495"/>
                </a:solidFill>
              </a:rPr>
              <a:t>REUNION TECHNIQUE</a:t>
            </a:r>
          </a:p>
        </p:txBody>
      </p:sp>
      <p:sp>
        <p:nvSpPr>
          <p:cNvPr id="9" name="Espace réservé du texte 2">
            <a:extLst>
              <a:ext uri="{FF2B5EF4-FFF2-40B4-BE49-F238E27FC236}">
                <a16:creationId xmlns:a16="http://schemas.microsoft.com/office/drawing/2014/main" id="{31E056AE-6C31-F94C-C380-5BB4F945BCDF}"/>
              </a:ext>
            </a:extLst>
          </p:cNvPr>
          <p:cNvSpPr txBox="1">
            <a:spLocks/>
          </p:cNvSpPr>
          <p:nvPr userDrawn="1"/>
        </p:nvSpPr>
        <p:spPr>
          <a:xfrm>
            <a:off x="9772649" y="6451600"/>
            <a:ext cx="1581151" cy="323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lt Gothic ATF Hvy" panose="020B09030405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lt Gothic ATF" panose="020B06030405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lt Gothic ATF" panose="020B06030405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018D7C4D-A4A5-4DCA-8231-9128F0D9B264}" type="slidenum">
              <a:rPr lang="fr-FR" sz="1200" smtClean="0">
                <a:solidFill>
                  <a:srgbClr val="304495"/>
                </a:solidFill>
              </a:rPr>
              <a:pPr marL="0" indent="0" algn="r">
                <a:buNone/>
              </a:pPr>
              <a:t>‹N°›</a:t>
            </a:fld>
            <a:endParaRPr lang="fr-FR" sz="1200" dirty="0">
              <a:solidFill>
                <a:srgbClr val="304495"/>
              </a:solidFill>
            </a:endParaRPr>
          </a:p>
        </p:txBody>
      </p:sp>
    </p:spTree>
    <p:extLst>
      <p:ext uri="{BB962C8B-B14F-4D97-AF65-F5344CB8AC3E}">
        <p14:creationId xmlns:p14="http://schemas.microsoft.com/office/powerpoint/2010/main" val="388045716"/>
      </p:ext>
    </p:extLst>
  </p:cSld>
  <p:clrMap bg1="lt1" tx1="dk1" bg2="lt2" tx2="dk2" accent1="accent1" accent2="accent2" accent3="accent3" accent4="accent4" accent5="accent5" accent6="accent6" hlink="hlink" folHlink="folHlink"/>
  <p:sldLayoutIdLst>
    <p:sldLayoutId id="2147483681" r:id="rId1"/>
    <p:sldLayoutId id="2147483684" r:id="rId2"/>
    <p:sldLayoutId id="2147483687" r:id="rId3"/>
    <p:sldLayoutId id="2147483690" r:id="rId4"/>
    <p:sldLayoutId id="2147483692" r:id="rId5"/>
    <p:sldLayoutId id="2147483698" r:id="rId6"/>
    <p:sldLayoutId id="2147483693" r:id="rId7"/>
    <p:sldLayoutId id="2147483695" r:id="rId8"/>
  </p:sldLayoutIdLst>
  <p:txStyles>
    <p:titleStyle>
      <a:lvl1pPr algn="l" defTabSz="914400" rtl="0" eaLnBrk="1" latinLnBrk="0" hangingPunct="1">
        <a:lnSpc>
          <a:spcPct val="90000"/>
        </a:lnSpc>
        <a:spcBef>
          <a:spcPct val="0"/>
        </a:spcBef>
        <a:buNone/>
        <a:defRPr sz="4400" kern="1200">
          <a:solidFill>
            <a:srgbClr val="EB671B"/>
          </a:solidFill>
          <a:latin typeface="Alt Gothic ATF Blk" panose="020B0A03040502040204" pitchFamily="34"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304495"/>
          </a:solidFill>
          <a:latin typeface="Alt Gothic ATF Hvy" panose="020B09030405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lt Gothic ATF" panose="020B06030405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lt Gothic ATF" panose="020B06030405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aides-dd-na.fr/"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6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8DE56BE7-1E76-4147-8ABF-E91E4525B516}"/>
              </a:ext>
            </a:extLst>
          </p:cNvPr>
          <p:cNvSpPr txBox="1">
            <a:spLocks noGrp="1"/>
          </p:cNvSpPr>
          <p:nvPr>
            <p:ph type="ctrTitle"/>
          </p:nvPr>
        </p:nvSpPr>
        <p:spPr>
          <a:xfrm>
            <a:off x="3107608" y="2699294"/>
            <a:ext cx="5581650" cy="1243289"/>
          </a:xfrm>
          <a:prstGeom prst="rect">
            <a:avLst/>
          </a:prstGeom>
        </p:spPr>
        <p:txBody>
          <a:bodyPr vert="horz" wrap="square" lIns="0" tIns="12065" rIns="0" bIns="0" rtlCol="0">
            <a:spAutoFit/>
          </a:bodyPr>
          <a:lstStyle/>
          <a:p>
            <a:pPr marL="12700">
              <a:lnSpc>
                <a:spcPct val="100000"/>
              </a:lnSpc>
              <a:spcBef>
                <a:spcPts val="95"/>
              </a:spcBef>
            </a:pPr>
            <a:r>
              <a:rPr sz="4000" b="1" spc="-30" dirty="0">
                <a:solidFill>
                  <a:srgbClr val="28425C"/>
                </a:solidFill>
                <a:latin typeface="Calibri"/>
                <a:cs typeface="Calibri"/>
              </a:rPr>
              <a:t>Atelier </a:t>
            </a:r>
            <a:r>
              <a:rPr lang="fr-FR" sz="4000" b="1" spc="-30" dirty="0">
                <a:solidFill>
                  <a:srgbClr val="28425C"/>
                </a:solidFill>
                <a:latin typeface="Calibri"/>
                <a:cs typeface="Calibri"/>
              </a:rPr>
              <a:t>mécénat et </a:t>
            </a:r>
            <a:r>
              <a:rPr sz="4000" b="1" spc="-15" dirty="0">
                <a:solidFill>
                  <a:srgbClr val="28425C"/>
                </a:solidFill>
                <a:latin typeface="Calibri"/>
                <a:cs typeface="Calibri"/>
              </a:rPr>
              <a:t>fonds </a:t>
            </a:r>
            <a:r>
              <a:rPr sz="4000" b="1" dirty="0">
                <a:solidFill>
                  <a:srgbClr val="28425C"/>
                </a:solidFill>
                <a:latin typeface="Calibri"/>
                <a:cs typeface="Calibri"/>
              </a:rPr>
              <a:t>de</a:t>
            </a:r>
            <a:r>
              <a:rPr sz="4000" b="1" spc="5" dirty="0">
                <a:solidFill>
                  <a:srgbClr val="28425C"/>
                </a:solidFill>
                <a:latin typeface="Calibri"/>
                <a:cs typeface="Calibri"/>
              </a:rPr>
              <a:t> </a:t>
            </a:r>
            <a:r>
              <a:rPr sz="4000" b="1" spc="-20" dirty="0">
                <a:solidFill>
                  <a:srgbClr val="28425C"/>
                </a:solidFill>
                <a:latin typeface="Calibri"/>
                <a:cs typeface="Calibri"/>
              </a:rPr>
              <a:t>dotation</a:t>
            </a:r>
            <a:endParaRPr sz="4000" dirty="0">
              <a:latin typeface="Calibri"/>
              <a:cs typeface="Calibri"/>
            </a:endParaRPr>
          </a:p>
        </p:txBody>
      </p:sp>
      <p:pic>
        <p:nvPicPr>
          <p:cNvPr id="2" name="Picture 2">
            <a:extLst>
              <a:ext uri="{FF2B5EF4-FFF2-40B4-BE49-F238E27FC236}">
                <a16:creationId xmlns:a16="http://schemas.microsoft.com/office/drawing/2014/main" id="{F2671907-A58C-BF4D-B497-E324A867FE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976" y="400152"/>
            <a:ext cx="1569540" cy="988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217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622817B-FD83-9F3F-9C3B-164171F46FD5}"/>
              </a:ext>
            </a:extLst>
          </p:cNvPr>
          <p:cNvSpPr txBox="1">
            <a:spLocks noGrp="1"/>
          </p:cNvSpPr>
          <p:nvPr>
            <p:ph type="body" idx="4294967295"/>
          </p:nvPr>
        </p:nvSpPr>
        <p:spPr>
          <a:xfrm>
            <a:off x="1354349" y="1076958"/>
            <a:ext cx="10382243" cy="4086713"/>
          </a:xfrm>
        </p:spPr>
        <p:txBody>
          <a:bodyPr wrap="square"/>
          <a:lstStyle/>
          <a:p>
            <a:pPr marL="0" indent="0">
              <a:buNone/>
              <a:tabLst>
                <a:tab pos="911159" algn="l"/>
                <a:tab pos="1825560" algn="l"/>
                <a:tab pos="2739960" algn="l"/>
                <a:tab pos="3654360" algn="l"/>
                <a:tab pos="4568760" algn="l"/>
                <a:tab pos="5483159" algn="l"/>
                <a:tab pos="6397560" algn="l"/>
                <a:tab pos="7311960" algn="l"/>
                <a:tab pos="8226360" algn="l"/>
                <a:tab pos="9140760" algn="l"/>
                <a:tab pos="10055160" algn="l"/>
                <a:tab pos="10333080" algn="l"/>
                <a:tab pos="10782360" algn="l"/>
              </a:tabLst>
            </a:pPr>
            <a:r>
              <a:rPr lang="fr-FR" b="1" dirty="0">
                <a:latin typeface="+mn-lt"/>
                <a:ea typeface="+mj-ea"/>
                <a:cs typeface="+mj-cs"/>
              </a:rPr>
              <a:t>Un Outil  :  </a:t>
            </a:r>
            <a:r>
              <a:rPr lang="en-US" b="1" dirty="0" err="1">
                <a:latin typeface="+mn-lt"/>
                <a:ea typeface="+mj-ea"/>
                <a:cs typeface="+mj-cs"/>
              </a:rPr>
              <a:t>L’Espace</a:t>
            </a:r>
            <a:r>
              <a:rPr lang="en-US" b="1" dirty="0">
                <a:latin typeface="+mn-lt"/>
                <a:ea typeface="+mj-ea"/>
                <a:cs typeface="+mj-cs"/>
              </a:rPr>
              <a:t> </a:t>
            </a:r>
            <a:r>
              <a:rPr lang="en-US" b="1" dirty="0" err="1">
                <a:latin typeface="+mn-lt"/>
                <a:ea typeface="+mj-ea"/>
                <a:cs typeface="+mj-cs"/>
              </a:rPr>
              <a:t>Mécénat</a:t>
            </a:r>
            <a:endParaRPr lang="en-US" b="1" dirty="0">
              <a:latin typeface="+mn-lt"/>
              <a:ea typeface="+mj-ea"/>
              <a:cs typeface="+mj-cs"/>
            </a:endParaRPr>
          </a:p>
          <a:p>
            <a:pPr marL="0" indent="0" algn="just">
              <a:lnSpc>
                <a:spcPct val="80000"/>
              </a:lnSpc>
              <a:buNone/>
              <a:tabLst>
                <a:tab pos="343080" algn="l"/>
                <a:tab pos="1254239" algn="l"/>
                <a:tab pos="2168640" algn="l"/>
                <a:tab pos="3083040" algn="l"/>
                <a:tab pos="3997440" algn="l"/>
                <a:tab pos="4911840" algn="l"/>
                <a:tab pos="5826239" algn="l"/>
                <a:tab pos="6740640" algn="l"/>
                <a:tab pos="7655040" algn="l"/>
                <a:tab pos="8569440" algn="l"/>
                <a:tab pos="9483840" algn="l"/>
                <a:tab pos="10398240" algn="l"/>
                <a:tab pos="10676160" algn="l"/>
                <a:tab pos="11125440" algn="l"/>
              </a:tabLst>
            </a:pPr>
            <a:endParaRPr lang="en-US" sz="1900" dirty="0"/>
          </a:p>
          <a:p>
            <a:pPr algn="just">
              <a:lnSpc>
                <a:spcPct val="80000"/>
              </a:lnSpc>
              <a:tabLst>
                <a:tab pos="343080" algn="l"/>
                <a:tab pos="1254239" algn="l"/>
                <a:tab pos="2168640" algn="l"/>
                <a:tab pos="3083040" algn="l"/>
                <a:tab pos="3997440" algn="l"/>
                <a:tab pos="4911840" algn="l"/>
                <a:tab pos="5826239" algn="l"/>
                <a:tab pos="6740640" algn="l"/>
                <a:tab pos="7655040" algn="l"/>
                <a:tab pos="8569440" algn="l"/>
                <a:tab pos="9483840" algn="l"/>
                <a:tab pos="10398240" algn="l"/>
                <a:tab pos="10676160" algn="l"/>
                <a:tab pos="11125440" algn="l"/>
              </a:tabLst>
            </a:pPr>
            <a:endParaRPr lang="en-US" sz="1900" dirty="0"/>
          </a:p>
          <a:p>
            <a:pPr algn="just">
              <a:lnSpc>
                <a:spcPct val="80000"/>
              </a:lnSpc>
              <a:tabLst>
                <a:tab pos="343080" algn="l"/>
                <a:tab pos="1254239" algn="l"/>
                <a:tab pos="2168640" algn="l"/>
                <a:tab pos="3083040" algn="l"/>
                <a:tab pos="3997440" algn="l"/>
                <a:tab pos="4911840" algn="l"/>
                <a:tab pos="5826239" algn="l"/>
                <a:tab pos="6740640" algn="l"/>
                <a:tab pos="7655040" algn="l"/>
                <a:tab pos="8569440" algn="l"/>
                <a:tab pos="9483840" algn="l"/>
                <a:tab pos="10398240" algn="l"/>
                <a:tab pos="10676160" algn="l"/>
                <a:tab pos="11125440" algn="l"/>
              </a:tabLst>
            </a:pPr>
            <a:r>
              <a:rPr lang="en-US" sz="1900" dirty="0"/>
              <a:t> un </a:t>
            </a:r>
            <a:r>
              <a:rPr lang="en-US" sz="1900" dirty="0" err="1"/>
              <a:t>outil</a:t>
            </a:r>
            <a:r>
              <a:rPr lang="en-US" sz="1900" dirty="0"/>
              <a:t> </a:t>
            </a:r>
            <a:r>
              <a:rPr lang="fr-FR" sz="1900" dirty="0"/>
              <a:t>créé à l’initiative du Pôle Mécénat de Nouvelle-Aquitaine</a:t>
            </a:r>
          </a:p>
          <a:p>
            <a:pPr algn="just">
              <a:lnSpc>
                <a:spcPct val="80000"/>
              </a:lnSpc>
              <a:tabLst>
                <a:tab pos="343080" algn="l"/>
                <a:tab pos="1254239" algn="l"/>
                <a:tab pos="2168640" algn="l"/>
                <a:tab pos="3083040" algn="l"/>
                <a:tab pos="3997440" algn="l"/>
                <a:tab pos="4911840" algn="l"/>
                <a:tab pos="5826239" algn="l"/>
                <a:tab pos="6740640" algn="l"/>
                <a:tab pos="7655040" algn="l"/>
                <a:tab pos="8569440" algn="l"/>
                <a:tab pos="9483840" algn="l"/>
                <a:tab pos="10398240" algn="l"/>
                <a:tab pos="10676160" algn="l"/>
                <a:tab pos="11125440" algn="l"/>
              </a:tabLst>
            </a:pPr>
            <a:endParaRPr lang="fr-FR" sz="1900" dirty="0"/>
          </a:p>
          <a:p>
            <a:pPr algn="just">
              <a:lnSpc>
                <a:spcPct val="80000"/>
              </a:lnSpc>
              <a:tabLst>
                <a:tab pos="343080" algn="l"/>
                <a:tab pos="1254239" algn="l"/>
                <a:tab pos="2168640" algn="l"/>
                <a:tab pos="3083040" algn="l"/>
                <a:tab pos="3997440" algn="l"/>
                <a:tab pos="4911840" algn="l"/>
                <a:tab pos="5826239" algn="l"/>
                <a:tab pos="6740640" algn="l"/>
                <a:tab pos="7655040" algn="l"/>
                <a:tab pos="8569440" algn="l"/>
                <a:tab pos="9483840" algn="l"/>
                <a:tab pos="10398240" algn="l"/>
                <a:tab pos="10676160" algn="l"/>
                <a:tab pos="11125440" algn="l"/>
              </a:tabLst>
            </a:pPr>
            <a:r>
              <a:rPr lang="fr-FR" sz="1900" dirty="0"/>
              <a:t>un outil développé par la </a:t>
            </a:r>
            <a:r>
              <a:rPr lang="fr-FR" sz="1900" dirty="0" err="1"/>
              <a:t>Dreal</a:t>
            </a:r>
            <a:r>
              <a:rPr lang="fr-FR" sz="1900" dirty="0"/>
              <a:t> et la Drac qui permettra aux porteurs de projet et aux entreprises, fonds de dotation, </a:t>
            </a:r>
            <a:r>
              <a:rPr lang="fr-FR" sz="1900" dirty="0" err="1"/>
              <a:t>etc</a:t>
            </a:r>
            <a:r>
              <a:rPr lang="fr-FR" sz="1900" dirty="0"/>
              <a:t>, de s’identifier et de rendre possible</a:t>
            </a:r>
          </a:p>
          <a:p>
            <a:pPr algn="just">
              <a:lnSpc>
                <a:spcPct val="80000"/>
              </a:lnSpc>
              <a:tabLst>
                <a:tab pos="343080" algn="l"/>
                <a:tab pos="1254239" algn="l"/>
                <a:tab pos="2168640" algn="l"/>
                <a:tab pos="3083040" algn="l"/>
                <a:tab pos="3997440" algn="l"/>
                <a:tab pos="4911840" algn="l"/>
                <a:tab pos="5826239" algn="l"/>
                <a:tab pos="6740640" algn="l"/>
                <a:tab pos="7655040" algn="l"/>
                <a:tab pos="8569440" algn="l"/>
                <a:tab pos="9483840" algn="l"/>
                <a:tab pos="10398240" algn="l"/>
                <a:tab pos="10676160" algn="l"/>
                <a:tab pos="11125440" algn="l"/>
              </a:tabLst>
            </a:pPr>
            <a:r>
              <a:rPr lang="fr-FR" sz="1900" dirty="0"/>
              <a:t> un outil conçu autour d’une double entités : mécénat et développement durable/transition écologique. 	</a:t>
            </a:r>
          </a:p>
          <a:p>
            <a:pPr algn="just">
              <a:lnSpc>
                <a:spcPct val="80000"/>
              </a:lnSpc>
              <a:tabLst>
                <a:tab pos="343080" algn="l"/>
                <a:tab pos="1254239" algn="l"/>
                <a:tab pos="2168640" algn="l"/>
                <a:tab pos="3083040" algn="l"/>
                <a:tab pos="3997440" algn="l"/>
                <a:tab pos="4911840" algn="l"/>
                <a:tab pos="5826239" algn="l"/>
                <a:tab pos="6740640" algn="l"/>
                <a:tab pos="7655040" algn="l"/>
                <a:tab pos="8569440" algn="l"/>
                <a:tab pos="9483840" algn="l"/>
                <a:tab pos="10398240" algn="l"/>
                <a:tab pos="10676160" algn="l"/>
                <a:tab pos="11125440" algn="l"/>
              </a:tabLst>
            </a:pPr>
            <a:endParaRPr lang="fr-FR" sz="1900" dirty="0"/>
          </a:p>
          <a:p>
            <a:pPr algn="just">
              <a:lnSpc>
                <a:spcPct val="80000"/>
              </a:lnSpc>
              <a:tabLst>
                <a:tab pos="343080" algn="l"/>
                <a:tab pos="1254239" algn="l"/>
                <a:tab pos="2168640" algn="l"/>
                <a:tab pos="3083040" algn="l"/>
                <a:tab pos="3997440" algn="l"/>
                <a:tab pos="4911840" algn="l"/>
                <a:tab pos="5826239" algn="l"/>
                <a:tab pos="6740640" algn="l"/>
                <a:tab pos="7655040" algn="l"/>
                <a:tab pos="8569440" algn="l"/>
                <a:tab pos="9483840" algn="l"/>
                <a:tab pos="10398240" algn="l"/>
                <a:tab pos="10676160" algn="l"/>
                <a:tab pos="11125440" algn="l"/>
              </a:tabLst>
            </a:pPr>
            <a:r>
              <a:rPr lang="fr-FR" sz="1900" dirty="0"/>
              <a:t> une ouverture prévue fin novembre 2023 : </a:t>
            </a:r>
            <a:r>
              <a:rPr lang="fr-FR" sz="1900" dirty="0">
                <a:hlinkClick r:id="rId3">
                  <a:extLst>
                    <a:ext uri="{A12FA001-AC4F-418D-AE19-62706E023703}">
                      <ahyp:hlinkClr xmlns:ahyp="http://schemas.microsoft.com/office/drawing/2018/hyperlinkcolor" val="tx"/>
                    </a:ext>
                  </a:extLst>
                </a:hlinkClick>
              </a:rPr>
              <a:t>https://aides-dd-na.fr/</a:t>
            </a:r>
            <a:r>
              <a:rPr lang="fr-FR" sz="1900" dirty="0"/>
              <a:t>  </a:t>
            </a:r>
            <a:endParaRPr lang="fr-FR" sz="1600" dirty="0"/>
          </a:p>
          <a:p>
            <a:pPr lvl="2" hangingPunct="0">
              <a:lnSpc>
                <a:spcPct val="100000"/>
              </a:lnSpc>
              <a:spcBef>
                <a:spcPts val="451"/>
              </a:spcBef>
              <a:buNone/>
              <a:tabLst>
                <a:tab pos="1143000" algn="l"/>
                <a:tab pos="2054159" algn="l"/>
                <a:tab pos="2968560" algn="l"/>
                <a:tab pos="3882960" algn="l"/>
                <a:tab pos="4797360" algn="l"/>
                <a:tab pos="5711760" algn="l"/>
                <a:tab pos="6626159" algn="l"/>
                <a:tab pos="7540560" algn="l"/>
                <a:tab pos="8454960" algn="l"/>
                <a:tab pos="9369360" algn="l"/>
                <a:tab pos="10283760" algn="l"/>
                <a:tab pos="11198160" algn="l"/>
                <a:tab pos="11476080" algn="l"/>
                <a:tab pos="11925360" algn="l"/>
              </a:tabLst>
            </a:pPr>
            <a:endParaRPr lang="fr-FR" sz="1600" dirty="0">
              <a:solidFill>
                <a:srgbClr val="000000"/>
              </a:solidFill>
              <a:highlight>
                <a:scrgbClr r="0" g="0" b="0">
                  <a:alpha val="0"/>
                </a:scrgbClr>
              </a:highlight>
              <a:latin typeface="Times New Roman" pitchFamily="18"/>
              <a:cs typeface="Lucida Sans Unicode" pitchFamily="2"/>
            </a:endParaRPr>
          </a:p>
        </p:txBody>
      </p:sp>
      <p:pic>
        <p:nvPicPr>
          <p:cNvPr id="3" name="Image 2">
            <a:extLst>
              <a:ext uri="{FF2B5EF4-FFF2-40B4-BE49-F238E27FC236}">
                <a16:creationId xmlns:a16="http://schemas.microsoft.com/office/drawing/2014/main" id="{4FB4C2C0-7CC3-4274-3A03-E4F6A5D0D688}"/>
              </a:ext>
            </a:extLst>
          </p:cNvPr>
          <p:cNvPicPr>
            <a:picLocks noChangeAspect="1"/>
          </p:cNvPicPr>
          <p:nvPr/>
        </p:nvPicPr>
        <p:blipFill>
          <a:blip r:embed="rId4">
            <a:lum/>
            <a:alphaModFix/>
          </a:blip>
          <a:srcRect/>
          <a:stretch>
            <a:fillRect/>
          </a:stretch>
        </p:blipFill>
        <p:spPr>
          <a:xfrm>
            <a:off x="1516904" y="5781042"/>
            <a:ext cx="9000000" cy="65350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78302BB-6E60-6FE4-10E5-2509C9CBBEA4}"/>
              </a:ext>
            </a:extLst>
          </p:cNvPr>
          <p:cNvPicPr>
            <a:picLocks noChangeAspect="1"/>
          </p:cNvPicPr>
          <p:nvPr/>
        </p:nvPicPr>
        <p:blipFill rotWithShape="1">
          <a:blip r:embed="rId3">
            <a:lum/>
            <a:alphaModFix/>
          </a:blip>
          <a:srcRect t="15822"/>
          <a:stretch/>
        </p:blipFill>
        <p:spPr>
          <a:xfrm>
            <a:off x="1371600" y="1097161"/>
            <a:ext cx="10053021" cy="5514024"/>
          </a:xfrm>
          <a:prstGeom prst="rect">
            <a:avLst/>
          </a:prstGeom>
          <a:noFill/>
          <a:ln>
            <a:noFill/>
          </a:ln>
        </p:spPr>
      </p:pic>
      <p:sp>
        <p:nvSpPr>
          <p:cNvPr id="3" name="Titre 2">
            <a:extLst>
              <a:ext uri="{FF2B5EF4-FFF2-40B4-BE49-F238E27FC236}">
                <a16:creationId xmlns:a16="http://schemas.microsoft.com/office/drawing/2014/main" id="{C28321AA-9F0D-7894-4214-E7B6D2131A13}"/>
              </a:ext>
            </a:extLst>
          </p:cNvPr>
          <p:cNvSpPr txBox="1">
            <a:spLocks/>
          </p:cNvSpPr>
          <p:nvPr/>
        </p:nvSpPr>
        <p:spPr>
          <a:xfrm>
            <a:off x="216638" y="246815"/>
            <a:ext cx="9927824" cy="964080"/>
          </a:xfrm>
          <a:prstGeom prst="rect">
            <a:avLst/>
          </a:prstGeom>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lt Gothic ATF Blk" panose="020B0A03040502040204" pitchFamily="34" charset="0"/>
                <a:ea typeface="+mj-ea"/>
                <a:cs typeface="+mj-cs"/>
              </a:defRPr>
            </a:lvl1pPr>
          </a:lstStyle>
          <a:p>
            <a:pPr marL="341280" indent="-341280">
              <a:tabLst>
                <a:tab pos="341280" algn="l"/>
                <a:tab pos="1252439" algn="l"/>
                <a:tab pos="2166840" algn="l"/>
                <a:tab pos="3081240" algn="l"/>
                <a:tab pos="3995640" algn="l"/>
                <a:tab pos="4910040" algn="l"/>
                <a:tab pos="5824439" algn="l"/>
                <a:tab pos="6738840" algn="l"/>
                <a:tab pos="7653240" algn="l"/>
                <a:tab pos="8567640" algn="l"/>
                <a:tab pos="9482040" algn="l"/>
                <a:tab pos="10396440" algn="l"/>
                <a:tab pos="10674360" algn="l"/>
                <a:tab pos="11123640" algn="l"/>
              </a:tabLst>
            </a:pPr>
            <a:r>
              <a:rPr lang="fr-FR" sz="2800" b="1" dirty="0">
                <a:latin typeface="+mn-lt"/>
              </a:rPr>
              <a:t>Aides pour le Développement Durable en Nouvelle-Aquitaine (ADDNA)</a:t>
            </a:r>
            <a:br>
              <a:rPr lang="fr-FR" sz="2800" b="1" dirty="0"/>
            </a:br>
            <a:endParaRPr lang="fr-FR" sz="28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88717DF-CB19-8737-5A59-3B028A6AF759}"/>
              </a:ext>
            </a:extLst>
          </p:cNvPr>
          <p:cNvPicPr>
            <a:picLocks noChangeAspect="1"/>
          </p:cNvPicPr>
          <p:nvPr/>
        </p:nvPicPr>
        <p:blipFill>
          <a:blip r:embed="rId3">
            <a:lum/>
            <a:alphaModFix/>
          </a:blip>
          <a:srcRect/>
          <a:stretch>
            <a:fillRect/>
          </a:stretch>
        </p:blipFill>
        <p:spPr>
          <a:xfrm>
            <a:off x="2784000" y="719640"/>
            <a:ext cx="6720120" cy="5756760"/>
          </a:xfrm>
          <a:prstGeom prst="rect">
            <a:avLst/>
          </a:prstGeom>
          <a:noFill/>
          <a:ln>
            <a:noFill/>
          </a:ln>
        </p:spPr>
      </p:pic>
      <p:sp>
        <p:nvSpPr>
          <p:cNvPr id="3" name="ZoneTexte 2">
            <a:extLst>
              <a:ext uri="{FF2B5EF4-FFF2-40B4-BE49-F238E27FC236}">
                <a16:creationId xmlns:a16="http://schemas.microsoft.com/office/drawing/2014/main" id="{514DA0DE-9A70-1B15-DDEF-8937BAD86B02}"/>
              </a:ext>
            </a:extLst>
          </p:cNvPr>
          <p:cNvSpPr txBox="1"/>
          <p:nvPr/>
        </p:nvSpPr>
        <p:spPr>
          <a:xfrm>
            <a:off x="3894825" y="142261"/>
            <a:ext cx="5108027" cy="478677"/>
          </a:xfrm>
          <a:prstGeom prst="rect">
            <a:avLst/>
          </a:prstGeom>
          <a:noFill/>
          <a:ln>
            <a:noFill/>
          </a:ln>
        </p:spPr>
        <p:txBody>
          <a:bodyPr vert="horz" wrap="square" lIns="90000" tIns="45000" rIns="90000" bIns="45000" anchorCtr="0" compatLnSpc="1">
            <a:spAutoFit/>
          </a:bodyPr>
          <a:lstStyle/>
          <a:p>
            <a:pPr marL="341280" indent="-341280">
              <a:lnSpc>
                <a:spcPct val="90000"/>
              </a:lnSpc>
              <a:spcBef>
                <a:spcPct val="0"/>
              </a:spcBef>
              <a:tabLst>
                <a:tab pos="341280" algn="l"/>
                <a:tab pos="1252439" algn="l"/>
                <a:tab pos="2166840" algn="l"/>
                <a:tab pos="3081240" algn="l"/>
                <a:tab pos="3995640" algn="l"/>
                <a:tab pos="4910040" algn="l"/>
                <a:tab pos="5824439" algn="l"/>
                <a:tab pos="6738840" algn="l"/>
                <a:tab pos="7653240" algn="l"/>
                <a:tab pos="8567640" algn="l"/>
                <a:tab pos="9482040" algn="l"/>
                <a:tab pos="10396440" algn="l"/>
                <a:tab pos="10674360" algn="l"/>
                <a:tab pos="11123640" algn="l"/>
              </a:tabLst>
            </a:pPr>
            <a:r>
              <a:rPr lang="fr-FR" sz="2800" b="1" dirty="0">
                <a:ea typeface="+mj-ea"/>
                <a:cs typeface="+mj-cs"/>
              </a:rPr>
              <a:t>Dépôt d’une offre de mécénat</a:t>
            </a:r>
          </a:p>
        </p:txBody>
      </p:sp>
      <p:pic>
        <p:nvPicPr>
          <p:cNvPr id="4" name="Picture 2">
            <a:extLst>
              <a:ext uri="{FF2B5EF4-FFF2-40B4-BE49-F238E27FC236}">
                <a16:creationId xmlns:a16="http://schemas.microsoft.com/office/drawing/2014/main" id="{42C5ED8B-99BD-FB53-F04E-436672D8B9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8802" y="5421153"/>
            <a:ext cx="1666148" cy="10496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DAC3BE0-8E00-021C-1235-749053C145D3}"/>
              </a:ext>
            </a:extLst>
          </p:cNvPr>
          <p:cNvPicPr>
            <a:picLocks noChangeAspect="1"/>
          </p:cNvPicPr>
          <p:nvPr/>
        </p:nvPicPr>
        <p:blipFill>
          <a:blip r:embed="rId3">
            <a:lum/>
            <a:alphaModFix/>
          </a:blip>
          <a:srcRect/>
          <a:stretch>
            <a:fillRect/>
          </a:stretch>
        </p:blipFill>
        <p:spPr>
          <a:xfrm>
            <a:off x="2187840" y="900000"/>
            <a:ext cx="7976160" cy="5220000"/>
          </a:xfrm>
          <a:prstGeom prst="rect">
            <a:avLst/>
          </a:prstGeom>
          <a:noFill/>
          <a:ln>
            <a:noFill/>
          </a:ln>
        </p:spPr>
      </p:pic>
      <p:pic>
        <p:nvPicPr>
          <p:cNvPr id="3" name="Picture 2">
            <a:extLst>
              <a:ext uri="{FF2B5EF4-FFF2-40B4-BE49-F238E27FC236}">
                <a16:creationId xmlns:a16="http://schemas.microsoft.com/office/drawing/2014/main" id="{80CB236F-29A8-BEC8-8C8E-6C70EE8115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8802" y="5421153"/>
            <a:ext cx="1666148" cy="10496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E11D21B-9656-3885-487F-F49587F1DF5F}"/>
              </a:ext>
            </a:extLst>
          </p:cNvPr>
          <p:cNvPicPr>
            <a:picLocks noChangeAspect="1"/>
          </p:cNvPicPr>
          <p:nvPr/>
        </p:nvPicPr>
        <p:blipFill>
          <a:blip r:embed="rId3">
            <a:lum/>
            <a:alphaModFix/>
          </a:blip>
          <a:srcRect/>
          <a:stretch>
            <a:fillRect/>
          </a:stretch>
        </p:blipFill>
        <p:spPr>
          <a:xfrm>
            <a:off x="2718120" y="360000"/>
            <a:ext cx="6950520" cy="6300000"/>
          </a:xfrm>
          <a:prstGeom prst="rect">
            <a:avLst/>
          </a:prstGeom>
          <a:noFill/>
          <a:ln>
            <a:noFill/>
          </a:ln>
        </p:spPr>
      </p:pic>
      <p:pic>
        <p:nvPicPr>
          <p:cNvPr id="3" name="Picture 2">
            <a:extLst>
              <a:ext uri="{FF2B5EF4-FFF2-40B4-BE49-F238E27FC236}">
                <a16:creationId xmlns:a16="http://schemas.microsoft.com/office/drawing/2014/main" id="{55AFC665-94FE-021A-0699-C35647C14A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8802" y="5421153"/>
            <a:ext cx="1666148" cy="10496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33F37E7-1E46-2B82-01E8-894FC627514B}"/>
              </a:ext>
            </a:extLst>
          </p:cNvPr>
          <p:cNvSpPr txBox="1"/>
          <p:nvPr/>
        </p:nvSpPr>
        <p:spPr>
          <a:xfrm>
            <a:off x="3578773" y="264241"/>
            <a:ext cx="5959366" cy="478677"/>
          </a:xfrm>
          <a:prstGeom prst="rect">
            <a:avLst/>
          </a:prstGeom>
          <a:noFill/>
          <a:ln>
            <a:noFill/>
          </a:ln>
        </p:spPr>
        <p:txBody>
          <a:bodyPr vert="horz" wrap="square" lIns="90000" tIns="45000" rIns="90000" bIns="45000" anchorCtr="0" compatLnSpc="1">
            <a:spAutoFit/>
          </a:bodyPr>
          <a:lstStyle/>
          <a:p>
            <a:pPr marL="341280" indent="-341280">
              <a:lnSpc>
                <a:spcPct val="90000"/>
              </a:lnSpc>
              <a:spcBef>
                <a:spcPct val="0"/>
              </a:spcBef>
              <a:tabLst>
                <a:tab pos="341280" algn="l"/>
                <a:tab pos="1252439" algn="l"/>
                <a:tab pos="2166840" algn="l"/>
                <a:tab pos="3081240" algn="l"/>
                <a:tab pos="3995640" algn="l"/>
                <a:tab pos="4910040" algn="l"/>
                <a:tab pos="5824439" algn="l"/>
                <a:tab pos="6738840" algn="l"/>
                <a:tab pos="7653240" algn="l"/>
                <a:tab pos="8567640" algn="l"/>
                <a:tab pos="9482040" algn="l"/>
                <a:tab pos="10396440" algn="l"/>
                <a:tab pos="10674360" algn="l"/>
                <a:tab pos="11123640" algn="l"/>
              </a:tabLst>
            </a:pPr>
            <a:r>
              <a:rPr lang="fr-FR" sz="2800" b="1" dirty="0">
                <a:ea typeface="+mj-ea"/>
                <a:cs typeface="+mj-cs"/>
              </a:rPr>
              <a:t>Dépôt d’une demande de mécénat</a:t>
            </a:r>
          </a:p>
        </p:txBody>
      </p:sp>
      <p:pic>
        <p:nvPicPr>
          <p:cNvPr id="3" name="Image 2">
            <a:extLst>
              <a:ext uri="{FF2B5EF4-FFF2-40B4-BE49-F238E27FC236}">
                <a16:creationId xmlns:a16="http://schemas.microsoft.com/office/drawing/2014/main" id="{0B9EDC45-C777-F4F4-C074-BCDD161CE835}"/>
              </a:ext>
            </a:extLst>
          </p:cNvPr>
          <p:cNvPicPr>
            <a:picLocks noChangeAspect="1"/>
          </p:cNvPicPr>
          <p:nvPr/>
        </p:nvPicPr>
        <p:blipFill>
          <a:blip r:embed="rId3">
            <a:lum/>
            <a:alphaModFix/>
          </a:blip>
          <a:srcRect/>
          <a:stretch>
            <a:fillRect/>
          </a:stretch>
        </p:blipFill>
        <p:spPr>
          <a:xfrm>
            <a:off x="3144001" y="720000"/>
            <a:ext cx="6278399" cy="5961960"/>
          </a:xfrm>
          <a:prstGeom prst="rect">
            <a:avLst/>
          </a:prstGeom>
          <a:noFill/>
          <a:ln>
            <a:noFill/>
          </a:ln>
        </p:spPr>
      </p:pic>
      <p:pic>
        <p:nvPicPr>
          <p:cNvPr id="4" name="Picture 2">
            <a:extLst>
              <a:ext uri="{FF2B5EF4-FFF2-40B4-BE49-F238E27FC236}">
                <a16:creationId xmlns:a16="http://schemas.microsoft.com/office/drawing/2014/main" id="{1A5582E3-2CE0-2D1D-DF66-F8A97599E9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8802" y="5421153"/>
            <a:ext cx="1666148" cy="10496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FEAAF77-D700-09B6-C967-3F59670048C0}"/>
              </a:ext>
            </a:extLst>
          </p:cNvPr>
          <p:cNvPicPr>
            <a:picLocks noChangeAspect="1"/>
          </p:cNvPicPr>
          <p:nvPr/>
        </p:nvPicPr>
        <p:blipFill>
          <a:blip r:embed="rId3">
            <a:lum/>
            <a:alphaModFix/>
          </a:blip>
          <a:srcRect/>
          <a:stretch>
            <a:fillRect/>
          </a:stretch>
        </p:blipFill>
        <p:spPr>
          <a:xfrm>
            <a:off x="2784000" y="401040"/>
            <a:ext cx="6660000" cy="6057360"/>
          </a:xfrm>
          <a:prstGeom prst="rect">
            <a:avLst/>
          </a:prstGeom>
          <a:noFill/>
          <a:ln>
            <a:noFill/>
          </a:ln>
        </p:spPr>
      </p:pic>
      <p:pic>
        <p:nvPicPr>
          <p:cNvPr id="3" name="Picture 2">
            <a:extLst>
              <a:ext uri="{FF2B5EF4-FFF2-40B4-BE49-F238E27FC236}">
                <a16:creationId xmlns:a16="http://schemas.microsoft.com/office/drawing/2014/main" id="{9ACF78D9-2104-A2A6-D471-E284C15C3D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8802" y="5421153"/>
            <a:ext cx="1666148" cy="10496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68834FD-A061-4CD8-B124-3D5F09B1A284}"/>
              </a:ext>
            </a:extLst>
          </p:cNvPr>
          <p:cNvPicPr>
            <a:picLocks noChangeAspect="1"/>
          </p:cNvPicPr>
          <p:nvPr/>
        </p:nvPicPr>
        <p:blipFill>
          <a:blip r:embed="rId3">
            <a:lum/>
            <a:alphaModFix/>
          </a:blip>
          <a:srcRect/>
          <a:stretch>
            <a:fillRect/>
          </a:stretch>
        </p:blipFill>
        <p:spPr>
          <a:xfrm>
            <a:off x="2624881" y="540000"/>
            <a:ext cx="7179119" cy="5961960"/>
          </a:xfrm>
          <a:prstGeom prst="rect">
            <a:avLst/>
          </a:prstGeom>
          <a:noFill/>
          <a:ln>
            <a:noFill/>
          </a:ln>
        </p:spPr>
      </p:pic>
      <p:pic>
        <p:nvPicPr>
          <p:cNvPr id="3" name="Picture 2">
            <a:extLst>
              <a:ext uri="{FF2B5EF4-FFF2-40B4-BE49-F238E27FC236}">
                <a16:creationId xmlns:a16="http://schemas.microsoft.com/office/drawing/2014/main" id="{58BA776E-6EA3-BD1E-6209-B9AF00DE81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8802" y="5421153"/>
            <a:ext cx="1666148" cy="10496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a:extLst>
              <a:ext uri="{FF2B5EF4-FFF2-40B4-BE49-F238E27FC236}">
                <a16:creationId xmlns:a16="http://schemas.microsoft.com/office/drawing/2014/main" id="{CA31C9D7-CE3A-4BD4-1766-53266DFC7B7F}"/>
              </a:ext>
            </a:extLst>
          </p:cNvPr>
          <p:cNvGraphicFramePr>
            <a:graphicFrameLocks noChangeAspect="1"/>
          </p:cNvGraphicFramePr>
          <p:nvPr>
            <p:extLst>
              <p:ext uri="{D42A27DB-BD31-4B8C-83A1-F6EECF244321}">
                <p14:modId xmlns:p14="http://schemas.microsoft.com/office/powerpoint/2010/main" val="1546837749"/>
              </p:ext>
            </p:extLst>
          </p:nvPr>
        </p:nvGraphicFramePr>
        <p:xfrm>
          <a:off x="1132599" y="92488"/>
          <a:ext cx="8027166" cy="6378338"/>
        </p:xfrm>
        <a:graphic>
          <a:graphicData uri="http://schemas.openxmlformats.org/presentationml/2006/ole">
            <mc:AlternateContent xmlns:mc="http://schemas.openxmlformats.org/markup-compatibility/2006">
              <mc:Choice xmlns:v="urn:schemas-microsoft-com:vml" Requires="v">
                <p:oleObj name="Acrobat Document" r:id="rId3" imgW="8019495" imgH="6590774" progId="AcroExch.Document.DC">
                  <p:embed/>
                </p:oleObj>
              </mc:Choice>
              <mc:Fallback>
                <p:oleObj name="Acrobat Document" r:id="rId3" imgW="8019495" imgH="6590774" progId="AcroExch.Document.DC">
                  <p:embed/>
                  <p:pic>
                    <p:nvPicPr>
                      <p:cNvPr id="3" name="Objet 2">
                        <a:extLst>
                          <a:ext uri="{FF2B5EF4-FFF2-40B4-BE49-F238E27FC236}">
                            <a16:creationId xmlns:a16="http://schemas.microsoft.com/office/drawing/2014/main" id="{CA31C9D7-CE3A-4BD4-1766-53266DFC7B7F}"/>
                          </a:ext>
                        </a:extLst>
                      </p:cNvPr>
                      <p:cNvPicPr/>
                      <p:nvPr/>
                    </p:nvPicPr>
                    <p:blipFill>
                      <a:blip r:embed="rId4"/>
                      <a:stretch>
                        <a:fillRect/>
                      </a:stretch>
                    </p:blipFill>
                    <p:spPr>
                      <a:xfrm>
                        <a:off x="1132599" y="92488"/>
                        <a:ext cx="8027166" cy="6378338"/>
                      </a:xfrm>
                      <a:prstGeom prst="rect">
                        <a:avLst/>
                      </a:prstGeom>
                    </p:spPr>
                  </p:pic>
                </p:oleObj>
              </mc:Fallback>
            </mc:AlternateContent>
          </a:graphicData>
        </a:graphic>
      </p:graphicFrame>
      <p:pic>
        <p:nvPicPr>
          <p:cNvPr id="4" name="Picture 2">
            <a:extLst>
              <a:ext uri="{FF2B5EF4-FFF2-40B4-BE49-F238E27FC236}">
                <a16:creationId xmlns:a16="http://schemas.microsoft.com/office/drawing/2014/main" id="{CAA9D5D7-F556-1CC3-8AAB-1BFC8C3E1E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08802" y="5421153"/>
            <a:ext cx="1666148" cy="104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453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FB9F67-C5F9-44D0-CE86-6B77352B25B1}"/>
              </a:ext>
            </a:extLst>
          </p:cNvPr>
          <p:cNvSpPr>
            <a:spLocks noGrp="1"/>
          </p:cNvSpPr>
          <p:nvPr>
            <p:ph type="title"/>
          </p:nvPr>
        </p:nvSpPr>
        <p:spPr>
          <a:xfrm>
            <a:off x="951549" y="576263"/>
            <a:ext cx="10515600" cy="2852737"/>
          </a:xfrm>
        </p:spPr>
        <p:txBody>
          <a:bodyPr>
            <a:normAutofit/>
          </a:bodyPr>
          <a:lstStyle/>
          <a:p>
            <a:r>
              <a:rPr lang="fr-FR" sz="5400" dirty="0">
                <a:latin typeface="+mn-lt"/>
              </a:rPr>
              <a:t>Rappel des dispositifs du mécénat </a:t>
            </a:r>
          </a:p>
        </p:txBody>
      </p:sp>
      <p:pic>
        <p:nvPicPr>
          <p:cNvPr id="3" name="Picture 2">
            <a:extLst>
              <a:ext uri="{FF2B5EF4-FFF2-40B4-BE49-F238E27FC236}">
                <a16:creationId xmlns:a16="http://schemas.microsoft.com/office/drawing/2014/main" id="{5C26173B-9D95-B024-9B47-A8AD3CA4C6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8802" y="5421153"/>
            <a:ext cx="1666148" cy="104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177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8DE56BE7-1E76-4147-8ABF-E91E4525B516}"/>
              </a:ext>
            </a:extLst>
          </p:cNvPr>
          <p:cNvSpPr txBox="1">
            <a:spLocks noGrp="1"/>
          </p:cNvSpPr>
          <p:nvPr>
            <p:ph type="ctrTitle"/>
          </p:nvPr>
        </p:nvSpPr>
        <p:spPr>
          <a:xfrm>
            <a:off x="3165481" y="3092833"/>
            <a:ext cx="5581650" cy="1243289"/>
          </a:xfrm>
          <a:prstGeom prst="rect">
            <a:avLst/>
          </a:prstGeom>
        </p:spPr>
        <p:txBody>
          <a:bodyPr vert="horz" wrap="square" lIns="0" tIns="12065" rIns="0" bIns="0" rtlCol="0">
            <a:spAutoFit/>
          </a:bodyPr>
          <a:lstStyle/>
          <a:p>
            <a:pPr marL="12700">
              <a:lnSpc>
                <a:spcPct val="100000"/>
              </a:lnSpc>
              <a:spcBef>
                <a:spcPts val="95"/>
              </a:spcBef>
            </a:pPr>
            <a:r>
              <a:rPr lang="fr-FR" sz="4000" b="1" spc="-30" dirty="0">
                <a:solidFill>
                  <a:srgbClr val="28425C"/>
                </a:solidFill>
                <a:latin typeface="Calibri"/>
                <a:cs typeface="Calibri"/>
              </a:rPr>
              <a:t>Déroulement de la réunion</a:t>
            </a:r>
            <a:endParaRPr sz="4000" dirty="0">
              <a:latin typeface="Calibri"/>
              <a:cs typeface="Calibri"/>
            </a:endParaRPr>
          </a:p>
        </p:txBody>
      </p:sp>
      <p:pic>
        <p:nvPicPr>
          <p:cNvPr id="2" name="Picture 2">
            <a:extLst>
              <a:ext uri="{FF2B5EF4-FFF2-40B4-BE49-F238E27FC236}">
                <a16:creationId xmlns:a16="http://schemas.microsoft.com/office/drawing/2014/main" id="{F2671907-A58C-BF4D-B497-E324A867F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62" y="365428"/>
            <a:ext cx="1666148" cy="104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258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36026A03-F72B-6A5D-23F4-4C21A7409ABB}"/>
              </a:ext>
            </a:extLst>
          </p:cNvPr>
          <p:cNvSpPr>
            <a:spLocks noGrp="1"/>
          </p:cNvSpPr>
          <p:nvPr>
            <p:ph idx="1"/>
          </p:nvPr>
        </p:nvSpPr>
        <p:spPr>
          <a:xfrm>
            <a:off x="720725" y="1105728"/>
            <a:ext cx="11093932" cy="5165981"/>
          </a:xfrm>
        </p:spPr>
        <p:txBody>
          <a:bodyPr>
            <a:noAutofit/>
          </a:bodyPr>
          <a:lstStyle/>
          <a:p>
            <a:pPr>
              <a:buFont typeface="Wingdings" panose="05000000000000000000" pitchFamily="2" charset="2"/>
              <a:buChar char="Ø"/>
            </a:pPr>
            <a:r>
              <a:rPr lang="fr-FR" sz="2000" dirty="0">
                <a:solidFill>
                  <a:schemeClr val="tx1"/>
                </a:solidFill>
                <a:latin typeface="+mn-lt"/>
              </a:rPr>
              <a:t> La part d’entreprises mécènes s’élève en 2021 à 4,6 % pour un budget estimé à 3,6 milliards d’euros. (dont 2,3 Mds € de dons déclarés soit 1,4 Mds € de réductions d’impôts accordées aux Entreprises)</a:t>
            </a:r>
          </a:p>
          <a:p>
            <a:endParaRPr lang="fr-FR" sz="2000" b="1" dirty="0">
              <a:solidFill>
                <a:schemeClr val="tx1"/>
              </a:solidFill>
              <a:latin typeface="+mn-lt"/>
            </a:endParaRPr>
          </a:p>
          <a:p>
            <a:pPr>
              <a:buFont typeface="Wingdings" panose="05000000000000000000" pitchFamily="2" charset="2"/>
              <a:buChar char="Ø"/>
            </a:pPr>
            <a:r>
              <a:rPr lang="fr-FR" sz="2000" b="1" dirty="0">
                <a:solidFill>
                  <a:schemeClr val="tx1"/>
                </a:solidFill>
                <a:latin typeface="+mn-lt"/>
              </a:rPr>
              <a:t>Répartition du budget Mécénat par type de soutien :</a:t>
            </a:r>
            <a:endParaRPr lang="fr-FR" sz="2000" dirty="0">
              <a:solidFill>
                <a:schemeClr val="tx1"/>
              </a:solidFill>
              <a:latin typeface="+mn-lt"/>
            </a:endParaRPr>
          </a:p>
          <a:p>
            <a:pPr marL="557213" lvl="1" indent="-214313">
              <a:buFont typeface="Arial" panose="020B0604020202020204" pitchFamily="34" charset="0"/>
              <a:buChar char="•"/>
            </a:pPr>
            <a:r>
              <a:rPr lang="fr-FR" sz="2000" dirty="0">
                <a:latin typeface="+mn-lt"/>
              </a:rPr>
              <a:t>Mécénat </a:t>
            </a:r>
            <a:r>
              <a:rPr lang="fr-FR" sz="2000" b="1" dirty="0">
                <a:latin typeface="+mn-lt"/>
              </a:rPr>
              <a:t>financier : </a:t>
            </a:r>
            <a:r>
              <a:rPr lang="fr-FR" b="1" dirty="0">
                <a:latin typeface="+mn-lt"/>
              </a:rPr>
              <a:t>78 % </a:t>
            </a:r>
            <a:r>
              <a:rPr lang="fr-FR" sz="2000" dirty="0">
                <a:latin typeface="+mn-lt"/>
              </a:rPr>
              <a:t>de la part dans le budget du mécénat</a:t>
            </a:r>
          </a:p>
          <a:p>
            <a:pPr marL="557213" lvl="1" indent="-214313">
              <a:buFont typeface="Arial" panose="020B0604020202020204" pitchFamily="34" charset="0"/>
              <a:buChar char="•"/>
            </a:pPr>
            <a:r>
              <a:rPr lang="fr-FR" sz="2000" dirty="0">
                <a:latin typeface="+mn-lt"/>
              </a:rPr>
              <a:t>Mécénat </a:t>
            </a:r>
            <a:r>
              <a:rPr lang="fr-FR" sz="2000" b="1" dirty="0">
                <a:latin typeface="+mn-lt"/>
              </a:rPr>
              <a:t>en nature : 15 % </a:t>
            </a:r>
            <a:r>
              <a:rPr lang="fr-FR" sz="2000" dirty="0">
                <a:latin typeface="+mn-lt"/>
              </a:rPr>
              <a:t>de la part dans le budget du mécénat</a:t>
            </a:r>
          </a:p>
          <a:p>
            <a:pPr marL="557213" lvl="1" indent="-214313">
              <a:buFont typeface="Arial" panose="020B0604020202020204" pitchFamily="34" charset="0"/>
              <a:buChar char="•"/>
            </a:pPr>
            <a:r>
              <a:rPr lang="fr-FR" sz="2000" dirty="0">
                <a:latin typeface="+mn-lt"/>
              </a:rPr>
              <a:t>Mécénat de </a:t>
            </a:r>
            <a:r>
              <a:rPr lang="fr-FR" sz="2000" b="1" dirty="0">
                <a:latin typeface="+mn-lt"/>
              </a:rPr>
              <a:t>compétences : 7 % </a:t>
            </a:r>
            <a:r>
              <a:rPr lang="fr-FR" sz="2000" dirty="0">
                <a:latin typeface="+mn-lt"/>
              </a:rPr>
              <a:t>de la part dans le budget du mécénat</a:t>
            </a:r>
          </a:p>
          <a:p>
            <a:pPr marL="557213" lvl="1" indent="-214313">
              <a:buFont typeface="Arial" panose="020B0604020202020204" pitchFamily="34" charset="0"/>
              <a:buChar char="•"/>
            </a:pPr>
            <a:endParaRPr lang="fr-FR" sz="2000" dirty="0">
              <a:latin typeface="+mn-lt"/>
            </a:endParaRPr>
          </a:p>
          <a:p>
            <a:pPr>
              <a:buFont typeface="Wingdings" panose="05000000000000000000" pitchFamily="2" charset="2"/>
              <a:buChar char="Ø"/>
            </a:pPr>
            <a:r>
              <a:rPr lang="fr-FR" sz="2000" b="1" dirty="0">
                <a:solidFill>
                  <a:schemeClr val="tx1"/>
                </a:solidFill>
                <a:latin typeface="+mn-lt"/>
              </a:rPr>
              <a:t>Part des différents domaines dans le montant global dépensé en Mécénat : </a:t>
            </a:r>
          </a:p>
          <a:p>
            <a:pPr marL="557213" lvl="1" indent="-214313">
              <a:buFont typeface="Arial" panose="020B0604020202020204" pitchFamily="34" charset="0"/>
              <a:buChar char="•"/>
            </a:pPr>
            <a:r>
              <a:rPr lang="fr-FR" sz="2000" dirty="0">
                <a:latin typeface="+mn-lt"/>
              </a:rPr>
              <a:t>24% </a:t>
            </a:r>
            <a:r>
              <a:rPr lang="fr-FR" sz="2000" b="1" dirty="0">
                <a:latin typeface="+mn-lt"/>
              </a:rPr>
              <a:t>Education</a:t>
            </a:r>
          </a:p>
          <a:p>
            <a:pPr marL="557213" lvl="1" indent="-214313">
              <a:buFont typeface="Arial" panose="020B0604020202020204" pitchFamily="34" charset="0"/>
              <a:buChar char="•"/>
            </a:pPr>
            <a:r>
              <a:rPr lang="fr-FR" sz="2000" dirty="0">
                <a:latin typeface="+mn-lt"/>
              </a:rPr>
              <a:t>22% % </a:t>
            </a:r>
            <a:r>
              <a:rPr lang="fr-FR" sz="2000" b="1" dirty="0">
                <a:latin typeface="+mn-lt"/>
              </a:rPr>
              <a:t>Culture et Patrimoine</a:t>
            </a:r>
          </a:p>
          <a:p>
            <a:pPr marL="557213" lvl="1" indent="-214313">
              <a:buFont typeface="Arial" panose="020B0604020202020204" pitchFamily="34" charset="0"/>
              <a:buChar char="•"/>
            </a:pPr>
            <a:r>
              <a:rPr lang="fr-FR" sz="2000" dirty="0">
                <a:latin typeface="+mn-lt"/>
              </a:rPr>
              <a:t>21 % </a:t>
            </a:r>
            <a:r>
              <a:rPr lang="fr-FR" sz="2000" b="1" dirty="0">
                <a:latin typeface="+mn-lt"/>
              </a:rPr>
              <a:t>social</a:t>
            </a:r>
          </a:p>
          <a:p>
            <a:pPr marL="557213" lvl="1" indent="-214313">
              <a:buFont typeface="Arial" panose="020B0604020202020204" pitchFamily="34" charset="0"/>
              <a:buChar char="•"/>
            </a:pPr>
            <a:endParaRPr lang="fr-FR" sz="2000" dirty="0">
              <a:latin typeface="+mn-lt"/>
            </a:endParaRPr>
          </a:p>
          <a:p>
            <a:pPr marL="228600" lvl="1">
              <a:spcBef>
                <a:spcPts val="1000"/>
              </a:spcBef>
              <a:buFont typeface="Wingdings" panose="05000000000000000000" pitchFamily="2" charset="2"/>
              <a:buChar char="Ø"/>
            </a:pPr>
            <a:r>
              <a:rPr lang="fr-FR" sz="2000" b="1" dirty="0">
                <a:latin typeface="+mn-lt"/>
              </a:rPr>
              <a:t>Les entreprises mécènes privilégient des projets au niveau local ou régional : 76 %</a:t>
            </a:r>
          </a:p>
          <a:p>
            <a:pPr marL="0" lvl="1" indent="0">
              <a:buNone/>
            </a:pPr>
            <a:endParaRPr lang="fr-FR" sz="2000" b="1" dirty="0">
              <a:latin typeface="+mn-lt"/>
            </a:endParaRPr>
          </a:p>
          <a:p>
            <a:endParaRPr lang="fr-FR" sz="600" dirty="0"/>
          </a:p>
        </p:txBody>
      </p:sp>
      <p:pic>
        <p:nvPicPr>
          <p:cNvPr id="2" name="Picture 2">
            <a:extLst>
              <a:ext uri="{FF2B5EF4-FFF2-40B4-BE49-F238E27FC236}">
                <a16:creationId xmlns:a16="http://schemas.microsoft.com/office/drawing/2014/main" id="{712539DD-3FCA-3BBF-C03E-69C9DFCA8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2040" y="5745954"/>
            <a:ext cx="1409960" cy="888275"/>
          </a:xfrm>
          <a:prstGeom prst="rect">
            <a:avLst/>
          </a:prstGeom>
          <a:noFill/>
          <a:extLst>
            <a:ext uri="{909E8E84-426E-40DD-AFC4-6F175D3DCCD1}">
              <a14:hiddenFill xmlns:a14="http://schemas.microsoft.com/office/drawing/2010/main">
                <a:solidFill>
                  <a:srgbClr val="FFFFFF"/>
                </a:solidFill>
              </a14:hiddenFill>
            </a:ext>
          </a:extLst>
        </p:spPr>
      </p:pic>
      <p:sp>
        <p:nvSpPr>
          <p:cNvPr id="3" name="Titre 2">
            <a:extLst>
              <a:ext uri="{FF2B5EF4-FFF2-40B4-BE49-F238E27FC236}">
                <a16:creationId xmlns:a16="http://schemas.microsoft.com/office/drawing/2014/main" id="{FA727E8B-8186-2594-FD7E-87EC759D229F}"/>
              </a:ext>
            </a:extLst>
          </p:cNvPr>
          <p:cNvSpPr>
            <a:spLocks noGrp="1"/>
          </p:cNvSpPr>
          <p:nvPr>
            <p:ph type="title"/>
          </p:nvPr>
        </p:nvSpPr>
        <p:spPr>
          <a:xfrm>
            <a:off x="720725" y="214313"/>
            <a:ext cx="7427913" cy="635000"/>
          </a:xfrm>
        </p:spPr>
        <p:txBody>
          <a:bodyPr>
            <a:normAutofit/>
          </a:bodyPr>
          <a:lstStyle/>
          <a:p>
            <a:r>
              <a:rPr lang="fr-FR" sz="3600" dirty="0">
                <a:latin typeface="+mn-lt"/>
              </a:rPr>
              <a:t>Les chiffres du mécénat</a:t>
            </a:r>
          </a:p>
        </p:txBody>
      </p:sp>
    </p:spTree>
    <p:extLst>
      <p:ext uri="{BB962C8B-B14F-4D97-AF65-F5344CB8AC3E}">
        <p14:creationId xmlns:p14="http://schemas.microsoft.com/office/powerpoint/2010/main" val="2887553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48BCBB-D2F0-49A7-8E1B-D48B09104E1D}"/>
              </a:ext>
            </a:extLst>
          </p:cNvPr>
          <p:cNvSpPr>
            <a:spLocks noGrp="1"/>
          </p:cNvSpPr>
          <p:nvPr>
            <p:ph type="title"/>
          </p:nvPr>
        </p:nvSpPr>
        <p:spPr/>
        <p:txBody>
          <a:bodyPr/>
          <a:lstStyle/>
          <a:p>
            <a:r>
              <a:rPr lang="fr-FR" dirty="0">
                <a:latin typeface="+mn-lt"/>
              </a:rPr>
              <a:t>Le mécénat culturel</a:t>
            </a:r>
          </a:p>
        </p:txBody>
      </p:sp>
      <p:sp>
        <p:nvSpPr>
          <p:cNvPr id="3" name="Espace réservé du contenu 2">
            <a:extLst>
              <a:ext uri="{FF2B5EF4-FFF2-40B4-BE49-F238E27FC236}">
                <a16:creationId xmlns:a16="http://schemas.microsoft.com/office/drawing/2014/main" id="{5FC85F3E-8DDD-42D0-B6E1-16FA4ED10280}"/>
              </a:ext>
            </a:extLst>
          </p:cNvPr>
          <p:cNvSpPr>
            <a:spLocks noGrp="1"/>
          </p:cNvSpPr>
          <p:nvPr>
            <p:ph idx="1"/>
          </p:nvPr>
        </p:nvSpPr>
        <p:spPr>
          <a:xfrm>
            <a:off x="559398" y="1570616"/>
            <a:ext cx="7360666" cy="4188553"/>
          </a:xfrm>
        </p:spPr>
        <p:txBody>
          <a:bodyPr>
            <a:normAutofit/>
          </a:bodyPr>
          <a:lstStyle/>
          <a:p>
            <a:pPr marL="0" indent="0" algn="just">
              <a:buNone/>
            </a:pPr>
            <a:r>
              <a:rPr lang="fr-FR" sz="2400" dirty="0">
                <a:solidFill>
                  <a:schemeClr val="tx1"/>
                </a:solidFill>
                <a:latin typeface="+mn-lt"/>
              </a:rPr>
              <a:t>Le mécénat se définit comme :</a:t>
            </a:r>
          </a:p>
          <a:p>
            <a:pPr marL="0" indent="0" algn="just">
              <a:buNone/>
            </a:pPr>
            <a:r>
              <a:rPr lang="fr-FR" sz="900" b="1" i="1" dirty="0">
                <a:solidFill>
                  <a:schemeClr val="tx1"/>
                </a:solidFill>
                <a:latin typeface="+mn-lt"/>
              </a:rPr>
              <a:t>Loi Aillagon du 1</a:t>
            </a:r>
            <a:r>
              <a:rPr lang="fr-FR" sz="900" b="1" i="1" baseline="30000" dirty="0">
                <a:solidFill>
                  <a:schemeClr val="tx1"/>
                </a:solidFill>
                <a:latin typeface="+mn-lt"/>
              </a:rPr>
              <a:t>er</a:t>
            </a:r>
            <a:r>
              <a:rPr lang="fr-FR" sz="900" b="1" i="1" dirty="0">
                <a:solidFill>
                  <a:schemeClr val="tx1"/>
                </a:solidFill>
                <a:latin typeface="+mn-lt"/>
              </a:rPr>
              <a:t> Aout 2003</a:t>
            </a:r>
          </a:p>
          <a:p>
            <a:pPr marL="0" indent="0" algn="just">
              <a:buNone/>
            </a:pPr>
            <a:r>
              <a:rPr lang="fr-FR" sz="2400" b="1" i="1" dirty="0">
                <a:solidFill>
                  <a:schemeClr val="tx1"/>
                </a:solidFill>
                <a:latin typeface="+mn-lt"/>
              </a:rPr>
              <a:t>« le soutien matériel apporté, sans contrepartie directe de la part du bénéficiaire, à une œuvre ou à une personne pour l’exercice d’activités présentant un intérêt général. »</a:t>
            </a:r>
          </a:p>
          <a:p>
            <a:pPr marL="0" indent="0" algn="just">
              <a:buNone/>
            </a:pPr>
            <a:endParaRPr lang="fr-FR" sz="2400" b="1" i="1" dirty="0">
              <a:solidFill>
                <a:schemeClr val="tx1"/>
              </a:solidFill>
              <a:latin typeface="+mn-lt"/>
            </a:endParaRPr>
          </a:p>
          <a:p>
            <a:pPr marL="0" indent="0" algn="just">
              <a:buNone/>
            </a:pPr>
            <a:r>
              <a:rPr lang="fr-FR" sz="2400" dirty="0">
                <a:solidFill>
                  <a:schemeClr val="tx1"/>
                </a:solidFill>
                <a:latin typeface="+mn-lt"/>
              </a:rPr>
              <a:t>À ne pas confondre avec le partenariat :</a:t>
            </a:r>
          </a:p>
          <a:p>
            <a:pPr marL="0" indent="0" algn="just">
              <a:buNone/>
            </a:pPr>
            <a:r>
              <a:rPr lang="fr-FR" sz="2400" i="1" dirty="0"/>
              <a:t>«</a:t>
            </a:r>
            <a:r>
              <a:rPr lang="fr-FR" sz="2400" b="1" i="1" dirty="0"/>
              <a:t>soutien matériel apporté à une manifestation, une personne, à un produit  ou à une organisation en vue d’en retirer un bénéfice direct.»</a:t>
            </a:r>
          </a:p>
          <a:p>
            <a:pPr marL="0" indent="0" algn="just">
              <a:buNone/>
            </a:pPr>
            <a:endParaRPr lang="fr-FR" sz="2400" dirty="0">
              <a:solidFill>
                <a:schemeClr val="tx1"/>
              </a:solidFill>
              <a:latin typeface="+mn-lt"/>
            </a:endParaRPr>
          </a:p>
        </p:txBody>
      </p:sp>
      <p:pic>
        <p:nvPicPr>
          <p:cNvPr id="4" name="Image 3">
            <a:extLst>
              <a:ext uri="{FF2B5EF4-FFF2-40B4-BE49-F238E27FC236}">
                <a16:creationId xmlns:a16="http://schemas.microsoft.com/office/drawing/2014/main" id="{27DBA2DF-3715-40A7-92DC-FA60FA9A6220}"/>
              </a:ext>
            </a:extLst>
          </p:cNvPr>
          <p:cNvPicPr>
            <a:picLocks noChangeAspect="1"/>
          </p:cNvPicPr>
          <p:nvPr/>
        </p:nvPicPr>
        <p:blipFill>
          <a:blip r:embed="rId3"/>
          <a:stretch>
            <a:fillRect/>
          </a:stretch>
        </p:blipFill>
        <p:spPr>
          <a:xfrm>
            <a:off x="7920064" y="2441542"/>
            <a:ext cx="4047321" cy="2665784"/>
          </a:xfrm>
          <a:prstGeom prst="rect">
            <a:avLst/>
          </a:prstGeom>
        </p:spPr>
      </p:pic>
      <p:sp>
        <p:nvSpPr>
          <p:cNvPr id="5" name="Ellipse 4">
            <a:extLst>
              <a:ext uri="{FF2B5EF4-FFF2-40B4-BE49-F238E27FC236}">
                <a16:creationId xmlns:a16="http://schemas.microsoft.com/office/drawing/2014/main" id="{48F220CC-3D8D-4130-8D7F-A7E74227E006}"/>
              </a:ext>
            </a:extLst>
          </p:cNvPr>
          <p:cNvSpPr/>
          <p:nvPr/>
        </p:nvSpPr>
        <p:spPr>
          <a:xfrm>
            <a:off x="11967385" y="6647445"/>
            <a:ext cx="100458" cy="10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1" name="Picture 2">
            <a:extLst>
              <a:ext uri="{FF2B5EF4-FFF2-40B4-BE49-F238E27FC236}">
                <a16:creationId xmlns:a16="http://schemas.microsoft.com/office/drawing/2014/main" id="{D24ADBB0-0EBF-B400-70F4-4C34A3A067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2820" y="5759170"/>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222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36026A03-F72B-6A5D-23F4-4C21A7409ABB}"/>
              </a:ext>
            </a:extLst>
          </p:cNvPr>
          <p:cNvSpPr>
            <a:spLocks noGrp="1"/>
          </p:cNvSpPr>
          <p:nvPr>
            <p:ph idx="1"/>
          </p:nvPr>
        </p:nvSpPr>
        <p:spPr>
          <a:xfrm>
            <a:off x="1320164" y="2064774"/>
            <a:ext cx="10173497" cy="3051236"/>
          </a:xfrm>
        </p:spPr>
        <p:txBody>
          <a:bodyPr>
            <a:normAutofit/>
          </a:bodyPr>
          <a:lstStyle/>
          <a:p>
            <a:r>
              <a:rPr lang="fr-FR" dirty="0">
                <a:solidFill>
                  <a:schemeClr val="tx1"/>
                </a:solidFill>
                <a:latin typeface="+mn-lt"/>
              </a:rPr>
              <a:t>L’activité est non lucrative et non concurrentielle</a:t>
            </a:r>
          </a:p>
          <a:p>
            <a:r>
              <a:rPr lang="fr-FR" dirty="0">
                <a:solidFill>
                  <a:schemeClr val="tx1"/>
                </a:solidFill>
                <a:latin typeface="+mn-lt"/>
              </a:rPr>
              <a:t>La gestion est désintéressée</a:t>
            </a:r>
          </a:p>
          <a:p>
            <a:r>
              <a:rPr lang="fr-FR" dirty="0">
                <a:solidFill>
                  <a:schemeClr val="tx1"/>
                </a:solidFill>
                <a:latin typeface="+mn-lt"/>
              </a:rPr>
              <a:t>L’activité ne profite pas à un cercle restreint de personnes </a:t>
            </a:r>
          </a:p>
          <a:p>
            <a:r>
              <a:rPr lang="fr-FR" dirty="0">
                <a:solidFill>
                  <a:schemeClr val="tx1"/>
                </a:solidFill>
                <a:latin typeface="+mn-lt"/>
              </a:rPr>
              <a:t>Les activités sont celles éditées par l’article 200 du CGI</a:t>
            </a:r>
          </a:p>
          <a:p>
            <a:endParaRPr lang="fr-FR" sz="700" dirty="0">
              <a:solidFill>
                <a:schemeClr val="tx1"/>
              </a:solidFill>
              <a:latin typeface="+mn-lt"/>
            </a:endParaRPr>
          </a:p>
          <a:p>
            <a:r>
              <a:rPr lang="fr-FR" sz="2400" dirty="0">
                <a:solidFill>
                  <a:srgbClr val="EB671B"/>
                </a:solidFill>
                <a:latin typeface="+mn-lt"/>
              </a:rPr>
              <a:t>A noter </a:t>
            </a:r>
            <a:r>
              <a:rPr lang="fr-FR" sz="2400" dirty="0">
                <a:solidFill>
                  <a:srgbClr val="EB671B"/>
                </a:solidFill>
                <a:latin typeface="+mn-lt"/>
                <a:sym typeface="Wingdings" panose="05000000000000000000" pitchFamily="2" charset="2"/>
              </a:rPr>
              <a:t></a:t>
            </a:r>
            <a:r>
              <a:rPr lang="fr-FR" sz="2400" dirty="0">
                <a:solidFill>
                  <a:srgbClr val="EB671B"/>
                </a:solidFill>
                <a:latin typeface="+mn-lt"/>
              </a:rPr>
              <a:t> les conditions sont cumulatives</a:t>
            </a:r>
          </a:p>
          <a:p>
            <a:endParaRPr lang="fr-FR" dirty="0"/>
          </a:p>
        </p:txBody>
      </p:sp>
      <p:pic>
        <p:nvPicPr>
          <p:cNvPr id="2" name="Picture 2">
            <a:extLst>
              <a:ext uri="{FF2B5EF4-FFF2-40B4-BE49-F238E27FC236}">
                <a16:creationId xmlns:a16="http://schemas.microsoft.com/office/drawing/2014/main" id="{712539DD-3FCA-3BBF-C03E-69C9DFCA8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4400" y="5419130"/>
            <a:ext cx="1409960" cy="888275"/>
          </a:xfrm>
          <a:prstGeom prst="rect">
            <a:avLst/>
          </a:prstGeom>
          <a:noFill/>
          <a:extLst>
            <a:ext uri="{909E8E84-426E-40DD-AFC4-6F175D3DCCD1}">
              <a14:hiddenFill xmlns:a14="http://schemas.microsoft.com/office/drawing/2010/main">
                <a:solidFill>
                  <a:srgbClr val="FFFFFF"/>
                </a:solidFill>
              </a14:hiddenFill>
            </a:ext>
          </a:extLst>
        </p:spPr>
      </p:pic>
      <p:sp>
        <p:nvSpPr>
          <p:cNvPr id="3" name="Titre 2">
            <a:extLst>
              <a:ext uri="{FF2B5EF4-FFF2-40B4-BE49-F238E27FC236}">
                <a16:creationId xmlns:a16="http://schemas.microsoft.com/office/drawing/2014/main" id="{FA727E8B-8186-2594-FD7E-87EC759D229F}"/>
              </a:ext>
            </a:extLst>
          </p:cNvPr>
          <p:cNvSpPr>
            <a:spLocks noGrp="1"/>
          </p:cNvSpPr>
          <p:nvPr>
            <p:ph type="title"/>
          </p:nvPr>
        </p:nvSpPr>
        <p:spPr>
          <a:xfrm>
            <a:off x="813322" y="746749"/>
            <a:ext cx="8330678" cy="572765"/>
          </a:xfrm>
        </p:spPr>
        <p:txBody>
          <a:bodyPr>
            <a:noAutofit/>
          </a:bodyPr>
          <a:lstStyle/>
          <a:p>
            <a:r>
              <a:rPr lang="fr-FR" sz="2800" dirty="0">
                <a:latin typeface="+mn-lt"/>
              </a:rPr>
              <a:t>Les conditions pour bénéficier du mécénat déductible</a:t>
            </a:r>
          </a:p>
        </p:txBody>
      </p:sp>
    </p:spTree>
    <p:extLst>
      <p:ext uri="{BB962C8B-B14F-4D97-AF65-F5344CB8AC3E}">
        <p14:creationId xmlns:p14="http://schemas.microsoft.com/office/powerpoint/2010/main" val="2506049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12539DD-3FCA-3BBF-C03E-69C9DFCA8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4400" y="5419130"/>
            <a:ext cx="1409960" cy="888275"/>
          </a:xfrm>
          <a:prstGeom prst="rect">
            <a:avLst/>
          </a:prstGeom>
          <a:noFill/>
          <a:extLst>
            <a:ext uri="{909E8E84-426E-40DD-AFC4-6F175D3DCCD1}">
              <a14:hiddenFill xmlns:a14="http://schemas.microsoft.com/office/drawing/2010/main">
                <a:solidFill>
                  <a:srgbClr val="FFFFFF"/>
                </a:solidFill>
              </a14:hiddenFill>
            </a:ext>
          </a:extLst>
        </p:spPr>
      </p:pic>
      <p:sp>
        <p:nvSpPr>
          <p:cNvPr id="3" name="Titre 2">
            <a:extLst>
              <a:ext uri="{FF2B5EF4-FFF2-40B4-BE49-F238E27FC236}">
                <a16:creationId xmlns:a16="http://schemas.microsoft.com/office/drawing/2014/main" id="{FA727E8B-8186-2594-FD7E-87EC759D229F}"/>
              </a:ext>
            </a:extLst>
          </p:cNvPr>
          <p:cNvSpPr>
            <a:spLocks noGrp="1"/>
          </p:cNvSpPr>
          <p:nvPr>
            <p:ph type="title"/>
          </p:nvPr>
        </p:nvSpPr>
        <p:spPr>
          <a:xfrm>
            <a:off x="752256" y="450795"/>
            <a:ext cx="7427913" cy="635000"/>
          </a:xfrm>
        </p:spPr>
        <p:txBody>
          <a:bodyPr>
            <a:noAutofit/>
          </a:bodyPr>
          <a:lstStyle/>
          <a:p>
            <a:r>
              <a:rPr lang="fr-FR" sz="3200" dirty="0">
                <a:latin typeface="+mn-lt"/>
              </a:rPr>
              <a:t>Les organismes éligibles au Mécénat</a:t>
            </a:r>
          </a:p>
        </p:txBody>
      </p:sp>
      <p:sp>
        <p:nvSpPr>
          <p:cNvPr id="8" name="ZoneTexte 7">
            <a:extLst>
              <a:ext uri="{FF2B5EF4-FFF2-40B4-BE49-F238E27FC236}">
                <a16:creationId xmlns:a16="http://schemas.microsoft.com/office/drawing/2014/main" id="{06C15717-8E23-9540-024E-E2CE91DA7B9C}"/>
              </a:ext>
            </a:extLst>
          </p:cNvPr>
          <p:cNvSpPr txBox="1"/>
          <p:nvPr/>
        </p:nvSpPr>
        <p:spPr>
          <a:xfrm>
            <a:off x="589215" y="1751617"/>
            <a:ext cx="11240111" cy="3354765"/>
          </a:xfrm>
          <a:prstGeom prst="rect">
            <a:avLst/>
          </a:prstGeom>
          <a:noFill/>
        </p:spPr>
        <p:txBody>
          <a:bodyPr wrap="square">
            <a:spAutoFit/>
          </a:bodyPr>
          <a:lstStyle/>
          <a:p>
            <a:pPr marL="342900" lvl="0" indent="-342900" algn="just">
              <a:buFont typeface="Arial" panose="020B0604020202020204" pitchFamily="34" charset="0"/>
              <a:buChar char="•"/>
            </a:pPr>
            <a:r>
              <a:rPr lang="fr-FR" sz="2400" dirty="0">
                <a:solidFill>
                  <a:srgbClr val="EB671B"/>
                </a:solidFill>
              </a:rPr>
              <a:t>Les associations </a:t>
            </a:r>
            <a:r>
              <a:rPr lang="fr-FR" sz="2400" dirty="0"/>
              <a:t>simplement déclarées et les associations reconnues d’utilité publique sans condition préalable d’agrément (association 1901 ou 1905 Cultuelle) mais répondant aux critères fiscaux d’intérêt général ;</a:t>
            </a:r>
          </a:p>
          <a:p>
            <a:pPr marL="342900" lvl="0" indent="-342900" algn="just">
              <a:buFont typeface="Arial" panose="020B0604020202020204" pitchFamily="34" charset="0"/>
              <a:buChar char="•"/>
            </a:pPr>
            <a:r>
              <a:rPr lang="fr-FR" sz="2400" dirty="0">
                <a:solidFill>
                  <a:srgbClr val="EB671B"/>
                </a:solidFill>
              </a:rPr>
              <a:t>les fondations </a:t>
            </a:r>
            <a:r>
              <a:rPr lang="fr-FR" sz="2400" dirty="0">
                <a:solidFill>
                  <a:srgbClr val="FF2B44"/>
                </a:solidFill>
              </a:rPr>
              <a:t>;</a:t>
            </a:r>
          </a:p>
          <a:p>
            <a:pPr marL="342900" lvl="0" indent="-342900" algn="just">
              <a:buFont typeface="Arial" panose="020B0604020202020204" pitchFamily="34" charset="0"/>
              <a:buChar char="•"/>
            </a:pPr>
            <a:r>
              <a:rPr lang="fr-FR" sz="2400" dirty="0">
                <a:solidFill>
                  <a:srgbClr val="EB671B"/>
                </a:solidFill>
              </a:rPr>
              <a:t>les fonds de dotation </a:t>
            </a:r>
            <a:r>
              <a:rPr lang="fr-FR" sz="2400" dirty="0">
                <a:solidFill>
                  <a:srgbClr val="FF2B44"/>
                </a:solidFill>
              </a:rPr>
              <a:t>;</a:t>
            </a:r>
          </a:p>
          <a:p>
            <a:pPr marL="342900" lvl="0" indent="-342900" algn="just">
              <a:buClr>
                <a:srgbClr val="EB671B"/>
              </a:buClr>
              <a:buFont typeface="Arial" panose="020B0604020202020204" pitchFamily="34" charset="0"/>
              <a:buChar char="•"/>
            </a:pPr>
            <a:r>
              <a:rPr lang="fr-FR" sz="2400" dirty="0"/>
              <a:t>certains </a:t>
            </a:r>
            <a:r>
              <a:rPr lang="fr-FR" sz="2400" dirty="0">
                <a:solidFill>
                  <a:srgbClr val="EB671B"/>
                </a:solidFill>
              </a:rPr>
              <a:t>établissements d’enseignement public ou privé </a:t>
            </a:r>
            <a:r>
              <a:rPr lang="fr-FR" sz="2400" dirty="0"/>
              <a:t>agréés ; </a:t>
            </a:r>
          </a:p>
          <a:p>
            <a:pPr marL="342900" lvl="0" indent="-342900" algn="just">
              <a:buClr>
                <a:srgbClr val="EB671B"/>
              </a:buClr>
              <a:buFont typeface="Arial" panose="020B0604020202020204" pitchFamily="34" charset="0"/>
              <a:buChar char="•"/>
            </a:pPr>
            <a:r>
              <a:rPr lang="fr-FR" sz="2400" dirty="0">
                <a:solidFill>
                  <a:srgbClr val="EB671B"/>
                </a:solidFill>
              </a:rPr>
              <a:t>l’État,</a:t>
            </a:r>
            <a:r>
              <a:rPr lang="fr-FR" sz="2400" dirty="0">
                <a:solidFill>
                  <a:srgbClr val="FF2B44"/>
                </a:solidFill>
              </a:rPr>
              <a:t> </a:t>
            </a:r>
            <a:r>
              <a:rPr lang="fr-FR" sz="2400" dirty="0"/>
              <a:t>ses établissements publics et les </a:t>
            </a:r>
            <a:r>
              <a:rPr lang="fr-FR" sz="2400" dirty="0">
                <a:solidFill>
                  <a:srgbClr val="EB671B"/>
                </a:solidFill>
              </a:rPr>
              <a:t>collectivités territoriales </a:t>
            </a:r>
            <a:r>
              <a:rPr lang="fr-FR" sz="2400" dirty="0"/>
              <a:t>;</a:t>
            </a:r>
          </a:p>
          <a:p>
            <a:pPr marL="342900" lvl="0" indent="-342900" algn="just">
              <a:buClr>
                <a:srgbClr val="EB671B"/>
              </a:buClr>
              <a:buFont typeface="Arial" panose="020B0604020202020204" pitchFamily="34" charset="0"/>
              <a:buChar char="•"/>
            </a:pPr>
            <a:r>
              <a:rPr lang="fr-FR" sz="2400" dirty="0"/>
              <a:t>et certains organismes spécifiquement prévus par la loi (Presse patrimoine…)</a:t>
            </a:r>
          </a:p>
          <a:p>
            <a:pPr marL="0" indent="0" algn="just">
              <a:buNone/>
            </a:pPr>
            <a:endParaRPr lang="fr-FR" sz="2000" dirty="0"/>
          </a:p>
        </p:txBody>
      </p:sp>
    </p:spTree>
    <p:extLst>
      <p:ext uri="{BB962C8B-B14F-4D97-AF65-F5344CB8AC3E}">
        <p14:creationId xmlns:p14="http://schemas.microsoft.com/office/powerpoint/2010/main" val="4277410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7A2D8A-75BF-4797-A2AE-A367907E275F}"/>
              </a:ext>
            </a:extLst>
          </p:cNvPr>
          <p:cNvSpPr>
            <a:spLocks noGrp="1"/>
          </p:cNvSpPr>
          <p:nvPr>
            <p:ph type="title"/>
          </p:nvPr>
        </p:nvSpPr>
        <p:spPr/>
        <p:txBody>
          <a:bodyPr>
            <a:normAutofit/>
          </a:bodyPr>
          <a:lstStyle/>
          <a:p>
            <a:r>
              <a:rPr lang="fr-FR" dirty="0">
                <a:latin typeface="+mn-lt"/>
              </a:rPr>
              <a:t>Les règles fiscales applicables au mécénat</a:t>
            </a:r>
            <a:endParaRPr lang="fr-FR" b="1" dirty="0">
              <a:latin typeface="+mn-lt"/>
            </a:endParaRPr>
          </a:p>
        </p:txBody>
      </p:sp>
      <p:sp>
        <p:nvSpPr>
          <p:cNvPr id="3" name="Espace réservé du contenu 2">
            <a:extLst>
              <a:ext uri="{FF2B5EF4-FFF2-40B4-BE49-F238E27FC236}">
                <a16:creationId xmlns:a16="http://schemas.microsoft.com/office/drawing/2014/main" id="{46076D67-8B23-4279-8830-25E6C733E773}"/>
              </a:ext>
            </a:extLst>
          </p:cNvPr>
          <p:cNvSpPr>
            <a:spLocks noGrp="1"/>
          </p:cNvSpPr>
          <p:nvPr>
            <p:ph idx="1"/>
          </p:nvPr>
        </p:nvSpPr>
        <p:spPr>
          <a:xfrm>
            <a:off x="838200" y="1690688"/>
            <a:ext cx="10954580" cy="4068482"/>
          </a:xfrm>
        </p:spPr>
        <p:txBody>
          <a:bodyPr>
            <a:normAutofit fontScale="77500" lnSpcReduction="20000"/>
          </a:bodyPr>
          <a:lstStyle/>
          <a:p>
            <a:pPr marL="0" indent="0">
              <a:buNone/>
            </a:pPr>
            <a:r>
              <a:rPr lang="fr-FR" sz="2600" dirty="0">
                <a:solidFill>
                  <a:schemeClr val="tx1"/>
                </a:solidFill>
                <a:latin typeface="+mn-lt"/>
              </a:rPr>
              <a:t>Il y a une distinction fiscale entre le mécénat et le don des particuliers </a:t>
            </a:r>
          </a:p>
          <a:p>
            <a:pPr marL="0" indent="0">
              <a:buNone/>
            </a:pPr>
            <a:endParaRPr lang="fr-FR" dirty="0">
              <a:solidFill>
                <a:schemeClr val="tx1"/>
              </a:solidFill>
              <a:latin typeface="+mn-lt"/>
            </a:endParaRPr>
          </a:p>
          <a:p>
            <a:pPr marL="0" indent="0">
              <a:buNone/>
            </a:pPr>
            <a:r>
              <a:rPr lang="fr-FR" dirty="0">
                <a:solidFill>
                  <a:schemeClr val="tx1"/>
                </a:solidFill>
                <a:latin typeface="+mn-lt"/>
              </a:rPr>
              <a:t>Le mécénat des entreprises est défini par l’art 238 bis du CGI :</a:t>
            </a:r>
          </a:p>
          <a:p>
            <a:pPr algn="just"/>
            <a:r>
              <a:rPr lang="fr-FR" dirty="0">
                <a:solidFill>
                  <a:schemeClr val="tx1"/>
                </a:solidFill>
                <a:latin typeface="+mn-lt"/>
              </a:rPr>
              <a:t>la réduction d’impôt est équivalente à 60 % des versements effectués pour la fraction du don inférieure ou égale à 2 millions €, dans la limite de 20 000 € ou 5 ‰ du chiffre d’affaires si ce dernier montant est supérieur à 20 000 €). </a:t>
            </a:r>
          </a:p>
          <a:p>
            <a:pPr algn="just"/>
            <a:r>
              <a:rPr lang="fr-FR" dirty="0">
                <a:solidFill>
                  <a:schemeClr val="tx1"/>
                </a:solidFill>
                <a:latin typeface="+mn-lt"/>
              </a:rPr>
              <a:t>La réduction d’impôt est égale à 40 % du montant pour la fraction supérieure à 2 millions € (applicable aux versements effectués au cours des exercices clos à partir du 31 décembre 2020).</a:t>
            </a:r>
          </a:p>
          <a:p>
            <a:pPr algn="just"/>
            <a:r>
              <a:rPr lang="fr-FR" sz="2600" dirty="0">
                <a:solidFill>
                  <a:schemeClr val="tx1"/>
                </a:solidFill>
                <a:latin typeface="+mn-lt"/>
              </a:rPr>
              <a:t>Etalement sur 5 ans si le plafond est dépassé ou si le crédit d’impôt dépasse l’impôt dû</a:t>
            </a:r>
            <a:endParaRPr lang="fr-FR" sz="2600" dirty="0">
              <a:solidFill>
                <a:schemeClr val="tx1"/>
              </a:solidFill>
              <a:highlight>
                <a:srgbClr val="FFFF00"/>
              </a:highlight>
              <a:latin typeface="+mn-lt"/>
            </a:endParaRPr>
          </a:p>
          <a:p>
            <a:pPr marL="0" indent="0">
              <a:buNone/>
            </a:pPr>
            <a:r>
              <a:rPr lang="fr-FR" dirty="0">
                <a:solidFill>
                  <a:schemeClr val="tx1"/>
                </a:solidFill>
                <a:latin typeface="+mn-lt"/>
              </a:rPr>
              <a:t>Le don des particuliers est défini par l’art 200 du CGI :</a:t>
            </a:r>
          </a:p>
          <a:p>
            <a:r>
              <a:rPr lang="fr-FR" dirty="0">
                <a:solidFill>
                  <a:schemeClr val="tx1"/>
                </a:solidFill>
                <a:latin typeface="+mn-lt"/>
              </a:rPr>
              <a:t>la réduction d’impôt est égale à 66% du montant du don retenu dans la limite de 20% du revenu imposable.</a:t>
            </a:r>
          </a:p>
          <a:p>
            <a:endParaRPr lang="fr-FR" dirty="0"/>
          </a:p>
        </p:txBody>
      </p:sp>
      <p:sp>
        <p:nvSpPr>
          <p:cNvPr id="5" name="Ellipse 4">
            <a:extLst>
              <a:ext uri="{FF2B5EF4-FFF2-40B4-BE49-F238E27FC236}">
                <a16:creationId xmlns:a16="http://schemas.microsoft.com/office/drawing/2014/main" id="{35C166F9-3541-48C4-B1D6-579F5D8458EB}"/>
              </a:ext>
            </a:extLst>
          </p:cNvPr>
          <p:cNvSpPr/>
          <p:nvPr/>
        </p:nvSpPr>
        <p:spPr>
          <a:xfrm>
            <a:off x="11967385" y="6647445"/>
            <a:ext cx="100458" cy="10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2">
            <a:extLst>
              <a:ext uri="{FF2B5EF4-FFF2-40B4-BE49-F238E27FC236}">
                <a16:creationId xmlns:a16="http://schemas.microsoft.com/office/drawing/2014/main" id="{EB371DA8-856E-0B5A-D33F-AE802E6666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2820" y="5759170"/>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65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14F4BE-336A-43A5-FAD0-A6D9E898093B}"/>
              </a:ext>
            </a:extLst>
          </p:cNvPr>
          <p:cNvSpPr>
            <a:spLocks noGrp="1"/>
          </p:cNvSpPr>
          <p:nvPr>
            <p:ph type="title"/>
          </p:nvPr>
        </p:nvSpPr>
        <p:spPr>
          <a:xfrm>
            <a:off x="1001717" y="2717945"/>
            <a:ext cx="10515600" cy="1624722"/>
          </a:xfrm>
        </p:spPr>
        <p:txBody>
          <a:bodyPr>
            <a:normAutofit/>
          </a:bodyPr>
          <a:lstStyle/>
          <a:p>
            <a:r>
              <a:rPr lang="fr-FR" sz="4800" dirty="0">
                <a:latin typeface="+mn-lt"/>
              </a:rPr>
              <a:t>Genèse et panorama des fonds de dotation en France en 2022</a:t>
            </a:r>
          </a:p>
        </p:txBody>
      </p:sp>
      <p:pic>
        <p:nvPicPr>
          <p:cNvPr id="3" name="Picture 2">
            <a:extLst>
              <a:ext uri="{FF2B5EF4-FFF2-40B4-BE49-F238E27FC236}">
                <a16:creationId xmlns:a16="http://schemas.microsoft.com/office/drawing/2014/main" id="{1196363D-C7EA-B5C0-5B2B-0147F62E5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8802" y="5436919"/>
            <a:ext cx="1666148" cy="104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187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624211" y="1020275"/>
            <a:ext cx="11018308" cy="4517262"/>
          </a:xfrm>
          <a:prstGeom prst="rect">
            <a:avLst/>
          </a:prstGeom>
        </p:spPr>
        <p:txBody>
          <a:bodyPr vert="horz" wrap="square" lIns="0" tIns="53975" rIns="0" bIns="0" rtlCol="0">
            <a:spAutoFit/>
          </a:bodyPr>
          <a:lstStyle/>
          <a:p>
            <a:pPr algn="just"/>
            <a:r>
              <a:rPr lang="fr-FR" sz="2000" dirty="0">
                <a:solidFill>
                  <a:srgbClr val="EB671B"/>
                </a:solidFill>
              </a:rPr>
              <a:t>Définition par le gouvernement : </a:t>
            </a:r>
          </a:p>
          <a:p>
            <a:pPr algn="just"/>
            <a:endParaRPr lang="fr-FR" b="0" i="0" dirty="0">
              <a:solidFill>
                <a:srgbClr val="3A3A3A"/>
              </a:solidFill>
              <a:effectLst/>
            </a:endParaRPr>
          </a:p>
          <a:p>
            <a:pPr algn="just"/>
            <a:r>
              <a:rPr lang="fr-FR" b="0" i="0" dirty="0">
                <a:solidFill>
                  <a:srgbClr val="3A3A3A"/>
                </a:solidFill>
                <a:effectLst/>
              </a:rPr>
              <a:t>« C‘est un outil de financement au service de la philanthropie et du mécénat, grâce à la capitalisation des dons qu'il reçoit »</a:t>
            </a:r>
          </a:p>
          <a:p>
            <a:pPr algn="just"/>
            <a:r>
              <a:rPr lang="fr-FR" dirty="0"/>
              <a:t>Il allie les avantages du cadre associatif et ceux des fondations.</a:t>
            </a:r>
          </a:p>
          <a:p>
            <a:pPr marL="342900" indent="-342900" algn="just">
              <a:buFont typeface="Wingdings" panose="05000000000000000000" pitchFamily="2" charset="2"/>
              <a:buChar char=""/>
            </a:pPr>
            <a:endParaRPr lang="fr-FR" dirty="0"/>
          </a:p>
          <a:p>
            <a:pPr algn="just"/>
            <a:endParaRPr lang="fr-FR" dirty="0"/>
          </a:p>
          <a:p>
            <a:pPr marL="342900" indent="-342900" algn="just">
              <a:buFont typeface="Wingdings" panose="05000000000000000000" pitchFamily="2" charset="2"/>
              <a:buChar char=""/>
            </a:pPr>
            <a:r>
              <a:rPr lang="fr-FR" dirty="0"/>
              <a:t>Création fonds de dotation en 2008 – Loi n°2008-776 du 4 août de modernisation de l’économie (Article 140 &amp; s.)</a:t>
            </a:r>
          </a:p>
          <a:p>
            <a:pPr algn="just"/>
            <a:r>
              <a:rPr lang="fr-FR" b="0" i="0" dirty="0">
                <a:solidFill>
                  <a:srgbClr val="000000"/>
                </a:solidFill>
                <a:effectLst/>
                <a:cs typeface="Calibri" panose="020F0502020204030204" pitchFamily="34" charset="0"/>
              </a:rPr>
              <a:t>« Le fonds de dotation est une personne morale de droit privé à but non lucratif qui reçoit et gère, en les capitalisant, des biens et droits de toute nature qui lui sont apportés à titre gratuit et irrévocable et utilise les revenus de la capitalisation en vue de la réalisation d'une œuvre ou d'une mission d'intérêt général ou les redistribue pour assister une personne morale à but non lucratif dans l'accomplissement de ses œuvres et de ses missions d'intérêt général. »</a:t>
            </a:r>
          </a:p>
          <a:p>
            <a:pPr algn="just"/>
            <a:r>
              <a:rPr lang="fr-FR" b="0" i="0" dirty="0">
                <a:solidFill>
                  <a:srgbClr val="000000"/>
                </a:solidFill>
                <a:effectLst/>
                <a:cs typeface="Calibri" panose="020F0502020204030204" pitchFamily="34" charset="0"/>
              </a:rPr>
              <a:t>Le fonds de dotation est créé par une ou plusieurs personnes physiques ou morales pour une durée déterminée ou indéterminée</a:t>
            </a:r>
          </a:p>
          <a:p>
            <a:pPr marL="342900" indent="-342900" algn="just">
              <a:buFont typeface="Wingdings" panose="05000000000000000000" pitchFamily="2" charset="2"/>
              <a:buChar char=""/>
            </a:pPr>
            <a:endParaRPr lang="fr-FR" dirty="0"/>
          </a:p>
          <a:p>
            <a:pPr marL="342900" indent="-342900" algn="just">
              <a:buFont typeface="Wingdings" panose="05000000000000000000" pitchFamily="2" charset="2"/>
              <a:buChar char=""/>
            </a:pPr>
            <a:r>
              <a:rPr lang="fr-FR" dirty="0"/>
              <a:t>+ 2000 fonds créés depuis 2008 dont 1950 fonds de dotation en activité</a:t>
            </a:r>
          </a:p>
        </p:txBody>
      </p:sp>
      <p:sp>
        <p:nvSpPr>
          <p:cNvPr id="7" name="object 7"/>
          <p:cNvSpPr txBox="1">
            <a:spLocks noGrp="1"/>
          </p:cNvSpPr>
          <p:nvPr>
            <p:ph type="sldNum" sz="quarter" idx="7"/>
          </p:nvPr>
        </p:nvSpPr>
        <p:spPr>
          <a:xfrm>
            <a:off x="11067288" y="6463728"/>
            <a:ext cx="231775" cy="177800"/>
          </a:xfrm>
          <a:prstGeom prst="rect">
            <a:avLst/>
          </a:prstGeom>
        </p:spPr>
        <p:txBody>
          <a:bodyPr vert="horz" wrap="square" lIns="0" tIns="0" rIns="0" bIns="0" rtlCol="0">
            <a:spAutoFit/>
          </a:bodyPr>
          <a:lstStyle>
            <a:defPPr>
              <a:defRPr lang="fr-F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fr-FR" smtClean="0"/>
              <a:pPr marL="38100">
                <a:lnSpc>
                  <a:spcPts val="1240"/>
                </a:lnSpc>
              </a:pPr>
              <a:t>26</a:t>
            </a:fld>
            <a:endParaRPr dirty="0"/>
          </a:p>
        </p:txBody>
      </p:sp>
      <p:sp>
        <p:nvSpPr>
          <p:cNvPr id="6" name="object 6"/>
          <p:cNvSpPr txBox="1">
            <a:spLocks noGrp="1"/>
          </p:cNvSpPr>
          <p:nvPr>
            <p:ph type="title"/>
          </p:nvPr>
        </p:nvSpPr>
        <p:spPr>
          <a:xfrm>
            <a:off x="549482" y="385276"/>
            <a:ext cx="5283835" cy="635000"/>
          </a:xfrm>
          <a:prstGeom prst="rect">
            <a:avLst/>
          </a:prstGeom>
        </p:spPr>
        <p:txBody>
          <a:bodyPr vert="horz" wrap="square" lIns="0" tIns="12065" rIns="0" bIns="0" rtlCol="0">
            <a:spAutoFit/>
          </a:bodyPr>
          <a:lstStyle/>
          <a:p>
            <a:pPr marL="12700">
              <a:lnSpc>
                <a:spcPct val="100000"/>
              </a:lnSpc>
              <a:spcBef>
                <a:spcPts val="95"/>
              </a:spcBef>
            </a:pPr>
            <a:r>
              <a:rPr lang="fr-FR" sz="4000" spc="-30" dirty="0">
                <a:latin typeface="+mn-lt"/>
              </a:rPr>
              <a:t>Panorama</a:t>
            </a:r>
            <a:endParaRPr sz="4000" dirty="0">
              <a:latin typeface="+mn-lt"/>
            </a:endParaRPr>
          </a:p>
        </p:txBody>
      </p:sp>
      <p:pic>
        <p:nvPicPr>
          <p:cNvPr id="1026" name="Picture 2">
            <a:extLst>
              <a:ext uri="{FF2B5EF4-FFF2-40B4-BE49-F238E27FC236}">
                <a16:creationId xmlns:a16="http://schemas.microsoft.com/office/drawing/2014/main" id="{5752CDEF-009C-EA9A-EB22-47CC21643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802" y="5421153"/>
            <a:ext cx="1666148" cy="104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094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sldNum" sz="quarter" idx="7"/>
          </p:nvPr>
        </p:nvSpPr>
        <p:spPr>
          <a:xfrm>
            <a:off x="11067288" y="6463728"/>
            <a:ext cx="231775" cy="177800"/>
          </a:xfrm>
          <a:prstGeom prst="rect">
            <a:avLst/>
          </a:prstGeom>
        </p:spPr>
        <p:txBody>
          <a:bodyPr vert="horz" wrap="square" lIns="0" tIns="0" rIns="0" bIns="0" rtlCol="0">
            <a:spAutoFit/>
          </a:bodyPr>
          <a:lstStyle>
            <a:defPPr>
              <a:defRPr lang="fr-F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fr-FR" smtClean="0"/>
              <a:pPr marL="38100">
                <a:lnSpc>
                  <a:spcPts val="1240"/>
                </a:lnSpc>
              </a:pPr>
              <a:t>27</a:t>
            </a:fld>
            <a:endParaRPr dirty="0"/>
          </a:p>
        </p:txBody>
      </p:sp>
      <p:sp>
        <p:nvSpPr>
          <p:cNvPr id="6" name="object 6"/>
          <p:cNvSpPr txBox="1">
            <a:spLocks noGrp="1"/>
          </p:cNvSpPr>
          <p:nvPr>
            <p:ph type="title"/>
          </p:nvPr>
        </p:nvSpPr>
        <p:spPr>
          <a:xfrm>
            <a:off x="549482" y="385276"/>
            <a:ext cx="5283835" cy="635000"/>
          </a:xfrm>
          <a:prstGeom prst="rect">
            <a:avLst/>
          </a:prstGeom>
        </p:spPr>
        <p:txBody>
          <a:bodyPr vert="horz" wrap="square" lIns="0" tIns="12065" rIns="0" bIns="0" rtlCol="0">
            <a:spAutoFit/>
          </a:bodyPr>
          <a:lstStyle/>
          <a:p>
            <a:pPr marL="12700">
              <a:lnSpc>
                <a:spcPct val="100000"/>
              </a:lnSpc>
              <a:spcBef>
                <a:spcPts val="95"/>
              </a:spcBef>
            </a:pPr>
            <a:r>
              <a:rPr lang="fr-FR" sz="4000" spc="-30" dirty="0">
                <a:latin typeface="+mn-lt"/>
              </a:rPr>
              <a:t>Panorama</a:t>
            </a:r>
            <a:endParaRPr sz="4000" dirty="0">
              <a:latin typeface="+mn-lt"/>
            </a:endParaRPr>
          </a:p>
        </p:txBody>
      </p:sp>
      <p:pic>
        <p:nvPicPr>
          <p:cNvPr id="1026" name="Picture 2">
            <a:extLst>
              <a:ext uri="{FF2B5EF4-FFF2-40B4-BE49-F238E27FC236}">
                <a16:creationId xmlns:a16="http://schemas.microsoft.com/office/drawing/2014/main" id="{5752CDEF-009C-EA9A-EB22-47CC21643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802" y="5421153"/>
            <a:ext cx="1666148" cy="1049673"/>
          </a:xfrm>
          <a:prstGeom prst="rect">
            <a:avLst/>
          </a:prstGeom>
          <a:noFill/>
          <a:extLst>
            <a:ext uri="{909E8E84-426E-40DD-AFC4-6F175D3DCCD1}">
              <a14:hiddenFill xmlns:a14="http://schemas.microsoft.com/office/drawing/2010/main">
                <a:solidFill>
                  <a:srgbClr val="FFFFFF"/>
                </a:solidFill>
              </a14:hiddenFill>
            </a:ext>
          </a:extLst>
        </p:spPr>
      </p:pic>
      <p:sp>
        <p:nvSpPr>
          <p:cNvPr id="2" name="Sous-titre 2">
            <a:extLst>
              <a:ext uri="{FF2B5EF4-FFF2-40B4-BE49-F238E27FC236}">
                <a16:creationId xmlns:a16="http://schemas.microsoft.com/office/drawing/2014/main" id="{08A144E2-64F2-EE6B-5901-00E3670BEAC0}"/>
              </a:ext>
            </a:extLst>
          </p:cNvPr>
          <p:cNvSpPr txBox="1">
            <a:spLocks/>
          </p:cNvSpPr>
          <p:nvPr/>
        </p:nvSpPr>
        <p:spPr>
          <a:xfrm>
            <a:off x="684885" y="1982088"/>
            <a:ext cx="10296863" cy="289382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04495"/>
                </a:solidFill>
                <a:latin typeface="Alt Gothic ATF Hvy" panose="020B09030405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lt Gothic ATF" panose="020B06030405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lt Gothic ATF" panose="020B06030405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chemeClr val="tx1"/>
                </a:solidFill>
                <a:latin typeface="+mn-lt"/>
                <a:cs typeface="Calibri" panose="020F0502020204030204" pitchFamily="34" charset="0"/>
              </a:rPr>
              <a:t>Taux de croissance annuel moyen de 10 % depuis 2017 : en 2022, 2 500 fonds de dotation en activité en France</a:t>
            </a:r>
          </a:p>
          <a:p>
            <a:pPr algn="just"/>
            <a:r>
              <a:rPr lang="en-US" sz="2400" dirty="0">
                <a:solidFill>
                  <a:schemeClr val="tx1"/>
                </a:solidFill>
                <a:latin typeface="+mn-lt"/>
                <a:cs typeface="Calibri" panose="020F0502020204030204" pitchFamily="34" charset="0"/>
              </a:rPr>
              <a:t>Concentration importante en Île-de-France : 44 % des FDD</a:t>
            </a:r>
          </a:p>
          <a:p>
            <a:pPr algn="just"/>
            <a:r>
              <a:rPr lang="en-US" sz="2400" dirty="0">
                <a:solidFill>
                  <a:schemeClr val="tx1"/>
                </a:solidFill>
                <a:latin typeface="+mn-lt"/>
                <a:cs typeface="Calibri" panose="020F0502020204030204" pitchFamily="34" charset="0"/>
              </a:rPr>
              <a:t>Création des FDD : </a:t>
            </a:r>
            <a:r>
              <a:rPr lang="en-US" sz="2400" b="1" dirty="0">
                <a:solidFill>
                  <a:schemeClr val="tx1"/>
                </a:solidFill>
                <a:latin typeface="+mn-lt"/>
                <a:cs typeface="Calibri" panose="020F0502020204030204" pitchFamily="34" charset="0"/>
              </a:rPr>
              <a:t>48 % par des particuliers</a:t>
            </a:r>
            <a:r>
              <a:rPr lang="en-US" sz="2400" dirty="0">
                <a:solidFill>
                  <a:schemeClr val="tx1"/>
                </a:solidFill>
                <a:latin typeface="+mn-lt"/>
                <a:cs typeface="Calibri" panose="020F0502020204030204" pitchFamily="34" charset="0"/>
              </a:rPr>
              <a:t>, 31 % par les associations et 25 % par les entreprises</a:t>
            </a:r>
          </a:p>
          <a:p>
            <a:pPr algn="just"/>
            <a:r>
              <a:rPr lang="en-US" sz="2400" dirty="0">
                <a:solidFill>
                  <a:schemeClr val="tx1"/>
                </a:solidFill>
                <a:latin typeface="+mn-lt"/>
                <a:cs typeface="Calibri" panose="020F0502020204030204" pitchFamily="34" charset="0"/>
              </a:rPr>
              <a:t>Domaine d’intervention des FDD : arts et culture (23%), action sociale (21%), santé (14%), éducation (10 %) et environnement (10%)</a:t>
            </a:r>
          </a:p>
        </p:txBody>
      </p:sp>
    </p:spTree>
    <p:extLst>
      <p:ext uri="{BB962C8B-B14F-4D97-AF65-F5344CB8AC3E}">
        <p14:creationId xmlns:p14="http://schemas.microsoft.com/office/powerpoint/2010/main" val="3441442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5B73FB-9080-85E0-BBB1-A2AAF260492A}"/>
              </a:ext>
            </a:extLst>
          </p:cNvPr>
          <p:cNvSpPr>
            <a:spLocks noGrp="1"/>
          </p:cNvSpPr>
          <p:nvPr>
            <p:ph type="title"/>
          </p:nvPr>
        </p:nvSpPr>
        <p:spPr>
          <a:xfrm>
            <a:off x="831850" y="2587456"/>
            <a:ext cx="10928890" cy="1683088"/>
          </a:xfrm>
        </p:spPr>
        <p:txBody>
          <a:bodyPr>
            <a:normAutofit/>
          </a:bodyPr>
          <a:lstStyle/>
          <a:p>
            <a:r>
              <a:rPr lang="fr-FR" sz="5400" dirty="0">
                <a:latin typeface="+mn-lt"/>
              </a:rPr>
              <a:t>Cadre juridique des fonds de dotation</a:t>
            </a:r>
          </a:p>
        </p:txBody>
      </p:sp>
      <p:pic>
        <p:nvPicPr>
          <p:cNvPr id="3" name="Picture 2">
            <a:extLst>
              <a:ext uri="{FF2B5EF4-FFF2-40B4-BE49-F238E27FC236}">
                <a16:creationId xmlns:a16="http://schemas.microsoft.com/office/drawing/2014/main" id="{B613E2A6-7CD5-F5CF-3A12-CD2B592AB7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8802" y="5421153"/>
            <a:ext cx="1666148" cy="104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181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720294" y="214188"/>
            <a:ext cx="7428230" cy="635000"/>
          </a:xfrm>
          <a:prstGeom prst="rect">
            <a:avLst/>
          </a:prstGeom>
        </p:spPr>
        <p:txBody>
          <a:bodyPr vert="horz" wrap="square" lIns="0" tIns="12065" rIns="0" bIns="0" rtlCol="0">
            <a:spAutoFit/>
          </a:bodyPr>
          <a:lstStyle/>
          <a:p>
            <a:pPr marL="12700">
              <a:lnSpc>
                <a:spcPct val="100000"/>
              </a:lnSpc>
              <a:spcBef>
                <a:spcPts val="95"/>
              </a:spcBef>
            </a:pPr>
            <a:r>
              <a:rPr lang="fr-FR" sz="4000" spc="-10" dirty="0">
                <a:latin typeface="+mn-lt"/>
              </a:rPr>
              <a:t>L’essentiel juridique </a:t>
            </a:r>
            <a:r>
              <a:rPr lang="fr-FR" sz="4000" spc="-5" dirty="0">
                <a:latin typeface="+mn-lt"/>
              </a:rPr>
              <a:t>:</a:t>
            </a:r>
            <a:endParaRPr lang="fr-FR" sz="4000" dirty="0">
              <a:latin typeface="+mn-lt"/>
            </a:endParaRPr>
          </a:p>
        </p:txBody>
      </p:sp>
      <p:sp>
        <p:nvSpPr>
          <p:cNvPr id="11" name="Espace réservé du contenu 10">
            <a:extLst>
              <a:ext uri="{FF2B5EF4-FFF2-40B4-BE49-F238E27FC236}">
                <a16:creationId xmlns:a16="http://schemas.microsoft.com/office/drawing/2014/main" id="{36026A03-F72B-6A5D-23F4-4C21A7409ABB}"/>
              </a:ext>
            </a:extLst>
          </p:cNvPr>
          <p:cNvSpPr>
            <a:spLocks noGrp="1"/>
          </p:cNvSpPr>
          <p:nvPr>
            <p:ph idx="1"/>
          </p:nvPr>
        </p:nvSpPr>
        <p:spPr>
          <a:xfrm>
            <a:off x="891018" y="1369307"/>
            <a:ext cx="10723341" cy="4343004"/>
          </a:xfrm>
        </p:spPr>
        <p:txBody>
          <a:bodyPr>
            <a:normAutofit fontScale="85000" lnSpcReduction="20000"/>
          </a:bodyPr>
          <a:lstStyle/>
          <a:p>
            <a:r>
              <a:rPr lang="fr-FR" dirty="0">
                <a:solidFill>
                  <a:schemeClr val="tx1"/>
                </a:solidFill>
                <a:latin typeface="+mn-lt"/>
              </a:rPr>
              <a:t>Personne morale de droit privé</a:t>
            </a:r>
          </a:p>
          <a:p>
            <a:r>
              <a:rPr lang="fr-FR" dirty="0">
                <a:solidFill>
                  <a:schemeClr val="tx1"/>
                </a:solidFill>
                <a:latin typeface="+mn-lt"/>
              </a:rPr>
              <a:t>Objet social à but non lucratif déterminant la gestion désintéressée </a:t>
            </a:r>
          </a:p>
          <a:p>
            <a:r>
              <a:rPr lang="fr-FR" dirty="0">
                <a:solidFill>
                  <a:schemeClr val="tx1"/>
                </a:solidFill>
                <a:latin typeface="+mn-lt"/>
              </a:rPr>
              <a:t>Objet d’intérêt général suffisamment marqué et précis : </a:t>
            </a:r>
          </a:p>
          <a:p>
            <a:pPr lvl="1"/>
            <a:r>
              <a:rPr lang="fr-FR" dirty="0">
                <a:latin typeface="+mn-lt"/>
              </a:rPr>
              <a:t>tant pour les donateurs </a:t>
            </a:r>
          </a:p>
          <a:p>
            <a:pPr lvl="1"/>
            <a:r>
              <a:rPr lang="fr-FR" dirty="0">
                <a:latin typeface="+mn-lt"/>
              </a:rPr>
              <a:t>que pour les bénéficiaires </a:t>
            </a:r>
          </a:p>
          <a:p>
            <a:r>
              <a:rPr lang="fr-FR" dirty="0">
                <a:solidFill>
                  <a:schemeClr val="tx1"/>
                </a:solidFill>
                <a:latin typeface="+mn-lt"/>
              </a:rPr>
              <a:t>Dispose de la grande capacité juridique, il peut recevoir et gérer : </a:t>
            </a:r>
          </a:p>
          <a:p>
            <a:pPr lvl="1"/>
            <a:r>
              <a:rPr lang="fr-FR" dirty="0">
                <a:latin typeface="+mn-lt"/>
              </a:rPr>
              <a:t>des dons (mobiliers ou immobiliers)</a:t>
            </a:r>
          </a:p>
          <a:p>
            <a:pPr lvl="1"/>
            <a:r>
              <a:rPr lang="fr-FR" dirty="0">
                <a:latin typeface="+mn-lt"/>
              </a:rPr>
              <a:t>des donations et legs </a:t>
            </a:r>
          </a:p>
          <a:p>
            <a:pPr lvl="1"/>
            <a:r>
              <a:rPr lang="fr-FR" dirty="0">
                <a:latin typeface="+mn-lt"/>
              </a:rPr>
              <a:t>des donations temporaires d’usufruit </a:t>
            </a:r>
          </a:p>
          <a:p>
            <a:r>
              <a:rPr lang="fr-FR" dirty="0">
                <a:solidFill>
                  <a:schemeClr val="tx1"/>
                </a:solidFill>
                <a:latin typeface="+mn-lt"/>
              </a:rPr>
              <a:t>Différents types de fonds de dotation : </a:t>
            </a:r>
          </a:p>
          <a:p>
            <a:pPr lvl="1"/>
            <a:r>
              <a:rPr lang="fr-FR" dirty="0">
                <a:latin typeface="+mn-lt"/>
              </a:rPr>
              <a:t>opérationnel </a:t>
            </a:r>
          </a:p>
          <a:p>
            <a:pPr lvl="1"/>
            <a:r>
              <a:rPr lang="fr-FR" dirty="0">
                <a:latin typeface="+mn-lt"/>
              </a:rPr>
              <a:t>redistributeur </a:t>
            </a:r>
          </a:p>
          <a:p>
            <a:pPr lvl="1"/>
            <a:r>
              <a:rPr lang="fr-FR" dirty="0">
                <a:latin typeface="+mn-lt"/>
              </a:rPr>
              <a:t>mixte </a:t>
            </a:r>
          </a:p>
          <a:p>
            <a:endParaRPr lang="fr-FR" dirty="0"/>
          </a:p>
        </p:txBody>
      </p:sp>
      <p:pic>
        <p:nvPicPr>
          <p:cNvPr id="2" name="Picture 2">
            <a:extLst>
              <a:ext uri="{FF2B5EF4-FFF2-40B4-BE49-F238E27FC236}">
                <a16:creationId xmlns:a16="http://schemas.microsoft.com/office/drawing/2014/main" id="{712539DD-3FCA-3BBF-C03E-69C9DFCA8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4400" y="5419130"/>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939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2DB34C-C4F1-CC13-FCD6-6CED3975F95C}"/>
              </a:ext>
            </a:extLst>
          </p:cNvPr>
          <p:cNvSpPr>
            <a:spLocks noGrp="1"/>
          </p:cNvSpPr>
          <p:nvPr>
            <p:ph type="title"/>
          </p:nvPr>
        </p:nvSpPr>
        <p:spPr/>
        <p:txBody>
          <a:bodyPr/>
          <a:lstStyle/>
          <a:p>
            <a:r>
              <a:rPr lang="fr-FR" dirty="0"/>
              <a:t>Intervenants</a:t>
            </a:r>
          </a:p>
        </p:txBody>
      </p:sp>
      <p:sp>
        <p:nvSpPr>
          <p:cNvPr id="5" name="ZoneTexte 4">
            <a:extLst>
              <a:ext uri="{FF2B5EF4-FFF2-40B4-BE49-F238E27FC236}">
                <a16:creationId xmlns:a16="http://schemas.microsoft.com/office/drawing/2014/main" id="{9F27EED2-BA06-44C8-1446-5ED6CA05E422}"/>
              </a:ext>
            </a:extLst>
          </p:cNvPr>
          <p:cNvSpPr txBox="1"/>
          <p:nvPr/>
        </p:nvSpPr>
        <p:spPr>
          <a:xfrm>
            <a:off x="924259" y="3035476"/>
            <a:ext cx="10515601" cy="1200329"/>
          </a:xfrm>
          <a:prstGeom prst="rect">
            <a:avLst/>
          </a:prstGeom>
          <a:noFill/>
        </p:spPr>
        <p:txBody>
          <a:bodyPr wrap="square">
            <a:spAutoFit/>
          </a:bodyPr>
          <a:lstStyle/>
          <a:p>
            <a:pPr marL="285750" indent="-285750" algn="just">
              <a:buFont typeface="Arial" panose="020B0604020202020204" pitchFamily="34" charset="0"/>
              <a:buChar char="•"/>
            </a:pPr>
            <a:r>
              <a:rPr lang="fr-FR" sz="2400" dirty="0">
                <a:solidFill>
                  <a:schemeClr val="bg1"/>
                </a:solidFill>
              </a:rPr>
              <a:t>Léa MORGAN, Cheffe de la mission MECENAT au Ministère de la culture</a:t>
            </a:r>
          </a:p>
          <a:p>
            <a:pPr algn="just"/>
            <a:endParaRPr lang="fr-FR" sz="2400" dirty="0">
              <a:solidFill>
                <a:schemeClr val="bg1"/>
              </a:solidFill>
            </a:endParaRPr>
          </a:p>
          <a:p>
            <a:pPr marL="285750" indent="-285750" algn="just">
              <a:buFont typeface="Arial" panose="020B0604020202020204" pitchFamily="34" charset="0"/>
              <a:buChar char="•"/>
            </a:pPr>
            <a:r>
              <a:rPr lang="fr-FR" sz="2400" dirty="0">
                <a:solidFill>
                  <a:schemeClr val="bg1"/>
                </a:solidFill>
              </a:rPr>
              <a:t>Sylvie DUVIGNEAU, coordinatrice mécénat à la DRAC Nouvelle-Aquitaine</a:t>
            </a:r>
          </a:p>
        </p:txBody>
      </p:sp>
      <p:pic>
        <p:nvPicPr>
          <p:cNvPr id="3" name="Picture 2">
            <a:extLst>
              <a:ext uri="{FF2B5EF4-FFF2-40B4-BE49-F238E27FC236}">
                <a16:creationId xmlns:a16="http://schemas.microsoft.com/office/drawing/2014/main" id="{B20F55DB-0E41-C5E7-1294-E60C9F91D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3781" y="250063"/>
            <a:ext cx="1666148" cy="104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850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759623" y="283670"/>
            <a:ext cx="7428230" cy="1243289"/>
          </a:xfrm>
          <a:prstGeom prst="rect">
            <a:avLst/>
          </a:prstGeom>
        </p:spPr>
        <p:txBody>
          <a:bodyPr vert="horz" wrap="square" lIns="0" tIns="12065" rIns="0" bIns="0" rtlCol="0">
            <a:spAutoFit/>
          </a:bodyPr>
          <a:lstStyle/>
          <a:p>
            <a:pPr marL="12700">
              <a:lnSpc>
                <a:spcPct val="100000"/>
              </a:lnSpc>
              <a:spcBef>
                <a:spcPts val="95"/>
              </a:spcBef>
            </a:pPr>
            <a:r>
              <a:rPr lang="fr-FR" sz="4000" spc="-10" dirty="0">
                <a:latin typeface="+mn-lt"/>
              </a:rPr>
              <a:t>L’essentiel juridique </a:t>
            </a:r>
            <a:r>
              <a:rPr lang="fr-FR" sz="4000" spc="-5" dirty="0">
                <a:latin typeface="+mn-lt"/>
              </a:rPr>
              <a:t>:</a:t>
            </a:r>
            <a:br>
              <a:rPr lang="fr-FR" sz="4000" spc="-5" dirty="0">
                <a:latin typeface="+mn-lt"/>
              </a:rPr>
            </a:br>
            <a:r>
              <a:rPr lang="fr-FR" sz="4000" spc="0" dirty="0">
                <a:solidFill>
                  <a:schemeClr val="tx1"/>
                </a:solidFill>
                <a:latin typeface="Calibri" panose="02020603050405020304" pitchFamily="2"/>
              </a:rPr>
              <a:t>Constitution</a:t>
            </a:r>
            <a:endParaRPr lang="fr-FR" sz="4000" dirty="0">
              <a:solidFill>
                <a:schemeClr val="tx1"/>
              </a:solidFill>
            </a:endParaRPr>
          </a:p>
        </p:txBody>
      </p:sp>
      <p:sp>
        <p:nvSpPr>
          <p:cNvPr id="3" name="Espace réservé du contenu 2">
            <a:extLst>
              <a:ext uri="{FF2B5EF4-FFF2-40B4-BE49-F238E27FC236}">
                <a16:creationId xmlns:a16="http://schemas.microsoft.com/office/drawing/2014/main" id="{60EC2EC1-74E9-BDA3-7AF6-6F71AC326C25}"/>
              </a:ext>
            </a:extLst>
          </p:cNvPr>
          <p:cNvSpPr>
            <a:spLocks noGrp="1"/>
          </p:cNvSpPr>
          <p:nvPr>
            <p:ph idx="1"/>
          </p:nvPr>
        </p:nvSpPr>
        <p:spPr>
          <a:xfrm>
            <a:off x="437878" y="1871459"/>
            <a:ext cx="10471860" cy="4702871"/>
          </a:xfrm>
        </p:spPr>
        <p:txBody>
          <a:bodyPr>
            <a:normAutofit fontScale="62500" lnSpcReduction="20000"/>
          </a:bodyPr>
          <a:lstStyle/>
          <a:p>
            <a:pPr marR="0" algn="l">
              <a:lnSpc>
                <a:spcPts val="2000"/>
              </a:lnSpc>
              <a:spcAft>
                <a:spcPts val="0"/>
              </a:spcAft>
              <a:buFont typeface="Wingdings" panose="05000000000000000000" pitchFamily="2" charset="2"/>
              <a:buChar char="§"/>
            </a:pPr>
            <a:r>
              <a:rPr lang="fr-FR" sz="2900" spc="-5" dirty="0">
                <a:solidFill>
                  <a:schemeClr val="tx1"/>
                </a:solidFill>
                <a:latin typeface="Calibri" panose="02020603050405020304" pitchFamily="2"/>
              </a:rPr>
              <a:t>Fondateurs</a:t>
            </a:r>
          </a:p>
          <a:p>
            <a:pPr marL="811213" lvl="1" indent="-354013">
              <a:lnSpc>
                <a:spcPct val="150000"/>
              </a:lnSpc>
            </a:pPr>
            <a:r>
              <a:rPr lang="fr-FR" sz="2900" spc="-5" dirty="0">
                <a:latin typeface="Calibri" panose="02020603050405020304" pitchFamily="2"/>
              </a:rPr>
              <a:t>1 ou plusieurs personnes physiques ou morales (associations, entreprises)</a:t>
            </a:r>
          </a:p>
          <a:p>
            <a:pPr marL="811213" lvl="1" indent="-354013">
              <a:lnSpc>
                <a:spcPct val="150000"/>
              </a:lnSpc>
            </a:pPr>
            <a:r>
              <a:rPr lang="fr-FR" sz="2900" spc="-5" dirty="0">
                <a:latin typeface="Calibri" panose="02020603050405020304" pitchFamily="2"/>
              </a:rPr>
              <a:t>De droit privé ou de droit public (collectivité territoriale par ex)</a:t>
            </a:r>
          </a:p>
          <a:p>
            <a:pPr marL="811213" lvl="1" indent="-354013">
              <a:lnSpc>
                <a:spcPct val="150000"/>
              </a:lnSpc>
            </a:pPr>
            <a:r>
              <a:rPr lang="fr-FR" sz="2900" spc="-5" dirty="0">
                <a:latin typeface="Calibri" panose="02020603050405020304" pitchFamily="2"/>
              </a:rPr>
              <a:t>Constitution post mortem possible</a:t>
            </a:r>
            <a:br>
              <a:rPr lang="fr-FR" sz="2900" spc="-5" dirty="0">
                <a:latin typeface="Calibri" panose="02020603050405020304" pitchFamily="2"/>
              </a:rPr>
            </a:br>
            <a:endParaRPr lang="fr-FR" sz="2900" spc="-5" dirty="0">
              <a:latin typeface="Calibri" panose="02020603050405020304" pitchFamily="2"/>
            </a:endParaRPr>
          </a:p>
          <a:p>
            <a:pPr algn="just">
              <a:lnSpc>
                <a:spcPts val="2000"/>
              </a:lnSpc>
            </a:pPr>
            <a:r>
              <a:rPr lang="fr-FR" sz="2900" spc="-5" dirty="0">
                <a:solidFill>
                  <a:schemeClr val="tx1"/>
                </a:solidFill>
                <a:latin typeface="Calibri" panose="02020603050405020304" pitchFamily="2"/>
              </a:rPr>
              <a:t>Formalités : Déclaration à la préfecture</a:t>
            </a:r>
          </a:p>
          <a:p>
            <a:pPr marL="0" marR="0" indent="0" algn="l">
              <a:lnSpc>
                <a:spcPct val="150000"/>
              </a:lnSpc>
              <a:spcAft>
                <a:spcPts val="0"/>
              </a:spcAft>
              <a:buNone/>
            </a:pPr>
            <a:r>
              <a:rPr lang="fr-FR" sz="2900" spc="-5" dirty="0">
                <a:solidFill>
                  <a:schemeClr val="tx1"/>
                </a:solidFill>
                <a:latin typeface="Calibri" panose="02020603050405020304" pitchFamily="2"/>
              </a:rPr>
              <a:t>Le dossier comporte les informations classiques (dénomination, durée, objet…)</a:t>
            </a:r>
          </a:p>
          <a:p>
            <a:pPr marL="0" marR="0" indent="0" algn="l">
              <a:lnSpc>
                <a:spcPct val="150000"/>
              </a:lnSpc>
              <a:spcAft>
                <a:spcPts val="0"/>
              </a:spcAft>
              <a:buNone/>
            </a:pPr>
            <a:r>
              <a:rPr lang="fr-FR" sz="2900" spc="-5" dirty="0">
                <a:solidFill>
                  <a:schemeClr val="tx1"/>
                </a:solidFill>
                <a:latin typeface="Calibri" panose="02020603050405020304" pitchFamily="2"/>
              </a:rPr>
              <a:t>Depuis décret mai 2022, le dossier comprend aussi</a:t>
            </a:r>
          </a:p>
          <a:p>
            <a:pPr marL="811213" lvl="1" indent="-354013">
              <a:lnSpc>
                <a:spcPct val="150000"/>
              </a:lnSpc>
            </a:pPr>
            <a:r>
              <a:rPr lang="fr-FR" sz="2900" spc="-5" dirty="0">
                <a:latin typeface="Calibri" panose="02020603050405020304" pitchFamily="2"/>
              </a:rPr>
              <a:t>Informations sur les fondateurs (nom, date et lieu naissance, profession, domicile et nationalité)</a:t>
            </a:r>
          </a:p>
          <a:p>
            <a:pPr marL="811213" lvl="1" indent="-354013">
              <a:lnSpc>
                <a:spcPct val="150000"/>
              </a:lnSpc>
            </a:pPr>
            <a:r>
              <a:rPr lang="fr-FR" sz="2900" spc="-5" dirty="0">
                <a:latin typeface="Calibri" panose="02020603050405020304" pitchFamily="2"/>
              </a:rPr>
              <a:t>Liste et coordonnées des établissements bancaires</a:t>
            </a:r>
          </a:p>
          <a:p>
            <a:endParaRPr lang="fr-FR" dirty="0"/>
          </a:p>
        </p:txBody>
      </p:sp>
      <p:pic>
        <p:nvPicPr>
          <p:cNvPr id="2" name="Picture 2">
            <a:extLst>
              <a:ext uri="{FF2B5EF4-FFF2-40B4-BE49-F238E27FC236}">
                <a16:creationId xmlns:a16="http://schemas.microsoft.com/office/drawing/2014/main" id="{28DD7EBD-C31E-12EE-51CE-FA61CDD482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8821" y="5502797"/>
            <a:ext cx="1142857"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639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614019641"/>
              </p:ext>
            </p:extLst>
          </p:nvPr>
        </p:nvGraphicFramePr>
        <p:xfrm>
          <a:off x="530225" y="504901"/>
          <a:ext cx="7893339" cy="830572"/>
        </p:xfrm>
        <a:graphic>
          <a:graphicData uri="http://schemas.openxmlformats.org/drawingml/2006/table">
            <a:tbl>
              <a:tblPr/>
              <a:tblGrid>
                <a:gridCol w="6189169">
                  <a:extLst>
                    <a:ext uri="{9D8B030D-6E8A-4147-A177-3AD203B41FA5}">
                      <a16:colId xmlns:a16="http://schemas.microsoft.com/office/drawing/2014/main" val="20000"/>
                    </a:ext>
                  </a:extLst>
                </a:gridCol>
                <a:gridCol w="1704170">
                  <a:extLst>
                    <a:ext uri="{9D8B030D-6E8A-4147-A177-3AD203B41FA5}">
                      <a16:colId xmlns:a16="http://schemas.microsoft.com/office/drawing/2014/main" val="20001"/>
                    </a:ext>
                  </a:extLst>
                </a:gridCol>
              </a:tblGrid>
              <a:tr h="830572">
                <a:tc>
                  <a:txBody>
                    <a:bodyPr/>
                    <a:lstStyle/>
                    <a:p>
                      <a:pPr marL="45720" marR="0" indent="0" algn="l">
                        <a:lnSpc>
                          <a:spcPts val="3000"/>
                        </a:lnSpc>
                        <a:spcBef>
                          <a:spcPts val="0"/>
                        </a:spcBef>
                        <a:spcAft>
                          <a:spcPts val="0"/>
                        </a:spcAft>
                      </a:pPr>
                      <a:r>
                        <a:rPr kumimoji="0" lang="fr-FR" sz="4000" b="0" i="0" u="none" strike="noStrike" kern="1200" cap="none" spc="-10" normalizeH="0" baseline="0" noProof="0" dirty="0">
                          <a:ln>
                            <a:noFill/>
                          </a:ln>
                          <a:solidFill>
                            <a:srgbClr val="EB671B"/>
                          </a:solidFill>
                          <a:effectLst/>
                          <a:uLnTx/>
                          <a:uFillTx/>
                          <a:latin typeface="+mn-lt"/>
                          <a:ea typeface="+mj-ea"/>
                          <a:cs typeface="+mj-cs"/>
                        </a:rPr>
                        <a:t>L’essentiel juridique </a:t>
                      </a:r>
                      <a:r>
                        <a:rPr kumimoji="0" lang="fr-FR" sz="4000" b="0" i="0" u="none" strike="noStrike" kern="1200" cap="none" spc="-5" normalizeH="0" baseline="0" noProof="0" dirty="0">
                          <a:ln>
                            <a:noFill/>
                          </a:ln>
                          <a:solidFill>
                            <a:srgbClr val="EB671B"/>
                          </a:solidFill>
                          <a:effectLst/>
                          <a:uLnTx/>
                          <a:uFillTx/>
                          <a:latin typeface="+mn-lt"/>
                          <a:ea typeface="+mj-ea"/>
                          <a:cs typeface="+mj-cs"/>
                        </a:rPr>
                        <a:t>:</a:t>
                      </a:r>
                      <a:br>
                        <a:rPr kumimoji="0" lang="fr-FR" sz="4000" b="0" i="0" u="none" strike="noStrike" kern="1200" cap="none" spc="-5" normalizeH="0" baseline="0" noProof="0" dirty="0">
                          <a:ln>
                            <a:noFill/>
                          </a:ln>
                          <a:solidFill>
                            <a:srgbClr val="EB671B"/>
                          </a:solidFill>
                          <a:effectLst/>
                          <a:uLnTx/>
                          <a:uFillTx/>
                          <a:latin typeface="+mn-lt"/>
                          <a:ea typeface="+mj-ea"/>
                          <a:cs typeface="+mj-cs"/>
                        </a:rPr>
                      </a:br>
                      <a:r>
                        <a:rPr lang="fr-FR" sz="2800" spc="0" dirty="0">
                          <a:solidFill>
                            <a:schemeClr val="tx1"/>
                          </a:solidFill>
                          <a:latin typeface="+mn-lt"/>
                        </a:rPr>
                        <a:t>La dotation</a:t>
                      </a:r>
                      <a:endParaRPr lang="fr-FR" sz="3150" spc="0" dirty="0">
                        <a:solidFill>
                          <a:schemeClr val="tx1"/>
                        </a:solidFill>
                        <a:latin typeface="+mn-lt"/>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dirty="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9" name="Espace réservé du texte 8"/>
          <p:cNvSpPr>
            <a:spLocks noGrp="1"/>
          </p:cNvSpPr>
          <p:nvPr>
            <p:ph type="body" idx="10"/>
          </p:nvPr>
        </p:nvSpPr>
        <p:spPr>
          <a:xfrm>
            <a:off x="585467" y="1408472"/>
            <a:ext cx="10720073" cy="4676614"/>
          </a:xfrm>
          <a:prstGeom prst="rect">
            <a:avLst/>
          </a:prstGeom>
          <a:noFill/>
          <a:ln w="0" cmpd="sng">
            <a:noFill/>
            <a:prstDash val="solid"/>
          </a:ln>
        </p:spPr>
        <p:txBody>
          <a:bodyPr vert="horz" lIns="0" tIns="92075" rIns="0" bIns="0" anchor="t">
            <a:noAutofit/>
          </a:bodyPr>
          <a:lstStyle/>
          <a:p>
            <a:pPr marL="0" marR="0" indent="0" algn="just">
              <a:lnSpc>
                <a:spcPts val="2000"/>
              </a:lnSpc>
              <a:spcAft>
                <a:spcPts val="0"/>
              </a:spcAft>
              <a:buNone/>
            </a:pPr>
            <a:r>
              <a:rPr lang="fr-FR" sz="2000" spc="-5" dirty="0">
                <a:latin typeface="+mn-lt"/>
              </a:rPr>
              <a:t>Dotation initiale minimale de 15.000 euros </a:t>
            </a:r>
          </a:p>
          <a:p>
            <a:pPr marL="594360" lvl="1" indent="182880" algn="just">
              <a:lnSpc>
                <a:spcPts val="2000"/>
              </a:lnSpc>
              <a:spcBef>
                <a:spcPts val="630"/>
              </a:spcBef>
              <a:buFont typeface="Courier New"/>
              <a:buChar char="o"/>
            </a:pPr>
            <a:r>
              <a:rPr lang="fr-FR" sz="2000" spc="-20" dirty="0">
                <a:latin typeface="+mn-lt"/>
              </a:rPr>
              <a:t>versée en numéraire </a:t>
            </a:r>
          </a:p>
          <a:p>
            <a:pPr marL="594360" lvl="1" indent="182880" algn="just">
              <a:lnSpc>
                <a:spcPts val="2000"/>
              </a:lnSpc>
              <a:spcBef>
                <a:spcPts val="650"/>
              </a:spcBef>
              <a:buFont typeface="Courier New"/>
              <a:buChar char="o"/>
            </a:pPr>
            <a:r>
              <a:rPr lang="fr-FR" sz="2000" spc="-15" dirty="0">
                <a:latin typeface="+mn-lt"/>
              </a:rPr>
              <a:t>par un ou des fondateurs </a:t>
            </a:r>
          </a:p>
          <a:p>
            <a:pPr marL="594360" lvl="1" indent="182880" algn="just">
              <a:lnSpc>
                <a:spcPts val="2000"/>
              </a:lnSpc>
              <a:spcBef>
                <a:spcPts val="655"/>
              </a:spcBef>
              <a:buFont typeface="Courier New"/>
              <a:buChar char="o"/>
            </a:pPr>
            <a:r>
              <a:rPr lang="fr-FR" sz="2000" spc="-10" dirty="0">
                <a:latin typeface="+mn-lt"/>
              </a:rPr>
              <a:t>versée avant la fin du premier exercice social </a:t>
            </a:r>
          </a:p>
          <a:p>
            <a:pPr marL="0" marR="0" indent="0" algn="just">
              <a:lnSpc>
                <a:spcPts val="2000"/>
              </a:lnSpc>
              <a:spcBef>
                <a:spcPts val="630"/>
              </a:spcBef>
              <a:spcAft>
                <a:spcPts val="0"/>
              </a:spcAft>
            </a:pPr>
            <a:endParaRPr lang="fr-FR" sz="2000" spc="-5" dirty="0">
              <a:latin typeface="+mn-lt"/>
            </a:endParaRPr>
          </a:p>
          <a:p>
            <a:pPr marL="0" marR="0" indent="0" algn="just">
              <a:lnSpc>
                <a:spcPts val="2000"/>
              </a:lnSpc>
              <a:spcBef>
                <a:spcPts val="630"/>
              </a:spcBef>
              <a:spcAft>
                <a:spcPts val="0"/>
              </a:spcAft>
              <a:buNone/>
            </a:pPr>
            <a:r>
              <a:rPr lang="fr-FR" sz="2000" spc="-5" dirty="0">
                <a:latin typeface="+mn-lt"/>
              </a:rPr>
              <a:t>La dotation est :</a:t>
            </a:r>
          </a:p>
          <a:p>
            <a:pPr marL="342900" marR="0" indent="-342900" algn="just">
              <a:lnSpc>
                <a:spcPts val="2000"/>
              </a:lnSpc>
              <a:spcBef>
                <a:spcPts val="630"/>
              </a:spcBef>
              <a:spcAft>
                <a:spcPts val="0"/>
              </a:spcAft>
              <a:buFont typeface="Arial" panose="020B0604020202020204" pitchFamily="34" charset="0"/>
              <a:buChar char="•"/>
            </a:pPr>
            <a:r>
              <a:rPr lang="fr-FR" sz="2000" spc="-5" dirty="0">
                <a:latin typeface="+mn-lt"/>
              </a:rPr>
              <a:t>par nature non consomptible (utilisation uniquement de la capitalisation des actifs de la dotation)</a:t>
            </a:r>
          </a:p>
          <a:p>
            <a:pPr marL="800100" lvl="1" indent="-342900" algn="just">
              <a:lnSpc>
                <a:spcPts val="2000"/>
              </a:lnSpc>
              <a:spcBef>
                <a:spcPts val="630"/>
              </a:spcBef>
            </a:pPr>
            <a:r>
              <a:rPr lang="fr-FR" sz="2000" spc="-5" dirty="0">
                <a:latin typeface="+mn-lt"/>
              </a:rPr>
              <a:t>Les statuts peuvent prévoir une dotation consomptible (utilisation également du prix de cession des actifs de la dotation)</a:t>
            </a:r>
          </a:p>
          <a:p>
            <a:pPr marL="137160" marR="0" algn="just">
              <a:lnSpc>
                <a:spcPct val="150000"/>
              </a:lnSpc>
              <a:spcBef>
                <a:spcPts val="650"/>
              </a:spcBef>
              <a:spcAft>
                <a:spcPts val="0"/>
              </a:spcAft>
            </a:pPr>
            <a:r>
              <a:rPr lang="fr-FR" sz="2000" spc="-5" dirty="0">
                <a:latin typeface="+mn-lt"/>
              </a:rPr>
              <a:t>c’est l’un ou l’autre (une dotation ne peut pas être partiellement consomptible). </a:t>
            </a:r>
          </a:p>
          <a:p>
            <a:pPr marL="137160" marR="0" algn="just">
              <a:lnSpc>
                <a:spcPct val="150000"/>
              </a:lnSpc>
              <a:spcBef>
                <a:spcPts val="650"/>
              </a:spcBef>
              <a:spcAft>
                <a:spcPts val="0"/>
              </a:spcAft>
            </a:pPr>
            <a:r>
              <a:rPr lang="fr-FR" sz="2000" spc="0" dirty="0">
                <a:latin typeface="+mn-lt"/>
              </a:rPr>
              <a:t>Une disposition statutaire sur le caractère partiellement consomptible de la dotation</a:t>
            </a:r>
            <a:r>
              <a:rPr lang="fr-FR" sz="2000" dirty="0">
                <a:latin typeface="+mn-lt"/>
              </a:rPr>
              <a:t> </a:t>
            </a:r>
            <a:r>
              <a:rPr lang="fr-FR" sz="2000" spc="-10" dirty="0">
                <a:latin typeface="+mn-lt"/>
              </a:rPr>
              <a:t>n’est opposable ni aux tiers, ni à l’administration. </a:t>
            </a:r>
          </a:p>
        </p:txBody>
      </p:sp>
      <p:pic>
        <p:nvPicPr>
          <p:cNvPr id="2" name="Picture 2">
            <a:extLst>
              <a:ext uri="{FF2B5EF4-FFF2-40B4-BE49-F238E27FC236}">
                <a16:creationId xmlns:a16="http://schemas.microsoft.com/office/drawing/2014/main" id="{6EA62F41-1F7B-8A3C-617A-751FF8C24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4825" y="5713947"/>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557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881490878"/>
              </p:ext>
            </p:extLst>
          </p:nvPr>
        </p:nvGraphicFramePr>
        <p:xfrm>
          <a:off x="707923" y="380365"/>
          <a:ext cx="7734113" cy="762000"/>
        </p:xfrm>
        <a:graphic>
          <a:graphicData uri="http://schemas.openxmlformats.org/drawingml/2006/table">
            <a:tbl>
              <a:tblPr/>
              <a:tblGrid>
                <a:gridCol w="6025955">
                  <a:extLst>
                    <a:ext uri="{9D8B030D-6E8A-4147-A177-3AD203B41FA5}">
                      <a16:colId xmlns:a16="http://schemas.microsoft.com/office/drawing/2014/main" val="20000"/>
                    </a:ext>
                  </a:extLst>
                </a:gridCol>
                <a:gridCol w="1708158">
                  <a:extLst>
                    <a:ext uri="{9D8B030D-6E8A-4147-A177-3AD203B41FA5}">
                      <a16:colId xmlns:a16="http://schemas.microsoft.com/office/drawing/2014/main" val="20001"/>
                    </a:ext>
                  </a:extLst>
                </a:gridCol>
              </a:tblGrid>
              <a:tr h="261481">
                <a:tc>
                  <a:txBody>
                    <a:bodyPr/>
                    <a:lstStyle/>
                    <a:p>
                      <a:pPr marL="45720" marR="0" indent="0" algn="l" defTabSz="914400" rtl="0" eaLnBrk="1" latinLnBrk="0" hangingPunct="1">
                        <a:lnSpc>
                          <a:spcPts val="3000"/>
                        </a:lnSpc>
                        <a:spcBef>
                          <a:spcPts val="0"/>
                        </a:spcBef>
                        <a:spcAft>
                          <a:spcPts val="0"/>
                        </a:spcAft>
                      </a:pPr>
                      <a:r>
                        <a:rPr kumimoji="0" lang="fr-FR" sz="4000" b="0" i="0" u="none" strike="noStrike" kern="1200" cap="none" spc="-10" normalizeH="0" baseline="0" dirty="0">
                          <a:ln>
                            <a:noFill/>
                          </a:ln>
                          <a:solidFill>
                            <a:srgbClr val="EB671B"/>
                          </a:solidFill>
                          <a:effectLst/>
                          <a:uLnTx/>
                          <a:uFillTx/>
                          <a:latin typeface="+mn-lt"/>
                          <a:ea typeface="+mj-ea"/>
                          <a:cs typeface="+mj-cs"/>
                        </a:rPr>
                        <a:t>L’essentiel juridique :</a:t>
                      </a:r>
                    </a:p>
                    <a:p>
                      <a:pPr marL="45720" marR="0" indent="0" algn="l" defTabSz="914400" rtl="0" eaLnBrk="1" latinLnBrk="0" hangingPunct="1">
                        <a:lnSpc>
                          <a:spcPts val="3000"/>
                        </a:lnSpc>
                        <a:spcBef>
                          <a:spcPts val="0"/>
                        </a:spcBef>
                        <a:spcAft>
                          <a:spcPts val="0"/>
                        </a:spcAft>
                      </a:pPr>
                      <a:r>
                        <a:rPr kumimoji="0" lang="fr-FR" sz="2800" b="0" i="0" u="none" strike="noStrike" kern="1200" cap="none" spc="-10" normalizeH="0" baseline="0" dirty="0">
                          <a:ln>
                            <a:noFill/>
                          </a:ln>
                          <a:solidFill>
                            <a:schemeClr val="tx1"/>
                          </a:solidFill>
                          <a:effectLst/>
                          <a:uLnTx/>
                          <a:uFillTx/>
                          <a:latin typeface="+mn-lt"/>
                          <a:ea typeface="+mj-ea"/>
                          <a:cs typeface="+mj-cs"/>
                        </a:rPr>
                        <a:t>Les ressources</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dirty="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9" name="Espace réservé du texte 8"/>
          <p:cNvSpPr>
            <a:spLocks noGrp="1"/>
          </p:cNvSpPr>
          <p:nvPr>
            <p:ph type="body" idx="10"/>
          </p:nvPr>
        </p:nvSpPr>
        <p:spPr>
          <a:xfrm>
            <a:off x="707923" y="1313708"/>
            <a:ext cx="10953365" cy="4721332"/>
          </a:xfrm>
          <a:prstGeom prst="rect">
            <a:avLst/>
          </a:prstGeom>
          <a:noFill/>
          <a:ln w="0" cmpd="sng">
            <a:noFill/>
            <a:prstDash val="solid"/>
          </a:ln>
        </p:spPr>
        <p:txBody>
          <a:bodyPr vert="horz" lIns="0" tIns="92075" rIns="0" bIns="0" anchor="t">
            <a:normAutofit fontScale="92500" lnSpcReduction="10000"/>
          </a:bodyPr>
          <a:lstStyle/>
          <a:p>
            <a:pPr marL="0" marR="0" indent="0" algn="just">
              <a:lnSpc>
                <a:spcPct val="100000"/>
              </a:lnSpc>
              <a:spcAft>
                <a:spcPts val="0"/>
              </a:spcAft>
              <a:buNone/>
            </a:pPr>
            <a:r>
              <a:rPr lang="fr-FR" sz="2200" b="1" spc="0" dirty="0">
                <a:latin typeface="+mn-lt"/>
              </a:rPr>
              <a:t>Les ressources du fonds de dotation sont celles définies à l’article 140-III, 4e alinéa de la loi</a:t>
            </a:r>
            <a:r>
              <a:rPr lang="fr-FR" sz="2200" b="1" spc="-5" dirty="0">
                <a:latin typeface="+mn-lt"/>
              </a:rPr>
              <a:t>, elles sont librement utilisables par le fonds :</a:t>
            </a:r>
          </a:p>
          <a:p>
            <a:pPr marL="457200" lvl="1" indent="349250" algn="just">
              <a:lnSpc>
                <a:spcPct val="100000"/>
              </a:lnSpc>
            </a:pPr>
            <a:r>
              <a:rPr lang="fr-FR" sz="2000" spc="-5" dirty="0">
                <a:latin typeface="+mn-lt"/>
              </a:rPr>
              <a:t>revenus de ses dotations, </a:t>
            </a:r>
          </a:p>
          <a:p>
            <a:pPr marL="800100" lvl="1" indent="-342900" algn="just">
              <a:lnSpc>
                <a:spcPct val="100000"/>
              </a:lnSpc>
              <a:spcBef>
                <a:spcPts val="630"/>
              </a:spcBef>
            </a:pPr>
            <a:r>
              <a:rPr lang="fr-FR" sz="2000" spc="-5" dirty="0">
                <a:latin typeface="+mn-lt"/>
              </a:rPr>
              <a:t>produits des activités autorisés par les statuts, </a:t>
            </a:r>
          </a:p>
          <a:p>
            <a:pPr marL="800100" lvl="1" indent="-342900" algn="just">
              <a:lnSpc>
                <a:spcPct val="100000"/>
              </a:lnSpc>
              <a:spcBef>
                <a:spcPts val="630"/>
              </a:spcBef>
            </a:pPr>
            <a:r>
              <a:rPr lang="fr-FR" sz="2000" spc="-5" dirty="0">
                <a:latin typeface="+mn-lt"/>
              </a:rPr>
              <a:t>produits des redistributions pour services rendus</a:t>
            </a:r>
          </a:p>
          <a:p>
            <a:pPr marL="800100" lvl="1" indent="-342900" algn="just">
              <a:lnSpc>
                <a:spcPct val="100000"/>
              </a:lnSpc>
              <a:spcBef>
                <a:spcPts val="630"/>
              </a:spcBef>
            </a:pPr>
            <a:r>
              <a:rPr lang="fr-FR" sz="2000" spc="10" dirty="0">
                <a:latin typeface="+mn-lt"/>
              </a:rPr>
              <a:t>et, bien que la loi ne le précise pas, nécessairement, la quote-part de la dotation </a:t>
            </a:r>
            <a:r>
              <a:rPr lang="fr-FR" sz="2000" spc="0" dirty="0">
                <a:latin typeface="+mn-lt"/>
              </a:rPr>
              <a:t>consomptible affectée au résultat, sur décision de l’organe délibérant (en ce qui concerne les fonds à dotation consomptible). </a:t>
            </a:r>
          </a:p>
          <a:p>
            <a:pPr marL="800100" lvl="1" indent="-342900" algn="just">
              <a:lnSpc>
                <a:spcPct val="100000"/>
              </a:lnSpc>
              <a:spcBef>
                <a:spcPts val="630"/>
              </a:spcBef>
            </a:pPr>
            <a:r>
              <a:rPr lang="fr-FR" sz="2000" spc="-5" dirty="0">
                <a:latin typeface="+mn-lt"/>
              </a:rPr>
              <a:t>pas de possibilité de recevoir de fonds publics (sauf exception prévue par arrêté ministériel)</a:t>
            </a:r>
            <a:br>
              <a:rPr lang="fr-FR" sz="2000" spc="-5" dirty="0">
                <a:latin typeface="+mn-lt"/>
              </a:rPr>
            </a:br>
            <a:endParaRPr lang="fr-FR" sz="2000" b="1" spc="-5" dirty="0">
              <a:latin typeface="+mn-lt"/>
            </a:endParaRPr>
          </a:p>
          <a:p>
            <a:pPr marL="0" marR="0" indent="0" algn="just">
              <a:lnSpc>
                <a:spcPct val="100000"/>
              </a:lnSpc>
              <a:spcBef>
                <a:spcPts val="560"/>
              </a:spcBef>
              <a:spcAft>
                <a:spcPts val="0"/>
              </a:spcAft>
              <a:buNone/>
            </a:pPr>
            <a:r>
              <a:rPr lang="fr-FR" sz="2200" b="1" spc="-25" dirty="0">
                <a:latin typeface="+mn-lt"/>
              </a:rPr>
              <a:t>Cas particulier </a:t>
            </a:r>
          </a:p>
          <a:p>
            <a:pPr marL="594360" marR="0" indent="0" algn="just">
              <a:lnSpc>
                <a:spcPct val="100000"/>
              </a:lnSpc>
              <a:spcAft>
                <a:spcPts val="0"/>
              </a:spcAft>
              <a:buNone/>
            </a:pPr>
            <a:r>
              <a:rPr lang="fr-FR" sz="1900" spc="55" dirty="0">
                <a:latin typeface="+mn-lt"/>
              </a:rPr>
              <a:t>En ce qui concerne les dons issus d'une campagne nationale d'appel à la générosité du </a:t>
            </a:r>
            <a:r>
              <a:rPr lang="fr-FR" sz="1900" spc="75" dirty="0">
                <a:latin typeface="+mn-lt"/>
              </a:rPr>
              <a:t>public, la loi précise que ces fonds, qui sont normalement affectés aux ressources du </a:t>
            </a:r>
            <a:r>
              <a:rPr lang="fr-FR" sz="1900" spc="10" dirty="0">
                <a:latin typeface="+mn-lt"/>
              </a:rPr>
              <a:t>fonds, peuvent venir compléter directement la dotation. Il faut, pour cela, une décision du </a:t>
            </a:r>
            <a:r>
              <a:rPr lang="fr-FR" sz="1900" spc="0" dirty="0">
                <a:latin typeface="+mn-lt"/>
              </a:rPr>
              <a:t>conseil d’administration (Loi n°2008-776, art.140-III, 5e alinéa). </a:t>
            </a:r>
            <a:endParaRPr lang="fr-FR" sz="1900" spc="-5" dirty="0">
              <a:latin typeface="+mn-lt"/>
            </a:endParaRPr>
          </a:p>
          <a:p>
            <a:pPr marL="137160" marR="0" indent="182880" algn="just">
              <a:lnSpc>
                <a:spcPct val="100000"/>
              </a:lnSpc>
              <a:spcBef>
                <a:spcPts val="655"/>
              </a:spcBef>
              <a:spcAft>
                <a:spcPts val="4680"/>
              </a:spcAft>
              <a:buFont typeface="Courier New"/>
              <a:buChar char="o"/>
            </a:pPr>
            <a:endParaRPr lang="fr-FR" sz="1600" spc="-5" dirty="0">
              <a:solidFill>
                <a:srgbClr val="304495"/>
              </a:solidFill>
              <a:latin typeface="Calibri" panose="02020603050405020304" pitchFamily="2"/>
            </a:endParaRPr>
          </a:p>
        </p:txBody>
      </p:sp>
      <p:pic>
        <p:nvPicPr>
          <p:cNvPr id="2" name="Picture 2">
            <a:extLst>
              <a:ext uri="{FF2B5EF4-FFF2-40B4-BE49-F238E27FC236}">
                <a16:creationId xmlns:a16="http://schemas.microsoft.com/office/drawing/2014/main" id="{EC44F55B-34B4-60FF-CE8E-4AF3500AA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2580" y="5860076"/>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083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1670732304"/>
              </p:ext>
            </p:extLst>
          </p:nvPr>
        </p:nvGraphicFramePr>
        <p:xfrm>
          <a:off x="707923" y="380365"/>
          <a:ext cx="7734113" cy="762000"/>
        </p:xfrm>
        <a:graphic>
          <a:graphicData uri="http://schemas.openxmlformats.org/drawingml/2006/table">
            <a:tbl>
              <a:tblPr/>
              <a:tblGrid>
                <a:gridCol w="6025955">
                  <a:extLst>
                    <a:ext uri="{9D8B030D-6E8A-4147-A177-3AD203B41FA5}">
                      <a16:colId xmlns:a16="http://schemas.microsoft.com/office/drawing/2014/main" val="20000"/>
                    </a:ext>
                  </a:extLst>
                </a:gridCol>
                <a:gridCol w="1708158">
                  <a:extLst>
                    <a:ext uri="{9D8B030D-6E8A-4147-A177-3AD203B41FA5}">
                      <a16:colId xmlns:a16="http://schemas.microsoft.com/office/drawing/2014/main" val="20001"/>
                    </a:ext>
                  </a:extLst>
                </a:gridCol>
              </a:tblGrid>
              <a:tr h="552508">
                <a:tc>
                  <a:txBody>
                    <a:bodyPr/>
                    <a:lstStyle/>
                    <a:p>
                      <a:pPr marL="45720" marR="0" indent="0" algn="l" defTabSz="914400" rtl="0" eaLnBrk="1" latinLnBrk="0" hangingPunct="1">
                        <a:lnSpc>
                          <a:spcPts val="3000"/>
                        </a:lnSpc>
                        <a:spcBef>
                          <a:spcPts val="0"/>
                        </a:spcBef>
                        <a:spcAft>
                          <a:spcPts val="0"/>
                        </a:spcAft>
                      </a:pPr>
                      <a:r>
                        <a:rPr kumimoji="0" lang="fr-FR" sz="4000" b="0" i="0" u="none" strike="noStrike" kern="1200" cap="none" spc="-10" normalizeH="0" baseline="0" dirty="0">
                          <a:ln>
                            <a:noFill/>
                          </a:ln>
                          <a:solidFill>
                            <a:srgbClr val="EB671B"/>
                          </a:solidFill>
                          <a:effectLst/>
                          <a:uLnTx/>
                          <a:uFillTx/>
                          <a:latin typeface="+mn-lt"/>
                          <a:ea typeface="+mj-ea"/>
                          <a:cs typeface="+mj-cs"/>
                        </a:rPr>
                        <a:t>L’essentiel juridique :</a:t>
                      </a:r>
                    </a:p>
                    <a:p>
                      <a:pPr marL="45720" marR="0" indent="0" algn="l" defTabSz="914400" rtl="0" eaLnBrk="1" latinLnBrk="0" hangingPunct="1">
                        <a:lnSpc>
                          <a:spcPts val="3000"/>
                        </a:lnSpc>
                        <a:spcBef>
                          <a:spcPts val="0"/>
                        </a:spcBef>
                        <a:spcAft>
                          <a:spcPts val="0"/>
                        </a:spcAft>
                      </a:pPr>
                      <a:r>
                        <a:rPr kumimoji="0" lang="fr-FR" sz="2800" b="0" i="0" u="none" strike="noStrike" kern="1200" cap="none" spc="-10" normalizeH="0" baseline="0" dirty="0">
                          <a:ln>
                            <a:noFill/>
                          </a:ln>
                          <a:solidFill>
                            <a:schemeClr val="tx1"/>
                          </a:solidFill>
                          <a:effectLst/>
                          <a:uLnTx/>
                          <a:uFillTx/>
                          <a:latin typeface="+mn-lt"/>
                          <a:ea typeface="+mj-ea"/>
                          <a:cs typeface="+mj-cs"/>
                        </a:rPr>
                        <a:t>LA GOUVERNANCE</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dirty="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9" name="Espace réservé du texte 8"/>
          <p:cNvSpPr>
            <a:spLocks noGrp="1"/>
          </p:cNvSpPr>
          <p:nvPr>
            <p:ph type="body" idx="10"/>
          </p:nvPr>
        </p:nvSpPr>
        <p:spPr>
          <a:xfrm>
            <a:off x="570058" y="1766943"/>
            <a:ext cx="11202210" cy="3324113"/>
          </a:xfrm>
          <a:prstGeom prst="rect">
            <a:avLst/>
          </a:prstGeom>
          <a:noFill/>
          <a:ln w="0" cmpd="sng">
            <a:noFill/>
            <a:prstDash val="solid"/>
          </a:ln>
        </p:spPr>
        <p:txBody>
          <a:bodyPr vert="horz" lIns="0" tIns="92075" rIns="0" bIns="0" anchor="t">
            <a:noAutofit/>
          </a:bodyPr>
          <a:lstStyle/>
          <a:p>
            <a:pPr>
              <a:lnSpc>
                <a:spcPct val="150000"/>
              </a:lnSpc>
              <a:spcBef>
                <a:spcPts val="630"/>
              </a:spcBef>
            </a:pPr>
            <a:r>
              <a:rPr lang="fr-FR" sz="2000" dirty="0">
                <a:latin typeface="Calibri" panose="02020603050405020304" pitchFamily="2"/>
              </a:rPr>
              <a:t>Pas de membres adhérents</a:t>
            </a:r>
          </a:p>
          <a:p>
            <a:pPr algn="just">
              <a:lnSpc>
                <a:spcPct val="150000"/>
              </a:lnSpc>
              <a:spcBef>
                <a:spcPts val="630"/>
              </a:spcBef>
            </a:pPr>
            <a:r>
              <a:rPr lang="fr-FR" sz="2000" spc="0" dirty="0">
                <a:latin typeface="Calibri" panose="02020603050405020304" pitchFamily="2"/>
              </a:rPr>
              <a:t>Un ou plusieurs fondateurs (personne physique, morale ou collectivité publique) </a:t>
            </a:r>
          </a:p>
          <a:p>
            <a:pPr>
              <a:lnSpc>
                <a:spcPct val="150000"/>
              </a:lnSpc>
              <a:spcBef>
                <a:spcPts val="630"/>
              </a:spcBef>
            </a:pPr>
            <a:r>
              <a:rPr lang="fr-FR" sz="2000" spc="0" dirty="0">
                <a:latin typeface="Calibri" panose="02020603050405020304" pitchFamily="2"/>
              </a:rPr>
              <a:t>Gouvernance par un conseil d’administration obligatoire (trois administrateurs minimum) </a:t>
            </a:r>
            <a:endParaRPr lang="fr-FR" sz="2000" dirty="0">
              <a:latin typeface="Calibri" panose="02020603050405020304" pitchFamily="2"/>
            </a:endParaRPr>
          </a:p>
          <a:p>
            <a:pPr>
              <a:lnSpc>
                <a:spcPct val="150000"/>
              </a:lnSpc>
              <a:spcBef>
                <a:spcPts val="655"/>
              </a:spcBef>
            </a:pPr>
            <a:r>
              <a:rPr lang="fr-FR" sz="2000" dirty="0">
                <a:latin typeface="Calibri" panose="02020603050405020304" pitchFamily="2"/>
              </a:rPr>
              <a:t>Administrateurs non rémunérés sauf sous conditions prévues par l’administration fiscale</a:t>
            </a:r>
            <a:endParaRPr lang="fr-FR" sz="2000" spc="0" dirty="0">
              <a:latin typeface="Calibri" panose="02020603050405020304" pitchFamily="2"/>
            </a:endParaRPr>
          </a:p>
          <a:p>
            <a:pPr>
              <a:lnSpc>
                <a:spcPct val="150000"/>
              </a:lnSpc>
              <a:spcBef>
                <a:spcPts val="655"/>
              </a:spcBef>
            </a:pPr>
            <a:r>
              <a:rPr lang="fr-FR" sz="2000" spc="0" dirty="0">
                <a:latin typeface="Calibri" panose="02020603050405020304" pitchFamily="2"/>
              </a:rPr>
              <a:t>Statuts librement rédigés (déclarés et contrôlés en préfecture) </a:t>
            </a:r>
            <a:endParaRPr lang="fr-FR" sz="2000" dirty="0">
              <a:latin typeface="Calibri" panose="02020603050405020304" pitchFamily="2"/>
            </a:endParaRPr>
          </a:p>
          <a:p>
            <a:pPr>
              <a:lnSpc>
                <a:spcPct val="150000"/>
              </a:lnSpc>
              <a:spcBef>
                <a:spcPts val="655"/>
              </a:spcBef>
            </a:pPr>
            <a:r>
              <a:rPr lang="fr-FR" sz="2000" spc="0" dirty="0">
                <a:latin typeface="Calibri" panose="02020603050405020304" pitchFamily="2"/>
              </a:rPr>
              <a:t>Si une association est à l’origine du fonds, elle peut y dupliquer sa gouvernance</a:t>
            </a:r>
          </a:p>
        </p:txBody>
      </p:sp>
      <p:pic>
        <p:nvPicPr>
          <p:cNvPr id="2" name="Picture 2">
            <a:extLst>
              <a:ext uri="{FF2B5EF4-FFF2-40B4-BE49-F238E27FC236}">
                <a16:creationId xmlns:a16="http://schemas.microsoft.com/office/drawing/2014/main" id="{629025B6-5608-CD49-017B-E613739AEB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2308" y="5483341"/>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263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9EC1D3-18AE-D2DF-5C9B-B002959B6493}"/>
              </a:ext>
            </a:extLst>
          </p:cNvPr>
          <p:cNvSpPr>
            <a:spLocks noGrp="1"/>
          </p:cNvSpPr>
          <p:nvPr>
            <p:ph type="title"/>
          </p:nvPr>
        </p:nvSpPr>
        <p:spPr>
          <a:xfrm>
            <a:off x="838199" y="365126"/>
            <a:ext cx="10872019" cy="1001557"/>
          </a:xfrm>
        </p:spPr>
        <p:txBody>
          <a:bodyPr>
            <a:normAutofit fontScale="90000"/>
          </a:bodyPr>
          <a:lstStyle/>
          <a:p>
            <a:r>
              <a:rPr lang="fr-FR" spc="-10" dirty="0">
                <a:solidFill>
                  <a:srgbClr val="EB671B"/>
                </a:solidFill>
                <a:latin typeface="+mn-lt"/>
              </a:rPr>
              <a:t>L’essentiel Juridique </a:t>
            </a:r>
            <a:br>
              <a:rPr lang="fr-FR" dirty="0">
                <a:solidFill>
                  <a:schemeClr val="tx1"/>
                </a:solidFill>
                <a:latin typeface="+mn-lt"/>
              </a:rPr>
            </a:br>
            <a:r>
              <a:rPr lang="fr-FR" dirty="0">
                <a:solidFill>
                  <a:schemeClr val="tx1"/>
                </a:solidFill>
                <a:latin typeface="+mn-lt"/>
              </a:rPr>
              <a:t>Obligation administrative </a:t>
            </a:r>
          </a:p>
        </p:txBody>
      </p:sp>
      <p:sp>
        <p:nvSpPr>
          <p:cNvPr id="28" name="Espace réservé du texte 15">
            <a:extLst>
              <a:ext uri="{FF2B5EF4-FFF2-40B4-BE49-F238E27FC236}">
                <a16:creationId xmlns:a16="http://schemas.microsoft.com/office/drawing/2014/main" id="{5A824E5F-4012-58FA-9BB9-BBC06D990C95}"/>
              </a:ext>
            </a:extLst>
          </p:cNvPr>
          <p:cNvSpPr txBox="1">
            <a:spLocks/>
          </p:cNvSpPr>
          <p:nvPr/>
        </p:nvSpPr>
        <p:spPr>
          <a:xfrm>
            <a:off x="2111392" y="1564975"/>
            <a:ext cx="3519948" cy="265611"/>
          </a:xfrm>
          <a:prstGeom prst="rect">
            <a:avLst/>
          </a:prstGeom>
          <a:solidFill>
            <a:srgbClr val="92D050"/>
          </a:solidFill>
          <a:ln w="0" cmpd="sng">
            <a:noFill/>
            <a:prstDash val="solid"/>
          </a:ln>
        </p:spPr>
        <p:txBody>
          <a:bodyPr vert="horz" lIns="0" tIns="1270" rIns="0" bIns="0" anchor="t"/>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304495"/>
                </a:solidFill>
                <a:latin typeface="Alt Gothic ATF Hvy" panose="020B09030405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lt Gothic ATF" panose="020B06030405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lt Gothic ATF" panose="020B06030405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buNone/>
            </a:pPr>
            <a:r>
              <a:rPr lang="fr-FR" sz="1600" b="1" spc="-85" dirty="0">
                <a:solidFill>
                  <a:srgbClr val="FFFFFF"/>
                </a:solidFill>
                <a:latin typeface="Arial" panose="02020603050405020304" pitchFamily="2"/>
              </a:rPr>
              <a:t>Statuts </a:t>
            </a:r>
          </a:p>
        </p:txBody>
      </p:sp>
      <p:sp>
        <p:nvSpPr>
          <p:cNvPr id="29" name="Espace réservé du texte 15">
            <a:extLst>
              <a:ext uri="{FF2B5EF4-FFF2-40B4-BE49-F238E27FC236}">
                <a16:creationId xmlns:a16="http://schemas.microsoft.com/office/drawing/2014/main" id="{42C3179D-EA8E-6413-B5B8-3329E55C1A7C}"/>
              </a:ext>
            </a:extLst>
          </p:cNvPr>
          <p:cNvSpPr txBox="1">
            <a:spLocks/>
          </p:cNvSpPr>
          <p:nvPr/>
        </p:nvSpPr>
        <p:spPr>
          <a:xfrm>
            <a:off x="8273468" y="1564603"/>
            <a:ext cx="3052156" cy="230289"/>
          </a:xfrm>
          <a:prstGeom prst="rect">
            <a:avLst/>
          </a:prstGeom>
          <a:solidFill>
            <a:srgbClr val="92D050"/>
          </a:solidFill>
          <a:ln w="0" cmpd="sng">
            <a:noFill/>
            <a:prstDash val="solid"/>
          </a:ln>
        </p:spPr>
        <p:txBody>
          <a:bodyPr vert="horz" lIns="0" tIns="1270" rIns="0" bIns="0" anchor="t"/>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304495"/>
                </a:solidFill>
                <a:latin typeface="Alt Gothic ATF Hvy" panose="020B09030405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lt Gothic ATF" panose="020B06030405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lt Gothic ATF" panose="020B06030405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buNone/>
            </a:pPr>
            <a:r>
              <a:rPr lang="fr-FR" sz="1600" b="1" spc="-75" dirty="0">
                <a:solidFill>
                  <a:srgbClr val="FFFFFF"/>
                </a:solidFill>
                <a:latin typeface="Arial" panose="02020603050405020304" pitchFamily="2"/>
              </a:rPr>
              <a:t>Fondateurs</a:t>
            </a:r>
            <a:endParaRPr lang="fr-FR" sz="1600" b="1" spc="-85" dirty="0">
              <a:solidFill>
                <a:srgbClr val="FFFFFF"/>
              </a:solidFill>
              <a:latin typeface="Arial" panose="02020603050405020304" pitchFamily="2"/>
            </a:endParaRPr>
          </a:p>
        </p:txBody>
      </p:sp>
      <p:sp>
        <p:nvSpPr>
          <p:cNvPr id="35" name="Espace réservé du texte 15">
            <a:extLst>
              <a:ext uri="{FF2B5EF4-FFF2-40B4-BE49-F238E27FC236}">
                <a16:creationId xmlns:a16="http://schemas.microsoft.com/office/drawing/2014/main" id="{5BB365E9-477F-F330-A7D6-40ED32416BA1}"/>
              </a:ext>
            </a:extLst>
          </p:cNvPr>
          <p:cNvSpPr txBox="1">
            <a:spLocks/>
          </p:cNvSpPr>
          <p:nvPr/>
        </p:nvSpPr>
        <p:spPr>
          <a:xfrm>
            <a:off x="2001242" y="4132754"/>
            <a:ext cx="3630097" cy="308793"/>
          </a:xfrm>
          <a:prstGeom prst="rect">
            <a:avLst/>
          </a:prstGeom>
          <a:solidFill>
            <a:srgbClr val="92D050"/>
          </a:solidFill>
          <a:ln w="0" cmpd="sng">
            <a:noFill/>
            <a:prstDash val="solid"/>
          </a:ln>
        </p:spPr>
        <p:txBody>
          <a:bodyPr vert="horz" lIns="0" tIns="1270" rIns="0" bIns="0" anchor="t"/>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304495"/>
                </a:solidFill>
                <a:latin typeface="Alt Gothic ATF Hvy" panose="020B09030405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lt Gothic ATF" panose="020B06030405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lt Gothic ATF" panose="020B06030405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buNone/>
            </a:pPr>
            <a:r>
              <a:rPr lang="fr-FR" sz="1600" b="1" spc="-85" dirty="0">
                <a:solidFill>
                  <a:srgbClr val="FFFFFF"/>
                </a:solidFill>
                <a:latin typeface="Arial" panose="02020603050405020304" pitchFamily="2"/>
              </a:rPr>
              <a:t>Comité consultatif</a:t>
            </a:r>
          </a:p>
        </p:txBody>
      </p:sp>
      <p:sp>
        <p:nvSpPr>
          <p:cNvPr id="36" name="Espace réservé du texte 15">
            <a:extLst>
              <a:ext uri="{FF2B5EF4-FFF2-40B4-BE49-F238E27FC236}">
                <a16:creationId xmlns:a16="http://schemas.microsoft.com/office/drawing/2014/main" id="{831D052F-690F-342D-3D3E-7C174CB46E4F}"/>
              </a:ext>
            </a:extLst>
          </p:cNvPr>
          <p:cNvSpPr txBox="1">
            <a:spLocks/>
          </p:cNvSpPr>
          <p:nvPr/>
        </p:nvSpPr>
        <p:spPr>
          <a:xfrm>
            <a:off x="7629832" y="3240394"/>
            <a:ext cx="4080386" cy="274947"/>
          </a:xfrm>
          <a:prstGeom prst="rect">
            <a:avLst/>
          </a:prstGeom>
          <a:solidFill>
            <a:srgbClr val="92D050"/>
          </a:solidFill>
          <a:ln w="0" cmpd="sng">
            <a:noFill/>
            <a:prstDash val="solid"/>
          </a:ln>
        </p:spPr>
        <p:txBody>
          <a:bodyPr vert="horz" lIns="0" tIns="1270" rIns="0" bIns="0" anchor="t"/>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304495"/>
                </a:solidFill>
                <a:latin typeface="Alt Gothic ATF Hvy" panose="020B09030405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lt Gothic ATF" panose="020B06030405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lt Gothic ATF" panose="020B06030405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buNone/>
            </a:pPr>
            <a:r>
              <a:rPr lang="en-US" sz="1600" b="1" spc="-30" dirty="0">
                <a:solidFill>
                  <a:srgbClr val="FFFFFF"/>
                </a:solidFill>
                <a:latin typeface="Arial" panose="02020603050405020304" pitchFamily="2"/>
              </a:rPr>
              <a:t>Conseil </a:t>
            </a:r>
            <a:r>
              <a:rPr lang="en-US" sz="1600" b="1" spc="-30" dirty="0" err="1">
                <a:solidFill>
                  <a:srgbClr val="FFFFFF"/>
                </a:solidFill>
                <a:latin typeface="Arial" panose="02020603050405020304" pitchFamily="2"/>
              </a:rPr>
              <a:t>d’administration</a:t>
            </a:r>
            <a:r>
              <a:rPr lang="en-US" sz="1600" b="1" spc="-30" dirty="0">
                <a:solidFill>
                  <a:srgbClr val="FFFFFF"/>
                </a:solidFill>
                <a:latin typeface="Arial" panose="02020603050405020304" pitchFamily="2"/>
              </a:rPr>
              <a:t> </a:t>
            </a:r>
          </a:p>
          <a:p>
            <a:pPr marL="0" indent="0" algn="ctr">
              <a:lnSpc>
                <a:spcPts val="1800"/>
              </a:lnSpc>
              <a:buNone/>
            </a:pPr>
            <a:r>
              <a:rPr lang="fr-FR" sz="1600" b="1" spc="-85" dirty="0">
                <a:solidFill>
                  <a:srgbClr val="FFFFFF"/>
                </a:solidFill>
                <a:latin typeface="Arial" panose="02020603050405020304" pitchFamily="2"/>
              </a:rPr>
              <a:t> </a:t>
            </a:r>
          </a:p>
        </p:txBody>
      </p:sp>
      <p:sp>
        <p:nvSpPr>
          <p:cNvPr id="41" name="Espace réservé du texte 9">
            <a:extLst>
              <a:ext uri="{FF2B5EF4-FFF2-40B4-BE49-F238E27FC236}">
                <a16:creationId xmlns:a16="http://schemas.microsoft.com/office/drawing/2014/main" id="{55540E90-13C2-2883-81F0-AD8F5274D5DE}"/>
              </a:ext>
            </a:extLst>
          </p:cNvPr>
          <p:cNvSpPr txBox="1">
            <a:spLocks/>
          </p:cNvSpPr>
          <p:nvPr/>
        </p:nvSpPr>
        <p:spPr>
          <a:xfrm>
            <a:off x="2001241" y="5690471"/>
            <a:ext cx="4306570" cy="255270"/>
          </a:xfrm>
          <a:prstGeom prst="rect">
            <a:avLst/>
          </a:prstGeom>
          <a:noFill/>
          <a:ln w="0" cmpd="sng">
            <a:noFill/>
            <a:prstDash val="solid"/>
          </a:ln>
        </p:spPr>
        <p:txBody>
          <a:bodyPr vert="horz" lIns="0" tIns="0" rIns="0" bIns="0" anchor="t"/>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304495"/>
                </a:solidFill>
                <a:latin typeface="Alt Gothic ATF Hvy" panose="020B09030405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lt Gothic ATF" panose="020B06030405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lt Gothic ATF" panose="020B06030405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buNone/>
            </a:pPr>
            <a:r>
              <a:rPr lang="fr-FR" sz="1750" b="1" dirty="0">
                <a:solidFill>
                  <a:srgbClr val="EB671B"/>
                </a:solidFill>
                <a:latin typeface="Arial" panose="02020603050405020304" pitchFamily="2"/>
              </a:rPr>
              <a:t>Pas d’Assemblée Générale de membres </a:t>
            </a:r>
          </a:p>
        </p:txBody>
      </p:sp>
      <p:cxnSp>
        <p:nvCxnSpPr>
          <p:cNvPr id="43" name="Connecteur droit 42">
            <a:extLst>
              <a:ext uri="{FF2B5EF4-FFF2-40B4-BE49-F238E27FC236}">
                <a16:creationId xmlns:a16="http://schemas.microsoft.com/office/drawing/2014/main" id="{16618E3D-23F8-0E27-BF52-08EE478D18FF}"/>
              </a:ext>
            </a:extLst>
          </p:cNvPr>
          <p:cNvCxnSpPr>
            <a:cxnSpLocks/>
            <a:stCxn id="44" idx="3"/>
          </p:cNvCxnSpPr>
          <p:nvPr/>
        </p:nvCxnSpPr>
        <p:spPr>
          <a:xfrm flipV="1">
            <a:off x="5631338" y="2093025"/>
            <a:ext cx="2642127" cy="1"/>
          </a:xfrm>
          <a:prstGeom prst="line">
            <a:avLst/>
          </a:prstGeom>
        </p:spPr>
        <p:style>
          <a:lnRef idx="1">
            <a:schemeClr val="accent2"/>
          </a:lnRef>
          <a:fillRef idx="0">
            <a:schemeClr val="accent2"/>
          </a:fillRef>
          <a:effectRef idx="0">
            <a:schemeClr val="accent2"/>
          </a:effectRef>
          <a:fontRef idx="minor">
            <a:schemeClr val="tx1"/>
          </a:fontRef>
        </p:style>
      </p:cxnSp>
      <p:sp>
        <p:nvSpPr>
          <p:cNvPr id="44" name="Rectangle 43">
            <a:extLst>
              <a:ext uri="{FF2B5EF4-FFF2-40B4-BE49-F238E27FC236}">
                <a16:creationId xmlns:a16="http://schemas.microsoft.com/office/drawing/2014/main" id="{01EF13F4-76C2-3859-50BC-49C4E37954A9}"/>
              </a:ext>
            </a:extLst>
          </p:cNvPr>
          <p:cNvSpPr/>
          <p:nvPr/>
        </p:nvSpPr>
        <p:spPr>
          <a:xfrm>
            <a:off x="2111390" y="1779118"/>
            <a:ext cx="3519948" cy="62781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just">
              <a:lnSpc>
                <a:spcPts val="1700"/>
              </a:lnSpc>
            </a:pPr>
            <a:r>
              <a:rPr lang="fr-FR" sz="1400" spc="-10">
                <a:solidFill>
                  <a:srgbClr val="000000"/>
                </a:solidFill>
                <a:latin typeface="Arial" panose="02020603050405020304" pitchFamily="2"/>
              </a:rPr>
              <a:t>Fixent la composition et les conditions de nomination et de renouvellement du</a:t>
            </a:r>
            <a:r>
              <a:rPr lang="en-US" sz="1400" spc="-10">
                <a:solidFill>
                  <a:srgbClr val="000000"/>
                </a:solidFill>
                <a:latin typeface="Arial" panose="02020603050405020304" pitchFamily="2"/>
              </a:rPr>
              <a:t> CA</a:t>
            </a:r>
            <a:r>
              <a:rPr lang="fr-FR" sz="100" spc="-10">
                <a:solidFill>
                  <a:srgbClr val="000000"/>
                </a:solidFill>
                <a:latin typeface="Arial" panose="02020603050405020304" pitchFamily="2"/>
              </a:rPr>
              <a:t> </a:t>
            </a:r>
            <a:endParaRPr lang="fr-FR" sz="100" spc="-10" dirty="0">
              <a:solidFill>
                <a:srgbClr val="000000"/>
              </a:solidFill>
              <a:latin typeface="Arial" panose="02020603050405020304" pitchFamily="2"/>
            </a:endParaRPr>
          </a:p>
        </p:txBody>
      </p:sp>
      <p:sp>
        <p:nvSpPr>
          <p:cNvPr id="45" name="Rectangle 44">
            <a:extLst>
              <a:ext uri="{FF2B5EF4-FFF2-40B4-BE49-F238E27FC236}">
                <a16:creationId xmlns:a16="http://schemas.microsoft.com/office/drawing/2014/main" id="{39F0AEF3-5696-ACA7-3ECB-07B955C20B56}"/>
              </a:ext>
            </a:extLst>
          </p:cNvPr>
          <p:cNvSpPr/>
          <p:nvPr/>
        </p:nvSpPr>
        <p:spPr>
          <a:xfrm>
            <a:off x="8273467" y="1799751"/>
            <a:ext cx="3052157" cy="96996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274320">
              <a:lnSpc>
                <a:spcPts val="1700"/>
              </a:lnSpc>
              <a:buFont typeface="Symbol"/>
              <a:buChar char="·"/>
            </a:pPr>
            <a:r>
              <a:rPr lang="fr-FR" sz="1400" dirty="0">
                <a:solidFill>
                  <a:srgbClr val="000000"/>
                </a:solidFill>
                <a:latin typeface="Arial" panose="02020603050405020304" pitchFamily="2"/>
              </a:rPr>
              <a:t>Une ou plusieurs</a:t>
            </a:r>
            <a:r>
              <a:rPr lang="en-US" sz="1400" dirty="0">
                <a:solidFill>
                  <a:srgbClr val="000000"/>
                </a:solidFill>
                <a:latin typeface="Arial" panose="02020603050405020304" pitchFamily="2"/>
              </a:rPr>
              <a:t> PP</a:t>
            </a:r>
            <a:r>
              <a:rPr lang="fr-FR" sz="1400" dirty="0">
                <a:solidFill>
                  <a:srgbClr val="000000"/>
                </a:solidFill>
                <a:latin typeface="Arial" panose="02020603050405020304" pitchFamily="2"/>
              </a:rPr>
              <a:t> ou</a:t>
            </a:r>
            <a:r>
              <a:rPr lang="en-US" sz="1400" dirty="0">
                <a:solidFill>
                  <a:srgbClr val="000000"/>
                </a:solidFill>
                <a:latin typeface="Arial" panose="02020603050405020304" pitchFamily="2"/>
              </a:rPr>
              <a:t> PM</a:t>
            </a:r>
          </a:p>
          <a:p>
            <a:pPr marL="0" indent="274320">
              <a:lnSpc>
                <a:spcPts val="1700"/>
              </a:lnSpc>
              <a:spcBef>
                <a:spcPts val="0"/>
              </a:spcBef>
              <a:buFont typeface="Symbol"/>
              <a:buChar char="·"/>
            </a:pPr>
            <a:r>
              <a:rPr lang="fr-FR" sz="1400" dirty="0">
                <a:solidFill>
                  <a:srgbClr val="000000"/>
                </a:solidFill>
                <a:latin typeface="Arial" panose="02020603050405020304" pitchFamily="2"/>
              </a:rPr>
              <a:t>Datent et signent statuts </a:t>
            </a:r>
          </a:p>
          <a:p>
            <a:pPr marL="0" indent="274320">
              <a:lnSpc>
                <a:spcPts val="1700"/>
              </a:lnSpc>
              <a:spcBef>
                <a:spcPts val="0"/>
              </a:spcBef>
              <a:spcAft>
                <a:spcPts val="245"/>
              </a:spcAft>
              <a:buFont typeface="Symbol"/>
              <a:buChar char="·"/>
            </a:pPr>
            <a:r>
              <a:rPr lang="fr-FR" sz="1400" spc="-20" dirty="0">
                <a:solidFill>
                  <a:srgbClr val="000000"/>
                </a:solidFill>
                <a:latin typeface="Arial" panose="02020603050405020304" pitchFamily="2"/>
              </a:rPr>
              <a:t>Nomme(nt) la première fois le</a:t>
            </a:r>
            <a:r>
              <a:rPr lang="en-US" sz="1400" spc="-20" dirty="0">
                <a:solidFill>
                  <a:srgbClr val="000000"/>
                </a:solidFill>
                <a:latin typeface="Arial" panose="02020603050405020304" pitchFamily="2"/>
              </a:rPr>
              <a:t> CA</a:t>
            </a:r>
          </a:p>
        </p:txBody>
      </p:sp>
      <p:sp>
        <p:nvSpPr>
          <p:cNvPr id="46" name="Rectangle 45">
            <a:extLst>
              <a:ext uri="{FF2B5EF4-FFF2-40B4-BE49-F238E27FC236}">
                <a16:creationId xmlns:a16="http://schemas.microsoft.com/office/drawing/2014/main" id="{59FCD535-F1E5-E758-8098-9F669675FDA8}"/>
              </a:ext>
            </a:extLst>
          </p:cNvPr>
          <p:cNvSpPr/>
          <p:nvPr/>
        </p:nvSpPr>
        <p:spPr>
          <a:xfrm>
            <a:off x="7629833" y="3515341"/>
            <a:ext cx="4080386" cy="142602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4320" marR="0" indent="274320" algn="l">
              <a:lnSpc>
                <a:spcPts val="1700"/>
              </a:lnSpc>
              <a:spcAft>
                <a:spcPts val="0"/>
              </a:spcAft>
              <a:buFont typeface="Symbol"/>
              <a:buChar char="·"/>
            </a:pPr>
            <a:r>
              <a:rPr lang="fr-FR" sz="1200" spc="0" dirty="0">
                <a:solidFill>
                  <a:srgbClr val="000000"/>
                </a:solidFill>
                <a:latin typeface="Arial" panose="02020603050405020304" pitchFamily="2"/>
              </a:rPr>
              <a:t>Au minimum trois membres </a:t>
            </a:r>
          </a:p>
          <a:p>
            <a:pPr marL="274320" marR="0" indent="274320" algn="l">
              <a:lnSpc>
                <a:spcPts val="1700"/>
              </a:lnSpc>
              <a:spcBef>
                <a:spcPts val="25"/>
              </a:spcBef>
              <a:spcAft>
                <a:spcPts val="0"/>
              </a:spcAft>
              <a:buFont typeface="Symbol"/>
              <a:buChar char="·"/>
            </a:pPr>
            <a:r>
              <a:rPr lang="fr-FR" sz="1200" spc="-10" dirty="0">
                <a:solidFill>
                  <a:srgbClr val="000000"/>
                </a:solidFill>
                <a:latin typeface="Arial" panose="02020603050405020304" pitchFamily="2"/>
              </a:rPr>
              <a:t>Définit la politique d’investissement du fonds dans les conditions prévues dans les statuts. Ces conditions incluent des règles de dispersion par catégories de placement, et de limitation par émetteur. </a:t>
            </a:r>
          </a:p>
          <a:p>
            <a:pPr marL="274320" marR="0" indent="274320" algn="l">
              <a:lnSpc>
                <a:spcPts val="1700"/>
              </a:lnSpc>
              <a:spcBef>
                <a:spcPts val="0"/>
              </a:spcBef>
              <a:spcAft>
                <a:spcPts val="0"/>
              </a:spcAft>
              <a:buFont typeface="Symbol"/>
              <a:buChar char="·"/>
            </a:pPr>
            <a:r>
              <a:rPr lang="fr-FR" sz="1200" spc="0" dirty="0">
                <a:solidFill>
                  <a:srgbClr val="000000"/>
                </a:solidFill>
                <a:latin typeface="Arial" panose="02020603050405020304" pitchFamily="2"/>
              </a:rPr>
              <a:t>Approuve les comptes annuels </a:t>
            </a:r>
          </a:p>
        </p:txBody>
      </p:sp>
      <p:sp>
        <p:nvSpPr>
          <p:cNvPr id="47" name="Rectangle 46">
            <a:extLst>
              <a:ext uri="{FF2B5EF4-FFF2-40B4-BE49-F238E27FC236}">
                <a16:creationId xmlns:a16="http://schemas.microsoft.com/office/drawing/2014/main" id="{B65C9823-7231-11E0-1DD3-74699F800649}"/>
              </a:ext>
            </a:extLst>
          </p:cNvPr>
          <p:cNvSpPr/>
          <p:nvPr/>
        </p:nvSpPr>
        <p:spPr>
          <a:xfrm>
            <a:off x="2111392" y="2952091"/>
            <a:ext cx="1907458" cy="8376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nSpc>
                <a:spcPts val="1700"/>
              </a:lnSpc>
            </a:pPr>
            <a:r>
              <a:rPr lang="fr-FR" sz="1400" dirty="0">
                <a:solidFill>
                  <a:srgbClr val="000000"/>
                </a:solidFill>
                <a:latin typeface="Arial" panose="02020603050405020304" pitchFamily="2"/>
              </a:rPr>
              <a:t>Quand le montant du total des dotations excède 1M€ </a:t>
            </a:r>
          </a:p>
        </p:txBody>
      </p:sp>
      <p:sp>
        <p:nvSpPr>
          <p:cNvPr id="48" name="Rectangle 47">
            <a:extLst>
              <a:ext uri="{FF2B5EF4-FFF2-40B4-BE49-F238E27FC236}">
                <a16:creationId xmlns:a16="http://schemas.microsoft.com/office/drawing/2014/main" id="{C8BA13C6-3E5E-B92E-D24B-064A6A14C505}"/>
              </a:ext>
            </a:extLst>
          </p:cNvPr>
          <p:cNvSpPr/>
          <p:nvPr/>
        </p:nvSpPr>
        <p:spPr>
          <a:xfrm>
            <a:off x="2001241" y="4426629"/>
            <a:ext cx="3630097" cy="96996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indent="0" algn="l">
              <a:lnSpc>
                <a:spcPts val="1700"/>
              </a:lnSpc>
              <a:spcAft>
                <a:spcPts val="0"/>
              </a:spcAft>
            </a:pPr>
            <a:r>
              <a:rPr lang="fr-FR" sz="1400" spc="0" dirty="0">
                <a:solidFill>
                  <a:srgbClr val="000000"/>
                </a:solidFill>
                <a:latin typeface="Arial" panose="02020603050405020304" pitchFamily="2"/>
              </a:rPr>
              <a:t>Personnalités qualifiées extérieures au conseil d’administration, et chargé de lui faire des propositions de politique d’investissement et d’en assurer le suivi </a:t>
            </a:r>
          </a:p>
        </p:txBody>
      </p:sp>
      <p:sp>
        <p:nvSpPr>
          <p:cNvPr id="49" name="Espace réservé du texte 15">
            <a:extLst>
              <a:ext uri="{FF2B5EF4-FFF2-40B4-BE49-F238E27FC236}">
                <a16:creationId xmlns:a16="http://schemas.microsoft.com/office/drawing/2014/main" id="{41678F6F-229C-8996-B1EF-EA58E7782642}"/>
              </a:ext>
            </a:extLst>
          </p:cNvPr>
          <p:cNvSpPr txBox="1">
            <a:spLocks/>
          </p:cNvSpPr>
          <p:nvPr/>
        </p:nvSpPr>
        <p:spPr>
          <a:xfrm>
            <a:off x="7629832" y="4984096"/>
            <a:ext cx="4080386" cy="274947"/>
          </a:xfrm>
          <a:prstGeom prst="rect">
            <a:avLst/>
          </a:prstGeom>
          <a:solidFill>
            <a:srgbClr val="92D050"/>
          </a:solidFill>
          <a:ln w="0" cmpd="sng">
            <a:noFill/>
            <a:prstDash val="solid"/>
          </a:ln>
        </p:spPr>
        <p:txBody>
          <a:bodyPr vert="horz" lIns="0" tIns="1270" rIns="0" bIns="0" anchor="t"/>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304495"/>
                </a:solidFill>
                <a:latin typeface="Alt Gothic ATF Hvy" panose="020B09030405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lt Gothic ATF" panose="020B06030405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lt Gothic ATF" panose="020B06030405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buNone/>
            </a:pPr>
            <a:r>
              <a:rPr lang="en-US" sz="1600" b="1" spc="-30" dirty="0">
                <a:solidFill>
                  <a:srgbClr val="FFFFFF"/>
                </a:solidFill>
                <a:latin typeface="Arial" panose="02020603050405020304" pitchFamily="2"/>
              </a:rPr>
              <a:t>Président</a:t>
            </a:r>
          </a:p>
          <a:p>
            <a:pPr marL="0" indent="0" algn="ctr">
              <a:lnSpc>
                <a:spcPts val="1800"/>
              </a:lnSpc>
              <a:buNone/>
            </a:pPr>
            <a:r>
              <a:rPr lang="fr-FR" sz="1600" b="1" spc="-85" dirty="0">
                <a:solidFill>
                  <a:srgbClr val="FFFFFF"/>
                </a:solidFill>
                <a:latin typeface="Arial" panose="02020603050405020304" pitchFamily="2"/>
              </a:rPr>
              <a:t> </a:t>
            </a:r>
          </a:p>
        </p:txBody>
      </p:sp>
      <p:sp>
        <p:nvSpPr>
          <p:cNvPr id="50" name="Rectangle 49">
            <a:extLst>
              <a:ext uri="{FF2B5EF4-FFF2-40B4-BE49-F238E27FC236}">
                <a16:creationId xmlns:a16="http://schemas.microsoft.com/office/drawing/2014/main" id="{4C09274F-2FFE-558F-5E9C-5A904797A743}"/>
              </a:ext>
            </a:extLst>
          </p:cNvPr>
          <p:cNvSpPr/>
          <p:nvPr/>
        </p:nvSpPr>
        <p:spPr>
          <a:xfrm>
            <a:off x="7629831" y="5252799"/>
            <a:ext cx="4080387" cy="77316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indent="0" algn="l">
              <a:lnSpc>
                <a:spcPts val="1700"/>
              </a:lnSpc>
              <a:spcAft>
                <a:spcPts val="0"/>
              </a:spcAft>
            </a:pPr>
            <a:r>
              <a:rPr lang="fr-FR" sz="1400" spc="0" dirty="0">
                <a:solidFill>
                  <a:srgbClr val="000000"/>
                </a:solidFill>
                <a:latin typeface="Arial" panose="02020603050405020304" pitchFamily="2"/>
              </a:rPr>
              <a:t>Nommé par le</a:t>
            </a:r>
            <a:r>
              <a:rPr lang="en-US" sz="1400" spc="0" dirty="0">
                <a:solidFill>
                  <a:srgbClr val="000000"/>
                </a:solidFill>
                <a:latin typeface="Arial" panose="02020603050405020304" pitchFamily="2"/>
              </a:rPr>
              <a:t> CA,</a:t>
            </a:r>
            <a:r>
              <a:rPr lang="fr-FR" sz="1400" spc="0" dirty="0">
                <a:solidFill>
                  <a:srgbClr val="000000"/>
                </a:solidFill>
                <a:latin typeface="Arial" panose="02020603050405020304" pitchFamily="2"/>
              </a:rPr>
              <a:t> il prend toutes les </a:t>
            </a:r>
          </a:p>
          <a:p>
            <a:pPr marL="0" marR="0" indent="0" algn="l">
              <a:lnSpc>
                <a:spcPts val="1700"/>
              </a:lnSpc>
              <a:spcBef>
                <a:spcPts val="0"/>
              </a:spcBef>
              <a:spcAft>
                <a:spcPts val="0"/>
              </a:spcAft>
            </a:pPr>
            <a:r>
              <a:rPr lang="fr-FR" sz="1400" spc="0" dirty="0">
                <a:solidFill>
                  <a:srgbClr val="000000"/>
                </a:solidFill>
                <a:latin typeface="Arial" panose="02020603050405020304" pitchFamily="2"/>
              </a:rPr>
              <a:t>décisions de gestion </a:t>
            </a:r>
          </a:p>
          <a:p>
            <a:pPr marL="0" marR="0" indent="0" algn="l">
              <a:lnSpc>
                <a:spcPts val="1600"/>
              </a:lnSpc>
              <a:spcBef>
                <a:spcPts val="0"/>
              </a:spcBef>
              <a:spcAft>
                <a:spcPts val="0"/>
              </a:spcAft>
            </a:pPr>
            <a:r>
              <a:rPr lang="fr-FR" sz="1400" spc="-20" dirty="0">
                <a:solidFill>
                  <a:srgbClr val="000000"/>
                </a:solidFill>
                <a:latin typeface="Arial" panose="02020603050405020304" pitchFamily="2"/>
              </a:rPr>
              <a:t>Il représente le fonds vis-à-vis des tiers </a:t>
            </a:r>
          </a:p>
        </p:txBody>
      </p:sp>
      <p:cxnSp>
        <p:nvCxnSpPr>
          <p:cNvPr id="54" name="Connecteur droit 53">
            <a:extLst>
              <a:ext uri="{FF2B5EF4-FFF2-40B4-BE49-F238E27FC236}">
                <a16:creationId xmlns:a16="http://schemas.microsoft.com/office/drawing/2014/main" id="{F33A3101-DD89-7F2B-4002-AFDF29D96842}"/>
              </a:ext>
            </a:extLst>
          </p:cNvPr>
          <p:cNvCxnSpPr>
            <a:endCxn id="36" idx="0"/>
          </p:cNvCxnSpPr>
          <p:nvPr/>
        </p:nvCxnSpPr>
        <p:spPr>
          <a:xfrm>
            <a:off x="9670024" y="2780963"/>
            <a:ext cx="1" cy="459431"/>
          </a:xfrm>
          <a:prstGeom prst="line">
            <a:avLst/>
          </a:prstGeom>
        </p:spPr>
        <p:style>
          <a:lnRef idx="1">
            <a:schemeClr val="accent2"/>
          </a:lnRef>
          <a:fillRef idx="0">
            <a:schemeClr val="accent2"/>
          </a:fillRef>
          <a:effectRef idx="0">
            <a:schemeClr val="accent2"/>
          </a:effectRef>
          <a:fontRef idx="minor">
            <a:schemeClr val="tx1"/>
          </a:fontRef>
        </p:style>
      </p:cxnSp>
      <p:cxnSp>
        <p:nvCxnSpPr>
          <p:cNvPr id="56" name="Connecteur droit 55">
            <a:extLst>
              <a:ext uri="{FF2B5EF4-FFF2-40B4-BE49-F238E27FC236}">
                <a16:creationId xmlns:a16="http://schemas.microsoft.com/office/drawing/2014/main" id="{D434A239-F6BA-9213-9C76-A07CDA0BE198}"/>
              </a:ext>
            </a:extLst>
          </p:cNvPr>
          <p:cNvCxnSpPr>
            <a:stCxn id="44" idx="3"/>
            <a:endCxn id="36" idx="0"/>
          </p:cNvCxnSpPr>
          <p:nvPr/>
        </p:nvCxnSpPr>
        <p:spPr>
          <a:xfrm>
            <a:off x="5631338" y="2093026"/>
            <a:ext cx="4038687" cy="1147368"/>
          </a:xfrm>
          <a:prstGeom prst="line">
            <a:avLst/>
          </a:prstGeom>
        </p:spPr>
        <p:style>
          <a:lnRef idx="1">
            <a:schemeClr val="accent2"/>
          </a:lnRef>
          <a:fillRef idx="0">
            <a:schemeClr val="accent2"/>
          </a:fillRef>
          <a:effectRef idx="0">
            <a:schemeClr val="accent2"/>
          </a:effectRef>
          <a:fontRef idx="minor">
            <a:schemeClr val="tx1"/>
          </a:fontRef>
        </p:style>
      </p:cxnSp>
      <p:cxnSp>
        <p:nvCxnSpPr>
          <p:cNvPr id="59" name="Connecteur droit 58">
            <a:extLst>
              <a:ext uri="{FF2B5EF4-FFF2-40B4-BE49-F238E27FC236}">
                <a16:creationId xmlns:a16="http://schemas.microsoft.com/office/drawing/2014/main" id="{497EF2F3-A7D1-3412-2B9E-7FD7E391E060}"/>
              </a:ext>
            </a:extLst>
          </p:cNvPr>
          <p:cNvCxnSpPr/>
          <p:nvPr/>
        </p:nvCxnSpPr>
        <p:spPr>
          <a:xfrm>
            <a:off x="4532671" y="2406933"/>
            <a:ext cx="0" cy="1725821"/>
          </a:xfrm>
          <a:prstGeom prst="line">
            <a:avLst/>
          </a:prstGeom>
        </p:spPr>
        <p:style>
          <a:lnRef idx="1">
            <a:schemeClr val="accent2"/>
          </a:lnRef>
          <a:fillRef idx="0">
            <a:schemeClr val="accent2"/>
          </a:fillRef>
          <a:effectRef idx="0">
            <a:schemeClr val="accent2"/>
          </a:effectRef>
          <a:fontRef idx="minor">
            <a:schemeClr val="tx1"/>
          </a:fontRef>
        </p:style>
      </p:cxnSp>
      <p:cxnSp>
        <p:nvCxnSpPr>
          <p:cNvPr id="61" name="Connecteur droit 60">
            <a:extLst>
              <a:ext uri="{FF2B5EF4-FFF2-40B4-BE49-F238E27FC236}">
                <a16:creationId xmlns:a16="http://schemas.microsoft.com/office/drawing/2014/main" id="{F288F024-C188-DE6C-92DA-D84926A17E91}"/>
              </a:ext>
            </a:extLst>
          </p:cNvPr>
          <p:cNvCxnSpPr>
            <a:stCxn id="48" idx="3"/>
          </p:cNvCxnSpPr>
          <p:nvPr/>
        </p:nvCxnSpPr>
        <p:spPr>
          <a:xfrm>
            <a:off x="5631338" y="4911613"/>
            <a:ext cx="1998493" cy="29754"/>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65299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3541157788"/>
              </p:ext>
            </p:extLst>
          </p:nvPr>
        </p:nvGraphicFramePr>
        <p:xfrm>
          <a:off x="780302" y="515913"/>
          <a:ext cx="8659957" cy="787464"/>
        </p:xfrm>
        <a:graphic>
          <a:graphicData uri="http://schemas.openxmlformats.org/drawingml/2006/table">
            <a:tbl>
              <a:tblPr/>
              <a:tblGrid>
                <a:gridCol w="6790274">
                  <a:extLst>
                    <a:ext uri="{9D8B030D-6E8A-4147-A177-3AD203B41FA5}">
                      <a16:colId xmlns:a16="http://schemas.microsoft.com/office/drawing/2014/main" val="20000"/>
                    </a:ext>
                  </a:extLst>
                </a:gridCol>
                <a:gridCol w="1869683">
                  <a:extLst>
                    <a:ext uri="{9D8B030D-6E8A-4147-A177-3AD203B41FA5}">
                      <a16:colId xmlns:a16="http://schemas.microsoft.com/office/drawing/2014/main" val="20001"/>
                    </a:ext>
                  </a:extLst>
                </a:gridCol>
              </a:tblGrid>
              <a:tr h="397492">
                <a:tc>
                  <a:txBody>
                    <a:bodyPr/>
                    <a:lstStyle/>
                    <a:p>
                      <a:pPr marL="45720" marR="0" indent="0" algn="l">
                        <a:lnSpc>
                          <a:spcPts val="3000"/>
                        </a:lnSpc>
                        <a:spcBef>
                          <a:spcPts val="0"/>
                        </a:spcBef>
                        <a:spcAft>
                          <a:spcPts val="0"/>
                        </a:spcAft>
                      </a:pPr>
                      <a:r>
                        <a:rPr lang="fr-FR" sz="3600" dirty="0">
                          <a:solidFill>
                            <a:srgbClr val="EB671B"/>
                          </a:solidFill>
                          <a:latin typeface="+mn-lt"/>
                        </a:rPr>
                        <a:t>L’essentiel Juridique</a:t>
                      </a:r>
                    </a:p>
                    <a:p>
                      <a:pPr marL="45720" marR="0" indent="0" algn="l">
                        <a:lnSpc>
                          <a:spcPts val="3000"/>
                        </a:lnSpc>
                        <a:spcBef>
                          <a:spcPts val="0"/>
                        </a:spcBef>
                        <a:spcAft>
                          <a:spcPts val="0"/>
                        </a:spcAft>
                      </a:pPr>
                      <a:r>
                        <a:rPr lang="fr-FR" sz="3600" spc="0" dirty="0">
                          <a:solidFill>
                            <a:schemeClr val="tx1"/>
                          </a:solidFill>
                          <a:latin typeface="+mn-lt"/>
                        </a:rPr>
                        <a:t>Obligation administrative</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dirty="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7" name="Espace réservé du texte 6"/>
          <p:cNvSpPr>
            <a:spLocks noGrp="1"/>
          </p:cNvSpPr>
          <p:nvPr>
            <p:ph type="body" idx="10"/>
          </p:nvPr>
        </p:nvSpPr>
        <p:spPr>
          <a:xfrm>
            <a:off x="314969" y="1656339"/>
            <a:ext cx="11464655" cy="4173387"/>
          </a:xfrm>
          <a:prstGeom prst="rect">
            <a:avLst/>
          </a:prstGeom>
          <a:noFill/>
          <a:ln w="0" cmpd="sng">
            <a:noFill/>
            <a:prstDash val="solid"/>
          </a:ln>
        </p:spPr>
        <p:txBody>
          <a:bodyPr vert="horz" lIns="0" tIns="55245" rIns="0" bIns="0" anchor="t">
            <a:normAutofit/>
          </a:bodyPr>
          <a:lstStyle/>
          <a:p>
            <a:pPr marL="0" marR="0" indent="0" algn="just">
              <a:lnSpc>
                <a:spcPts val="1800"/>
              </a:lnSpc>
              <a:spcAft>
                <a:spcPts val="0"/>
              </a:spcAft>
              <a:buNone/>
            </a:pPr>
            <a:r>
              <a:rPr lang="fr-FR" sz="2000" spc="0" dirty="0">
                <a:solidFill>
                  <a:srgbClr val="28425C"/>
                </a:solidFill>
                <a:latin typeface="+mn-lt"/>
              </a:rPr>
              <a:t>Dépôt des comptes annuels et du rapport d’activité </a:t>
            </a:r>
          </a:p>
          <a:p>
            <a:pPr marL="0" marR="0" indent="0" algn="just">
              <a:lnSpc>
                <a:spcPts val="1800"/>
              </a:lnSpc>
              <a:spcAft>
                <a:spcPts val="0"/>
              </a:spcAft>
              <a:buNone/>
            </a:pPr>
            <a:endParaRPr lang="fr-FR" sz="2000" spc="0" dirty="0">
              <a:solidFill>
                <a:srgbClr val="28425C"/>
              </a:solidFill>
              <a:latin typeface="+mn-lt"/>
            </a:endParaRPr>
          </a:p>
          <a:p>
            <a:pPr algn="just">
              <a:lnSpc>
                <a:spcPts val="1800"/>
              </a:lnSpc>
            </a:pPr>
            <a:r>
              <a:rPr lang="fr-FR" sz="2000" spc="10" dirty="0">
                <a:solidFill>
                  <a:srgbClr val="28425C"/>
                </a:solidFill>
                <a:latin typeface="+mn-lt"/>
              </a:rPr>
              <a:t>comptes annuels, rapport d’activité et rapport du CAC (si applicable) à transmettre à la </a:t>
            </a:r>
            <a:r>
              <a:rPr lang="fr-FR" sz="2000" spc="0" dirty="0">
                <a:solidFill>
                  <a:srgbClr val="28425C"/>
                </a:solidFill>
                <a:latin typeface="+mn-lt"/>
              </a:rPr>
              <a:t>préfecture dans les 6 mois suivant la clôture </a:t>
            </a:r>
          </a:p>
          <a:p>
            <a:pPr algn="just">
              <a:lnSpc>
                <a:spcPts val="1800"/>
              </a:lnSpc>
            </a:pPr>
            <a:r>
              <a:rPr lang="fr-FR" sz="2000" spc="10" dirty="0">
                <a:solidFill>
                  <a:srgbClr val="28425C"/>
                </a:solidFill>
                <a:latin typeface="+mn-lt"/>
              </a:rPr>
              <a:t>il existe un modèle de rapport d’activité dont le contenu est précisé par le décret sur les </a:t>
            </a:r>
            <a:r>
              <a:rPr lang="fr-FR" sz="2000" spc="0" dirty="0">
                <a:solidFill>
                  <a:srgbClr val="28425C"/>
                </a:solidFill>
                <a:latin typeface="+mn-lt"/>
              </a:rPr>
              <a:t>fonds de dotation </a:t>
            </a:r>
          </a:p>
          <a:p>
            <a:pPr algn="just">
              <a:lnSpc>
                <a:spcPts val="1800"/>
              </a:lnSpc>
            </a:pPr>
            <a:r>
              <a:rPr lang="fr-FR" sz="2000" spc="5" dirty="0">
                <a:solidFill>
                  <a:srgbClr val="28425C"/>
                </a:solidFill>
                <a:latin typeface="+mn-lt"/>
              </a:rPr>
              <a:t>publicité des comptes (mais pas le rapport du CAC, ni du rapport d’activité) sur le site </a:t>
            </a:r>
            <a:r>
              <a:rPr lang="fr-FR" sz="2000" spc="0" dirty="0">
                <a:solidFill>
                  <a:srgbClr val="28425C"/>
                </a:solidFill>
                <a:latin typeface="+mn-lt"/>
              </a:rPr>
              <a:t>internet de la DILA </a:t>
            </a:r>
            <a:endParaRPr lang="fr-FR" sz="2000" dirty="0">
              <a:solidFill>
                <a:srgbClr val="28425C"/>
              </a:solidFill>
              <a:latin typeface="+mn-lt"/>
            </a:endParaRPr>
          </a:p>
          <a:p>
            <a:pPr algn="just">
              <a:lnSpc>
                <a:spcPts val="1800"/>
              </a:lnSpc>
            </a:pPr>
            <a:r>
              <a:rPr lang="fr-FR" sz="2000" spc="10" dirty="0">
                <a:solidFill>
                  <a:srgbClr val="28425C"/>
                </a:solidFill>
                <a:latin typeface="+mn-lt"/>
              </a:rPr>
              <a:t>le défaut de transmission des documents peut entraîner la suspension voire la dissolution </a:t>
            </a:r>
            <a:r>
              <a:rPr lang="fr-FR" sz="2000" spc="0" dirty="0">
                <a:solidFill>
                  <a:srgbClr val="28425C"/>
                </a:solidFill>
                <a:latin typeface="+mn-lt"/>
              </a:rPr>
              <a:t>(contrôle renforcé des préfectures) </a:t>
            </a:r>
          </a:p>
          <a:p>
            <a:pPr algn="just">
              <a:lnSpc>
                <a:spcPts val="1800"/>
              </a:lnSpc>
            </a:pPr>
            <a:endParaRPr lang="fr-FR" sz="2000" spc="0" dirty="0">
              <a:solidFill>
                <a:srgbClr val="28425C"/>
              </a:solidFill>
              <a:latin typeface="+mn-lt"/>
            </a:endParaRPr>
          </a:p>
          <a:p>
            <a:pPr marL="457200" marR="0" indent="0" algn="just">
              <a:lnSpc>
                <a:spcPts val="1800"/>
              </a:lnSpc>
              <a:spcBef>
                <a:spcPts val="0"/>
              </a:spcBef>
              <a:spcAft>
                <a:spcPts val="0"/>
              </a:spcAft>
            </a:pPr>
            <a:endParaRPr lang="fr-FR" sz="2000" spc="0" dirty="0">
              <a:solidFill>
                <a:srgbClr val="28425C"/>
              </a:solidFill>
              <a:latin typeface="+mn-lt"/>
            </a:endParaRPr>
          </a:p>
          <a:p>
            <a:pPr marL="480060" lvl="8" indent="-342900" algn="just">
              <a:lnSpc>
                <a:spcPts val="1700"/>
              </a:lnSpc>
              <a:spcBef>
                <a:spcPts val="995"/>
              </a:spcBef>
              <a:buFont typeface="Wingdings" panose="05000000000000000000" pitchFamily="2" charset="2"/>
              <a:buChar char="Ø"/>
            </a:pPr>
            <a:r>
              <a:rPr lang="fr-FR" sz="2000" spc="0" dirty="0">
                <a:solidFill>
                  <a:srgbClr val="28425C"/>
                </a:solidFill>
              </a:rPr>
              <a:t>Contrôle de la préfecture sur la réalisation de l’objet, fonds étrangers…sanctions de la suspension à la dissolution (publication au JO dans un délai d’1mois)</a:t>
            </a:r>
          </a:p>
          <a:p>
            <a:pPr marL="137160" marR="0" indent="320040" algn="just">
              <a:lnSpc>
                <a:spcPts val="1700"/>
              </a:lnSpc>
              <a:spcBef>
                <a:spcPts val="995"/>
              </a:spcBef>
              <a:spcAft>
                <a:spcPts val="0"/>
              </a:spcAft>
              <a:buFont typeface="Courier New"/>
              <a:buChar char="o"/>
            </a:pPr>
            <a:endParaRPr lang="fr-FR" sz="2000" spc="5" dirty="0">
              <a:solidFill>
                <a:srgbClr val="28425C"/>
              </a:solidFill>
              <a:latin typeface="Calibri" panose="02020603050405020304" pitchFamily="2"/>
            </a:endParaRPr>
          </a:p>
        </p:txBody>
      </p:sp>
      <p:pic>
        <p:nvPicPr>
          <p:cNvPr id="4" name="Picture 2">
            <a:extLst>
              <a:ext uri="{FF2B5EF4-FFF2-40B4-BE49-F238E27FC236}">
                <a16:creationId xmlns:a16="http://schemas.microsoft.com/office/drawing/2014/main" id="{530F0928-2248-B101-D49C-70E80417A6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7070" y="5829726"/>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0556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422618937"/>
              </p:ext>
            </p:extLst>
          </p:nvPr>
        </p:nvGraphicFramePr>
        <p:xfrm>
          <a:off x="638379" y="338801"/>
          <a:ext cx="8761557" cy="787464"/>
        </p:xfrm>
        <a:graphic>
          <a:graphicData uri="http://schemas.openxmlformats.org/drawingml/2006/table">
            <a:tbl>
              <a:tblPr/>
              <a:tblGrid>
                <a:gridCol w="6869939">
                  <a:extLst>
                    <a:ext uri="{9D8B030D-6E8A-4147-A177-3AD203B41FA5}">
                      <a16:colId xmlns:a16="http://schemas.microsoft.com/office/drawing/2014/main" val="20000"/>
                    </a:ext>
                  </a:extLst>
                </a:gridCol>
                <a:gridCol w="1891618">
                  <a:extLst>
                    <a:ext uri="{9D8B030D-6E8A-4147-A177-3AD203B41FA5}">
                      <a16:colId xmlns:a16="http://schemas.microsoft.com/office/drawing/2014/main" val="20001"/>
                    </a:ext>
                  </a:extLst>
                </a:gridCol>
              </a:tblGrid>
              <a:tr h="637309">
                <a:tc>
                  <a:txBody>
                    <a:bodyPr/>
                    <a:lstStyle/>
                    <a:p>
                      <a:pPr marL="45720" marR="0" indent="0" algn="l">
                        <a:lnSpc>
                          <a:spcPts val="3000"/>
                        </a:lnSpc>
                        <a:spcBef>
                          <a:spcPts val="0"/>
                        </a:spcBef>
                        <a:spcAft>
                          <a:spcPts val="0"/>
                        </a:spcAft>
                      </a:pPr>
                      <a:r>
                        <a:rPr lang="fr-FR" sz="3600" dirty="0">
                          <a:solidFill>
                            <a:srgbClr val="EB671B"/>
                          </a:solidFill>
                          <a:latin typeface="+mn-lt"/>
                        </a:rPr>
                        <a:t>L’essentiel Juridique</a:t>
                      </a:r>
                    </a:p>
                    <a:p>
                      <a:pPr marL="45720" marR="0" indent="0" algn="l">
                        <a:lnSpc>
                          <a:spcPts val="3000"/>
                        </a:lnSpc>
                        <a:spcBef>
                          <a:spcPts val="0"/>
                        </a:spcBef>
                        <a:spcAft>
                          <a:spcPts val="0"/>
                        </a:spcAft>
                      </a:pPr>
                      <a:r>
                        <a:rPr lang="fr-FR" sz="3600" spc="0" dirty="0">
                          <a:solidFill>
                            <a:schemeClr val="tx1"/>
                          </a:solidFill>
                          <a:latin typeface="+mn-lt"/>
                        </a:rPr>
                        <a:t>Obligation administrative</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dirty="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8" name="Espace réservé du texte 7"/>
          <p:cNvSpPr>
            <a:spLocks noGrp="1"/>
          </p:cNvSpPr>
          <p:nvPr>
            <p:ph type="body" idx="10"/>
          </p:nvPr>
        </p:nvSpPr>
        <p:spPr>
          <a:xfrm>
            <a:off x="638379" y="1797268"/>
            <a:ext cx="10936849" cy="3686073"/>
          </a:xfrm>
          <a:prstGeom prst="rect">
            <a:avLst/>
          </a:prstGeom>
          <a:noFill/>
          <a:ln w="0" cmpd="sng">
            <a:noFill/>
            <a:prstDash val="solid"/>
          </a:ln>
        </p:spPr>
        <p:txBody>
          <a:bodyPr vert="horz" lIns="0" tIns="0" rIns="0" bIns="0" anchor="t">
            <a:normAutofit/>
          </a:bodyPr>
          <a:lstStyle/>
          <a:p>
            <a:pPr marL="0" marR="0" indent="0" algn="just">
              <a:lnSpc>
                <a:spcPct val="100000"/>
              </a:lnSpc>
              <a:spcBef>
                <a:spcPts val="1020"/>
              </a:spcBef>
              <a:spcAft>
                <a:spcPts val="0"/>
              </a:spcAft>
              <a:buNone/>
            </a:pPr>
            <a:r>
              <a:rPr lang="fr-FR" sz="2400" b="1" spc="0" dirty="0">
                <a:solidFill>
                  <a:srgbClr val="EB671B"/>
                </a:solidFill>
                <a:latin typeface="Calibri" panose="02020603050405020304" pitchFamily="2"/>
              </a:rPr>
              <a:t>Commissaire aux comptes </a:t>
            </a:r>
          </a:p>
          <a:p>
            <a:pPr marL="480060" marR="0" indent="-342900" algn="just">
              <a:lnSpc>
                <a:spcPct val="100000"/>
              </a:lnSpc>
              <a:spcBef>
                <a:spcPts val="1010"/>
              </a:spcBef>
              <a:spcAft>
                <a:spcPts val="0"/>
              </a:spcAft>
              <a:buFont typeface="Wingdings" panose="05000000000000000000" pitchFamily="2" charset="2"/>
              <a:buChar char="§"/>
            </a:pPr>
            <a:r>
              <a:rPr lang="fr-FR" sz="2400" spc="5" dirty="0">
                <a:latin typeface="Calibri" panose="02020603050405020304" pitchFamily="2"/>
              </a:rPr>
              <a:t>obligatoire lors de l’exercice de franchissement du seuil de 10 000 euros de </a:t>
            </a:r>
            <a:r>
              <a:rPr lang="fr-FR" sz="2400" spc="0" dirty="0">
                <a:latin typeface="Calibri" panose="02020603050405020304" pitchFamily="2"/>
              </a:rPr>
              <a:t>ressources annuelles </a:t>
            </a:r>
          </a:p>
          <a:p>
            <a:pPr marL="480060" marR="0" indent="-342900" algn="just">
              <a:lnSpc>
                <a:spcPct val="100000"/>
              </a:lnSpc>
              <a:spcBef>
                <a:spcPts val="995"/>
              </a:spcBef>
              <a:spcAft>
                <a:spcPts val="0"/>
              </a:spcAft>
              <a:buFont typeface="Wingdings" panose="05000000000000000000" pitchFamily="2" charset="2"/>
              <a:buChar char="§"/>
            </a:pPr>
            <a:r>
              <a:rPr lang="fr-FR" sz="2400" spc="0" dirty="0">
                <a:latin typeface="Calibri" panose="02020603050405020304" pitchFamily="2"/>
              </a:rPr>
              <a:t>rapport d’activité à contrôler par le CAC (pas de rapport de gestion obligatoire) </a:t>
            </a:r>
          </a:p>
          <a:p>
            <a:pPr marL="480060" marR="0" indent="-342900" algn="just">
              <a:lnSpc>
                <a:spcPct val="100000"/>
              </a:lnSpc>
              <a:spcBef>
                <a:spcPts val="1015"/>
              </a:spcBef>
              <a:spcAft>
                <a:spcPts val="0"/>
              </a:spcAft>
              <a:buFont typeface="Wingdings" panose="05000000000000000000" pitchFamily="2" charset="2"/>
              <a:buChar char="§"/>
            </a:pPr>
            <a:r>
              <a:rPr lang="fr-FR" sz="2400" spc="0" dirty="0">
                <a:latin typeface="Calibri" panose="02020603050405020304" pitchFamily="2"/>
              </a:rPr>
              <a:t>procédure d’alerte applicable en trois phases (dispositions spécifiques aux fonds </a:t>
            </a:r>
            <a:r>
              <a:rPr lang="fr-FR" sz="2400" spc="-15" dirty="0">
                <a:latin typeface="Calibri" panose="02020603050405020304" pitchFamily="2"/>
              </a:rPr>
              <a:t>de dotation) </a:t>
            </a:r>
          </a:p>
          <a:p>
            <a:pPr marL="480060" marR="0" indent="-342900" algn="just">
              <a:lnSpc>
                <a:spcPct val="100000"/>
              </a:lnSpc>
              <a:spcBef>
                <a:spcPts val="1015"/>
              </a:spcBef>
              <a:spcAft>
                <a:spcPts val="0"/>
              </a:spcAft>
              <a:buFont typeface="Wingdings" panose="05000000000000000000" pitchFamily="2" charset="2"/>
              <a:buChar char="§"/>
            </a:pPr>
            <a:r>
              <a:rPr lang="fr-FR" sz="2400" spc="10" dirty="0">
                <a:latin typeface="Calibri" panose="02020603050405020304" pitchFamily="2"/>
              </a:rPr>
              <a:t>pas de rapport sur les conventions réglementées (sauf si prévu par les statuts) </a:t>
            </a:r>
          </a:p>
        </p:txBody>
      </p:sp>
      <p:pic>
        <p:nvPicPr>
          <p:cNvPr id="4" name="Picture 2">
            <a:extLst>
              <a:ext uri="{FF2B5EF4-FFF2-40B4-BE49-F238E27FC236}">
                <a16:creationId xmlns:a16="http://schemas.microsoft.com/office/drawing/2014/main" id="{D76FD457-BC27-FD71-9AAE-FBABCC2BB8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2308" y="5483341"/>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823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idx="4294967295"/>
          </p:nvPr>
        </p:nvSpPr>
        <p:spPr>
          <a:xfrm>
            <a:off x="572770" y="567055"/>
            <a:ext cx="5339758" cy="774065"/>
          </a:xfrm>
          <a:prstGeom prst="rect">
            <a:avLst/>
          </a:prstGeom>
          <a:noFill/>
          <a:ln w="0" cmpd="sng">
            <a:noFill/>
            <a:prstDash val="solid"/>
          </a:ln>
        </p:spPr>
        <p:txBody>
          <a:bodyPr vert="horz" lIns="0" tIns="0" rIns="0" bIns="0" anchor="t">
            <a:noAutofit/>
          </a:bodyPr>
          <a:lstStyle/>
          <a:p>
            <a:pPr marL="45720" marR="0" indent="0" algn="l">
              <a:lnSpc>
                <a:spcPts val="3000"/>
              </a:lnSpc>
              <a:spcBef>
                <a:spcPts val="0"/>
              </a:spcBef>
              <a:spcAft>
                <a:spcPts val="0"/>
              </a:spcAft>
              <a:buNone/>
            </a:pPr>
            <a:r>
              <a:rPr lang="fr-FR" sz="3600" dirty="0">
                <a:solidFill>
                  <a:srgbClr val="EB671B"/>
                </a:solidFill>
                <a:latin typeface="+mn-lt"/>
              </a:rPr>
              <a:t>L’essentiel Juridique</a:t>
            </a:r>
          </a:p>
          <a:p>
            <a:pPr marL="45720" marR="0" indent="0" algn="l">
              <a:lnSpc>
                <a:spcPts val="3000"/>
              </a:lnSpc>
              <a:spcBef>
                <a:spcPts val="0"/>
              </a:spcBef>
              <a:spcAft>
                <a:spcPts val="0"/>
              </a:spcAft>
              <a:buNone/>
            </a:pPr>
            <a:r>
              <a:rPr lang="fr-FR" sz="3600" spc="0" dirty="0">
                <a:latin typeface="+mn-lt"/>
              </a:rPr>
              <a:t>Obligation administrative</a:t>
            </a:r>
            <a:endParaRPr lang="fr-FR" sz="3600" spc="-15" dirty="0">
              <a:latin typeface="+mn-lt"/>
            </a:endParaRPr>
          </a:p>
        </p:txBody>
      </p:sp>
      <p:sp>
        <p:nvSpPr>
          <p:cNvPr id="5" name="Espace réservé du texte 4"/>
          <p:cNvSpPr>
            <a:spLocks noGrp="1"/>
          </p:cNvSpPr>
          <p:nvPr>
            <p:ph type="body" idx="4294967295"/>
          </p:nvPr>
        </p:nvSpPr>
        <p:spPr>
          <a:xfrm>
            <a:off x="678708" y="1660787"/>
            <a:ext cx="10467639" cy="3381491"/>
          </a:xfrm>
          <a:prstGeom prst="rect">
            <a:avLst/>
          </a:prstGeom>
          <a:noFill/>
          <a:ln w="0" cmpd="sng">
            <a:noFill/>
            <a:prstDash val="solid"/>
          </a:ln>
        </p:spPr>
        <p:txBody>
          <a:bodyPr vert="horz" lIns="0" tIns="95250" rIns="0" bIns="0" anchor="t">
            <a:normAutofit/>
          </a:bodyPr>
          <a:lstStyle/>
          <a:p>
            <a:pPr marL="228600" marR="0" indent="0" algn="l">
              <a:lnSpc>
                <a:spcPts val="3000"/>
              </a:lnSpc>
              <a:spcAft>
                <a:spcPts val="0"/>
              </a:spcAft>
              <a:buNone/>
            </a:pPr>
            <a:r>
              <a:rPr lang="fr-FR" sz="2800" spc="0" dirty="0">
                <a:latin typeface="Calibri" panose="02020603050405020304" pitchFamily="2"/>
              </a:rPr>
              <a:t>Fin du fonds de dotation</a:t>
            </a:r>
          </a:p>
          <a:p>
            <a:pPr marL="1600200" lvl="1" indent="-457200">
              <a:lnSpc>
                <a:spcPct val="110000"/>
              </a:lnSpc>
              <a:spcBef>
                <a:spcPts val="1010"/>
              </a:spcBef>
            </a:pPr>
            <a:r>
              <a:rPr lang="fr-FR" spc="-25" dirty="0">
                <a:latin typeface="Calibri" panose="02020603050405020304" pitchFamily="2"/>
              </a:rPr>
              <a:t>Arrivée du terme prévu par les statuts</a:t>
            </a:r>
            <a:endParaRPr lang="fr-FR" spc="-20" dirty="0">
              <a:latin typeface="Calibri" panose="02020603050405020304" pitchFamily="2"/>
            </a:endParaRPr>
          </a:p>
          <a:p>
            <a:pPr marL="1600200" lvl="1" indent="-457200">
              <a:lnSpc>
                <a:spcPct val="110000"/>
              </a:lnSpc>
              <a:spcBef>
                <a:spcPts val="1015"/>
              </a:spcBef>
            </a:pPr>
            <a:r>
              <a:rPr lang="fr-FR" spc="-25" dirty="0">
                <a:latin typeface="Calibri" panose="02020603050405020304" pitchFamily="2"/>
              </a:rPr>
              <a:t>Décision du Conseil d’Administration</a:t>
            </a:r>
            <a:endParaRPr lang="fr-FR" spc="-50" dirty="0">
              <a:latin typeface="Calibri" panose="02020603050405020304" pitchFamily="2"/>
            </a:endParaRPr>
          </a:p>
          <a:p>
            <a:pPr marL="1600200" lvl="1" indent="-457200">
              <a:lnSpc>
                <a:spcPct val="110000"/>
              </a:lnSpc>
              <a:spcBef>
                <a:spcPts val="990"/>
              </a:spcBef>
            </a:pPr>
            <a:r>
              <a:rPr lang="fr-FR" spc="-5" dirty="0">
                <a:latin typeface="Calibri" panose="02020603050405020304" pitchFamily="2"/>
              </a:rPr>
              <a:t>Décision judiciaire</a:t>
            </a:r>
          </a:p>
          <a:p>
            <a:pPr marL="1600200" lvl="1" indent="-457200">
              <a:lnSpc>
                <a:spcPct val="110000"/>
              </a:lnSpc>
              <a:spcBef>
                <a:spcPts val="990"/>
              </a:spcBef>
            </a:pPr>
            <a:r>
              <a:rPr lang="fr-FR" spc="-5" dirty="0">
                <a:latin typeface="Calibri" panose="02020603050405020304" pitchFamily="2"/>
              </a:rPr>
              <a:t>Transformation en Fondation RUP : la personnalité morale se poursuit dans la fondation à partir de la date d’entrée en vigueur du décret de la reconnaissance RUP</a:t>
            </a:r>
            <a:endParaRPr lang="fr-FR" spc="0" dirty="0">
              <a:latin typeface="Calibri" panose="02020603050405020304" pitchFamily="2"/>
            </a:endParaRPr>
          </a:p>
        </p:txBody>
      </p:sp>
      <p:pic>
        <p:nvPicPr>
          <p:cNvPr id="2" name="Picture 2">
            <a:extLst>
              <a:ext uri="{FF2B5EF4-FFF2-40B4-BE49-F238E27FC236}">
                <a16:creationId xmlns:a16="http://schemas.microsoft.com/office/drawing/2014/main" id="{F1AA6F6B-784B-1DAD-9B24-D05292E1B7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2308" y="5483341"/>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860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40849A-831F-25AB-91A1-EEE6DBDEE0DB}"/>
              </a:ext>
            </a:extLst>
          </p:cNvPr>
          <p:cNvSpPr>
            <a:spLocks noGrp="1"/>
          </p:cNvSpPr>
          <p:nvPr>
            <p:ph type="title"/>
          </p:nvPr>
        </p:nvSpPr>
        <p:spPr/>
        <p:txBody>
          <a:bodyPr>
            <a:normAutofit/>
          </a:bodyPr>
          <a:lstStyle/>
          <a:p>
            <a:r>
              <a:rPr lang="fr-FR" sz="4800" dirty="0">
                <a:latin typeface="+mn-lt"/>
              </a:rPr>
              <a:t>Encadrement fiscal des fonds de dotation</a:t>
            </a:r>
          </a:p>
        </p:txBody>
      </p:sp>
      <p:pic>
        <p:nvPicPr>
          <p:cNvPr id="3" name="Picture 2">
            <a:extLst>
              <a:ext uri="{FF2B5EF4-FFF2-40B4-BE49-F238E27FC236}">
                <a16:creationId xmlns:a16="http://schemas.microsoft.com/office/drawing/2014/main" id="{7110BD5C-411B-EE3A-1323-0B9D5AD071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8802" y="5421153"/>
            <a:ext cx="1666148" cy="104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2317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621F3F68-535E-0DE2-8E97-96D7C05619B3}"/>
              </a:ext>
            </a:extLst>
          </p:cNvPr>
          <p:cNvSpPr txBox="1"/>
          <p:nvPr/>
        </p:nvSpPr>
        <p:spPr>
          <a:xfrm>
            <a:off x="291084" y="3185160"/>
            <a:ext cx="1591310" cy="1104900"/>
          </a:xfrm>
          <a:prstGeom prst="rect">
            <a:avLst/>
          </a:prstGeom>
          <a:solidFill>
            <a:srgbClr val="EBF0F8"/>
          </a:solidFill>
        </p:spPr>
        <p:txBody>
          <a:bodyPr vert="horz" wrap="square" lIns="0" tIns="6985" rIns="0" bIns="0" rtlCol="0">
            <a:spAutoFit/>
          </a:bodyPr>
          <a:lstStyle/>
          <a:p>
            <a:pPr>
              <a:lnSpc>
                <a:spcPct val="100000"/>
              </a:lnSpc>
              <a:spcBef>
                <a:spcPts val="55"/>
              </a:spcBef>
            </a:pPr>
            <a:endParaRPr sz="1750">
              <a:latin typeface="Times New Roman"/>
              <a:cs typeface="Times New Roman"/>
            </a:endParaRPr>
          </a:p>
          <a:p>
            <a:pPr marL="385445" marR="363220" indent="-17145">
              <a:lnSpc>
                <a:spcPct val="100000"/>
              </a:lnSpc>
            </a:pPr>
            <a:r>
              <a:rPr sz="1800" b="1" spc="-5" dirty="0">
                <a:latin typeface="Calibri"/>
                <a:cs typeface="Calibri"/>
              </a:rPr>
              <a:t>Fonds</a:t>
            </a:r>
            <a:r>
              <a:rPr sz="1800" b="1" spc="-120" dirty="0">
                <a:latin typeface="Calibri"/>
                <a:cs typeface="Calibri"/>
              </a:rPr>
              <a:t> </a:t>
            </a:r>
            <a:r>
              <a:rPr sz="1800" b="1" spc="5" dirty="0">
                <a:latin typeface="Calibri"/>
                <a:cs typeface="Calibri"/>
              </a:rPr>
              <a:t>de  </a:t>
            </a:r>
            <a:r>
              <a:rPr sz="1800" b="1" spc="-5" dirty="0">
                <a:latin typeface="Calibri"/>
                <a:cs typeface="Calibri"/>
              </a:rPr>
              <a:t>dotation</a:t>
            </a:r>
            <a:endParaRPr sz="1800">
              <a:latin typeface="Calibri"/>
              <a:cs typeface="Calibri"/>
            </a:endParaRPr>
          </a:p>
        </p:txBody>
      </p:sp>
      <p:sp>
        <p:nvSpPr>
          <p:cNvPr id="3" name="object 5">
            <a:extLst>
              <a:ext uri="{FF2B5EF4-FFF2-40B4-BE49-F238E27FC236}">
                <a16:creationId xmlns:a16="http://schemas.microsoft.com/office/drawing/2014/main" id="{EB7201EB-92CF-9FCD-E20B-2488DC44964B}"/>
              </a:ext>
            </a:extLst>
          </p:cNvPr>
          <p:cNvSpPr txBox="1"/>
          <p:nvPr/>
        </p:nvSpPr>
        <p:spPr>
          <a:xfrm>
            <a:off x="2462783" y="1461516"/>
            <a:ext cx="1652270" cy="1104900"/>
          </a:xfrm>
          <a:prstGeom prst="rect">
            <a:avLst/>
          </a:prstGeom>
          <a:solidFill>
            <a:srgbClr val="EBF0F8"/>
          </a:solidFill>
        </p:spPr>
        <p:txBody>
          <a:bodyPr vert="horz" wrap="square" lIns="0" tIns="0" rIns="0" bIns="0" rtlCol="0">
            <a:spAutoFit/>
          </a:bodyPr>
          <a:lstStyle/>
          <a:p>
            <a:pPr algn="ctr">
              <a:lnSpc>
                <a:spcPts val="2065"/>
              </a:lnSpc>
            </a:pPr>
            <a:r>
              <a:rPr sz="1800" b="1" spc="-5" dirty="0">
                <a:latin typeface="Calibri"/>
                <a:cs typeface="Calibri"/>
              </a:rPr>
              <a:t>Activité</a:t>
            </a:r>
            <a:r>
              <a:rPr sz="1800" b="1" spc="-35" dirty="0">
                <a:latin typeface="Calibri"/>
                <a:cs typeface="Calibri"/>
              </a:rPr>
              <a:t> </a:t>
            </a:r>
            <a:r>
              <a:rPr sz="1800" b="1" dirty="0">
                <a:latin typeface="Calibri"/>
                <a:cs typeface="Calibri"/>
              </a:rPr>
              <a:t>non</a:t>
            </a:r>
            <a:endParaRPr sz="1800" dirty="0">
              <a:latin typeface="Calibri"/>
              <a:cs typeface="Calibri"/>
            </a:endParaRPr>
          </a:p>
          <a:p>
            <a:pPr marL="295275" marR="288925" algn="ctr">
              <a:lnSpc>
                <a:spcPct val="100000"/>
              </a:lnSpc>
            </a:pPr>
            <a:r>
              <a:rPr sz="1800" b="1" spc="-10" dirty="0">
                <a:latin typeface="Calibri"/>
                <a:cs typeface="Calibri"/>
              </a:rPr>
              <a:t>lucrative</a:t>
            </a:r>
            <a:r>
              <a:rPr sz="1800" b="1" spc="-120" dirty="0">
                <a:latin typeface="Calibri"/>
                <a:cs typeface="Calibri"/>
              </a:rPr>
              <a:t> </a:t>
            </a:r>
            <a:r>
              <a:rPr sz="1800" b="1" spc="-10" dirty="0">
                <a:latin typeface="Calibri"/>
                <a:cs typeface="Calibri"/>
              </a:rPr>
              <a:t>et  d’intérêt  général</a:t>
            </a:r>
            <a:endParaRPr sz="1800" dirty="0">
              <a:latin typeface="Calibri"/>
              <a:cs typeface="Calibri"/>
            </a:endParaRPr>
          </a:p>
        </p:txBody>
      </p:sp>
      <p:sp>
        <p:nvSpPr>
          <p:cNvPr id="4" name="object 6">
            <a:extLst>
              <a:ext uri="{FF2B5EF4-FFF2-40B4-BE49-F238E27FC236}">
                <a16:creationId xmlns:a16="http://schemas.microsoft.com/office/drawing/2014/main" id="{853B0A2E-E057-BCC1-20F8-6091A3D34ECF}"/>
              </a:ext>
            </a:extLst>
          </p:cNvPr>
          <p:cNvSpPr txBox="1"/>
          <p:nvPr/>
        </p:nvSpPr>
        <p:spPr>
          <a:xfrm>
            <a:off x="2462783" y="4704588"/>
            <a:ext cx="1591310" cy="1104900"/>
          </a:xfrm>
          <a:prstGeom prst="rect">
            <a:avLst/>
          </a:prstGeom>
          <a:solidFill>
            <a:srgbClr val="C5DFB4"/>
          </a:solidFill>
        </p:spPr>
        <p:txBody>
          <a:bodyPr vert="horz" wrap="square" lIns="0" tIns="6350" rIns="0" bIns="0" rtlCol="0">
            <a:spAutoFit/>
          </a:bodyPr>
          <a:lstStyle/>
          <a:p>
            <a:pPr>
              <a:lnSpc>
                <a:spcPct val="100000"/>
              </a:lnSpc>
              <a:spcBef>
                <a:spcPts val="50"/>
              </a:spcBef>
            </a:pPr>
            <a:endParaRPr sz="1750" dirty="0">
              <a:latin typeface="Times New Roman"/>
              <a:cs typeface="Times New Roman"/>
            </a:endParaRPr>
          </a:p>
          <a:p>
            <a:pPr marL="384175" marR="377825" indent="46990">
              <a:lnSpc>
                <a:spcPct val="100000"/>
              </a:lnSpc>
            </a:pPr>
            <a:r>
              <a:rPr sz="1800" b="1" spc="-5" dirty="0">
                <a:latin typeface="Calibri"/>
                <a:cs typeface="Calibri"/>
              </a:rPr>
              <a:t>Activité  </a:t>
            </a:r>
            <a:r>
              <a:rPr sz="1800" b="1" dirty="0">
                <a:latin typeface="Calibri"/>
                <a:cs typeface="Calibri"/>
              </a:rPr>
              <a:t>l</a:t>
            </a:r>
            <a:r>
              <a:rPr sz="1800" b="1" spc="5" dirty="0">
                <a:latin typeface="Calibri"/>
                <a:cs typeface="Calibri"/>
              </a:rPr>
              <a:t>u</a:t>
            </a:r>
            <a:r>
              <a:rPr sz="1800" b="1" dirty="0">
                <a:latin typeface="Calibri"/>
                <a:cs typeface="Calibri"/>
              </a:rPr>
              <a:t>c</a:t>
            </a:r>
            <a:r>
              <a:rPr sz="1800" b="1" spc="-40" dirty="0">
                <a:latin typeface="Calibri"/>
                <a:cs typeface="Calibri"/>
              </a:rPr>
              <a:t>r</a:t>
            </a:r>
            <a:r>
              <a:rPr sz="1800" b="1" spc="-15" dirty="0">
                <a:latin typeface="Calibri"/>
                <a:cs typeface="Calibri"/>
              </a:rPr>
              <a:t>a</a:t>
            </a:r>
            <a:r>
              <a:rPr sz="1800" b="1" dirty="0">
                <a:latin typeface="Calibri"/>
                <a:cs typeface="Calibri"/>
              </a:rPr>
              <a:t>ti</a:t>
            </a:r>
            <a:r>
              <a:rPr sz="1800" b="1" spc="-15" dirty="0">
                <a:latin typeface="Calibri"/>
                <a:cs typeface="Calibri"/>
              </a:rPr>
              <a:t>v</a:t>
            </a:r>
            <a:r>
              <a:rPr sz="1800" b="1" dirty="0">
                <a:latin typeface="Calibri"/>
                <a:cs typeface="Calibri"/>
              </a:rPr>
              <a:t>e</a:t>
            </a:r>
            <a:endParaRPr sz="1800" dirty="0">
              <a:latin typeface="Calibri"/>
              <a:cs typeface="Calibri"/>
            </a:endParaRPr>
          </a:p>
        </p:txBody>
      </p:sp>
      <p:sp>
        <p:nvSpPr>
          <p:cNvPr id="5" name="object 7">
            <a:extLst>
              <a:ext uri="{FF2B5EF4-FFF2-40B4-BE49-F238E27FC236}">
                <a16:creationId xmlns:a16="http://schemas.microsoft.com/office/drawing/2014/main" id="{BB18C2BB-78F2-5EB7-1BB6-2D8F02B0C962}"/>
              </a:ext>
            </a:extLst>
          </p:cNvPr>
          <p:cNvSpPr txBox="1"/>
          <p:nvPr/>
        </p:nvSpPr>
        <p:spPr>
          <a:xfrm>
            <a:off x="5160264" y="4687823"/>
            <a:ext cx="1705610" cy="1104900"/>
          </a:xfrm>
          <a:prstGeom prst="rect">
            <a:avLst/>
          </a:prstGeom>
          <a:solidFill>
            <a:srgbClr val="C5DFB4"/>
          </a:solidFill>
        </p:spPr>
        <p:txBody>
          <a:bodyPr vert="horz" wrap="square" lIns="0" tIns="0" rIns="0" bIns="0" rtlCol="0">
            <a:spAutoFit/>
          </a:bodyPr>
          <a:lstStyle/>
          <a:p>
            <a:pPr algn="ctr">
              <a:lnSpc>
                <a:spcPts val="2070"/>
              </a:lnSpc>
            </a:pPr>
            <a:r>
              <a:rPr sz="1800" b="1" spc="-5" dirty="0">
                <a:latin typeface="Calibri"/>
                <a:cs typeface="Calibri"/>
              </a:rPr>
              <a:t>Imposition</a:t>
            </a:r>
            <a:r>
              <a:rPr sz="1800" b="1" spc="-45" dirty="0">
                <a:latin typeface="Calibri"/>
                <a:cs typeface="Calibri"/>
              </a:rPr>
              <a:t> </a:t>
            </a:r>
            <a:r>
              <a:rPr sz="1800" b="1" dirty="0">
                <a:latin typeface="Calibri"/>
                <a:cs typeface="Calibri"/>
              </a:rPr>
              <a:t>IS</a:t>
            </a:r>
            <a:endParaRPr sz="1800" dirty="0">
              <a:latin typeface="Calibri"/>
              <a:cs typeface="Calibri"/>
            </a:endParaRPr>
          </a:p>
          <a:p>
            <a:pPr marL="99060" marR="91440" algn="ctr">
              <a:lnSpc>
                <a:spcPct val="100000"/>
              </a:lnSpc>
            </a:pPr>
            <a:r>
              <a:rPr sz="1800" b="1" spc="-5" dirty="0">
                <a:latin typeface="Calibri"/>
                <a:cs typeface="Calibri"/>
              </a:rPr>
              <a:t>au </a:t>
            </a:r>
            <a:r>
              <a:rPr sz="1800" b="1" spc="-5" dirty="0" err="1">
                <a:latin typeface="Calibri"/>
                <a:cs typeface="Calibri"/>
              </a:rPr>
              <a:t>taux</a:t>
            </a:r>
            <a:r>
              <a:rPr sz="1800" b="1" spc="-5" dirty="0">
                <a:latin typeface="Calibri"/>
                <a:cs typeface="Calibri"/>
              </a:rPr>
              <a:t> </a:t>
            </a:r>
            <a:r>
              <a:rPr sz="1800" b="1" dirty="0">
                <a:latin typeface="Calibri"/>
                <a:cs typeface="Calibri"/>
              </a:rPr>
              <a:t>de</a:t>
            </a:r>
            <a:r>
              <a:rPr sz="1800" b="1" spc="-100" dirty="0">
                <a:latin typeface="Calibri"/>
                <a:cs typeface="Calibri"/>
              </a:rPr>
              <a:t> </a:t>
            </a:r>
            <a:r>
              <a:rPr sz="1800" b="1" spc="-5" dirty="0">
                <a:latin typeface="Calibri"/>
                <a:cs typeface="Calibri"/>
              </a:rPr>
              <a:t>droit  commun</a:t>
            </a:r>
            <a:endParaRPr sz="1800" dirty="0">
              <a:latin typeface="Calibri"/>
              <a:cs typeface="Calibri"/>
            </a:endParaRPr>
          </a:p>
          <a:p>
            <a:pPr algn="ctr">
              <a:lnSpc>
                <a:spcPct val="100000"/>
              </a:lnSpc>
            </a:pPr>
            <a:r>
              <a:rPr sz="1800" b="1" spc="-5" dirty="0">
                <a:latin typeface="Calibri"/>
                <a:cs typeface="Calibri"/>
              </a:rPr>
              <a:t>(</a:t>
            </a:r>
            <a:r>
              <a:rPr sz="1800" b="1" i="1" spc="-5" dirty="0">
                <a:latin typeface="Calibri"/>
                <a:cs typeface="Calibri"/>
              </a:rPr>
              <a:t>CGI, art.</a:t>
            </a:r>
            <a:r>
              <a:rPr sz="1800" b="1" i="1" spc="-20" dirty="0">
                <a:latin typeface="Calibri"/>
                <a:cs typeface="Calibri"/>
              </a:rPr>
              <a:t> </a:t>
            </a:r>
            <a:r>
              <a:rPr sz="1800" b="1" i="1" spc="-5" dirty="0">
                <a:latin typeface="Calibri"/>
                <a:cs typeface="Calibri"/>
              </a:rPr>
              <a:t>206-1</a:t>
            </a:r>
            <a:r>
              <a:rPr sz="1800" b="1" spc="-5" dirty="0">
                <a:latin typeface="Calibri"/>
                <a:cs typeface="Calibri"/>
              </a:rPr>
              <a:t>)</a:t>
            </a:r>
            <a:endParaRPr sz="1800" dirty="0">
              <a:latin typeface="Calibri"/>
              <a:cs typeface="Calibri"/>
            </a:endParaRPr>
          </a:p>
        </p:txBody>
      </p:sp>
      <p:sp>
        <p:nvSpPr>
          <p:cNvPr id="6" name="object 8">
            <a:extLst>
              <a:ext uri="{FF2B5EF4-FFF2-40B4-BE49-F238E27FC236}">
                <a16:creationId xmlns:a16="http://schemas.microsoft.com/office/drawing/2014/main" id="{88584C97-72F6-C6C1-06E5-CFECDFF17901}"/>
              </a:ext>
            </a:extLst>
          </p:cNvPr>
          <p:cNvSpPr/>
          <p:nvPr/>
        </p:nvSpPr>
        <p:spPr>
          <a:xfrm>
            <a:off x="4968240" y="1461516"/>
            <a:ext cx="1815464" cy="1104900"/>
          </a:xfrm>
          <a:custGeom>
            <a:avLst/>
            <a:gdLst/>
            <a:ahLst/>
            <a:cxnLst/>
            <a:rect l="l" t="t" r="r" b="b"/>
            <a:pathLst>
              <a:path w="1815465" h="1104900">
                <a:moveTo>
                  <a:pt x="1815084" y="0"/>
                </a:moveTo>
                <a:lnTo>
                  <a:pt x="0" y="0"/>
                </a:lnTo>
                <a:lnTo>
                  <a:pt x="0" y="1104900"/>
                </a:lnTo>
                <a:lnTo>
                  <a:pt x="1815084" y="1104900"/>
                </a:lnTo>
                <a:lnTo>
                  <a:pt x="1815084" y="0"/>
                </a:lnTo>
                <a:close/>
              </a:path>
            </a:pathLst>
          </a:custGeom>
          <a:solidFill>
            <a:srgbClr val="F4B083"/>
          </a:solidFill>
        </p:spPr>
        <p:txBody>
          <a:bodyPr wrap="square" lIns="0" tIns="0" rIns="0" bIns="0" rtlCol="0"/>
          <a:lstStyle/>
          <a:p>
            <a:endParaRPr/>
          </a:p>
        </p:txBody>
      </p:sp>
      <p:sp>
        <p:nvSpPr>
          <p:cNvPr id="7" name="object 9">
            <a:extLst>
              <a:ext uri="{FF2B5EF4-FFF2-40B4-BE49-F238E27FC236}">
                <a16:creationId xmlns:a16="http://schemas.microsoft.com/office/drawing/2014/main" id="{069B3247-E771-E1E4-1925-2D1765D9BAB8}"/>
              </a:ext>
            </a:extLst>
          </p:cNvPr>
          <p:cNvSpPr txBox="1"/>
          <p:nvPr/>
        </p:nvSpPr>
        <p:spPr>
          <a:xfrm>
            <a:off x="4968240" y="1461516"/>
            <a:ext cx="1815464" cy="1104900"/>
          </a:xfrm>
          <a:prstGeom prst="rect">
            <a:avLst/>
          </a:prstGeom>
        </p:spPr>
        <p:txBody>
          <a:bodyPr vert="horz" wrap="square" lIns="0" tIns="6985" rIns="0" bIns="0" rtlCol="0">
            <a:spAutoFit/>
          </a:bodyPr>
          <a:lstStyle/>
          <a:p>
            <a:pPr>
              <a:lnSpc>
                <a:spcPct val="100000"/>
              </a:lnSpc>
              <a:spcBef>
                <a:spcPts val="55"/>
              </a:spcBef>
            </a:pPr>
            <a:endParaRPr sz="1750">
              <a:latin typeface="Times New Roman"/>
              <a:cs typeface="Times New Roman"/>
            </a:endParaRPr>
          </a:p>
          <a:p>
            <a:pPr marL="262255" marR="254635" indent="16510">
              <a:lnSpc>
                <a:spcPct val="100000"/>
              </a:lnSpc>
            </a:pPr>
            <a:r>
              <a:rPr sz="1800" b="1" spc="-5" dirty="0">
                <a:latin typeface="Calibri"/>
                <a:cs typeface="Calibri"/>
              </a:rPr>
              <a:t>Dotation non  </a:t>
            </a:r>
            <a:r>
              <a:rPr sz="1800" b="1" spc="-10" dirty="0">
                <a:latin typeface="Calibri"/>
                <a:cs typeface="Calibri"/>
              </a:rPr>
              <a:t>c</a:t>
            </a:r>
            <a:r>
              <a:rPr sz="1800" b="1" dirty="0">
                <a:latin typeface="Calibri"/>
                <a:cs typeface="Calibri"/>
              </a:rPr>
              <a:t>o</a:t>
            </a:r>
            <a:r>
              <a:rPr sz="1800" b="1" spc="5" dirty="0">
                <a:latin typeface="Calibri"/>
                <a:cs typeface="Calibri"/>
              </a:rPr>
              <a:t>n</a:t>
            </a:r>
            <a:r>
              <a:rPr sz="1800" b="1" dirty="0">
                <a:latin typeface="Calibri"/>
                <a:cs typeface="Calibri"/>
              </a:rPr>
              <a:t>so</a:t>
            </a:r>
            <a:r>
              <a:rPr sz="1800" b="1" spc="-5" dirty="0">
                <a:latin typeface="Calibri"/>
                <a:cs typeface="Calibri"/>
              </a:rPr>
              <a:t>m</a:t>
            </a:r>
            <a:r>
              <a:rPr sz="1800" b="1" spc="-20" dirty="0">
                <a:latin typeface="Calibri"/>
                <a:cs typeface="Calibri"/>
              </a:rPr>
              <a:t>p</a:t>
            </a:r>
            <a:r>
              <a:rPr sz="1800" b="1" dirty="0">
                <a:latin typeface="Calibri"/>
                <a:cs typeface="Calibri"/>
              </a:rPr>
              <a:t>ti</a:t>
            </a:r>
            <a:r>
              <a:rPr sz="1800" b="1" spc="-10" dirty="0">
                <a:latin typeface="Calibri"/>
                <a:cs typeface="Calibri"/>
              </a:rPr>
              <a:t>b</a:t>
            </a:r>
            <a:r>
              <a:rPr sz="1800" b="1" spc="-15" dirty="0">
                <a:latin typeface="Calibri"/>
                <a:cs typeface="Calibri"/>
              </a:rPr>
              <a:t>l</a:t>
            </a:r>
            <a:r>
              <a:rPr sz="1800" b="1" dirty="0">
                <a:latin typeface="Calibri"/>
                <a:cs typeface="Calibri"/>
              </a:rPr>
              <a:t>e</a:t>
            </a:r>
            <a:endParaRPr sz="1800">
              <a:latin typeface="Calibri"/>
              <a:cs typeface="Calibri"/>
            </a:endParaRPr>
          </a:p>
        </p:txBody>
      </p:sp>
      <p:sp>
        <p:nvSpPr>
          <p:cNvPr id="8" name="object 10">
            <a:extLst>
              <a:ext uri="{FF2B5EF4-FFF2-40B4-BE49-F238E27FC236}">
                <a16:creationId xmlns:a16="http://schemas.microsoft.com/office/drawing/2014/main" id="{DAF15511-7FA3-29D0-B707-28DB0980EF5E}"/>
              </a:ext>
            </a:extLst>
          </p:cNvPr>
          <p:cNvSpPr txBox="1"/>
          <p:nvPr/>
        </p:nvSpPr>
        <p:spPr>
          <a:xfrm>
            <a:off x="7891271" y="3326891"/>
            <a:ext cx="3949065" cy="1104900"/>
          </a:xfrm>
          <a:prstGeom prst="rect">
            <a:avLst/>
          </a:prstGeom>
          <a:solidFill>
            <a:srgbClr val="FFE699"/>
          </a:solidFill>
        </p:spPr>
        <p:txBody>
          <a:bodyPr vert="horz" wrap="square" lIns="0" tIns="0" rIns="0" bIns="0" rtlCol="0">
            <a:spAutoFit/>
          </a:bodyPr>
          <a:lstStyle/>
          <a:p>
            <a:pPr algn="ctr">
              <a:lnSpc>
                <a:spcPts val="2065"/>
              </a:lnSpc>
            </a:pPr>
            <a:r>
              <a:rPr sz="1800" b="1" spc="-5" dirty="0">
                <a:latin typeface="Calibri"/>
                <a:cs typeface="Calibri"/>
              </a:rPr>
              <a:t>Imposition</a:t>
            </a:r>
            <a:endParaRPr sz="1800" dirty="0">
              <a:latin typeface="Calibri"/>
              <a:cs typeface="Calibri"/>
            </a:endParaRPr>
          </a:p>
          <a:p>
            <a:pPr marL="319405" marR="310515" algn="ctr">
              <a:lnSpc>
                <a:spcPct val="100000"/>
              </a:lnSpc>
            </a:pPr>
            <a:r>
              <a:rPr sz="1800" b="1" dirty="0">
                <a:latin typeface="Calibri"/>
                <a:cs typeface="Calibri"/>
              </a:rPr>
              <a:t>IS </a:t>
            </a:r>
            <a:r>
              <a:rPr sz="1800" b="1" spc="-5" dirty="0">
                <a:latin typeface="Calibri"/>
                <a:cs typeface="Calibri"/>
              </a:rPr>
              <a:t>au </a:t>
            </a:r>
            <a:r>
              <a:rPr sz="1800" b="1" spc="-5" dirty="0" err="1">
                <a:latin typeface="Calibri"/>
                <a:cs typeface="Calibri"/>
              </a:rPr>
              <a:t>taux</a:t>
            </a:r>
            <a:r>
              <a:rPr sz="1800" b="1" spc="-5" dirty="0">
                <a:latin typeface="Calibri"/>
                <a:cs typeface="Calibri"/>
              </a:rPr>
              <a:t> réduit </a:t>
            </a:r>
            <a:r>
              <a:rPr sz="1800" b="1" dirty="0">
                <a:latin typeface="Calibri"/>
                <a:cs typeface="Calibri"/>
              </a:rPr>
              <a:t>sur les </a:t>
            </a:r>
            <a:r>
              <a:rPr sz="1800" b="1" spc="-10" dirty="0">
                <a:latin typeface="Calibri"/>
                <a:cs typeface="Calibri"/>
              </a:rPr>
              <a:t>revenus</a:t>
            </a:r>
            <a:r>
              <a:rPr sz="1800" b="1" spc="-110" dirty="0">
                <a:latin typeface="Calibri"/>
                <a:cs typeface="Calibri"/>
              </a:rPr>
              <a:t> </a:t>
            </a:r>
            <a:r>
              <a:rPr sz="1800" b="1" spc="5" dirty="0">
                <a:latin typeface="Calibri"/>
                <a:cs typeface="Calibri"/>
              </a:rPr>
              <a:t>du  </a:t>
            </a:r>
            <a:r>
              <a:rPr sz="1800" b="1" spc="-5" dirty="0">
                <a:latin typeface="Calibri"/>
                <a:cs typeface="Calibri"/>
              </a:rPr>
              <a:t>patrimoine </a:t>
            </a:r>
            <a:r>
              <a:rPr sz="1800" b="1" spc="-10" dirty="0">
                <a:latin typeface="Calibri"/>
                <a:cs typeface="Calibri"/>
              </a:rPr>
              <a:t>(</a:t>
            </a:r>
            <a:r>
              <a:rPr sz="1800" b="1" spc="-10" dirty="0" err="1">
                <a:latin typeface="Calibri"/>
                <a:cs typeface="Calibri"/>
              </a:rPr>
              <a:t>taux</a:t>
            </a:r>
            <a:r>
              <a:rPr sz="1800" b="1" spc="-10" dirty="0">
                <a:latin typeface="Calibri"/>
                <a:cs typeface="Calibri"/>
              </a:rPr>
              <a:t> </a:t>
            </a:r>
            <a:r>
              <a:rPr sz="1800" b="1" dirty="0">
                <a:latin typeface="Calibri"/>
                <a:cs typeface="Calibri"/>
              </a:rPr>
              <a:t>de 10, 15, 24</a:t>
            </a:r>
            <a:r>
              <a:rPr sz="1800" b="1" spc="-65" dirty="0">
                <a:latin typeface="Calibri"/>
                <a:cs typeface="Calibri"/>
              </a:rPr>
              <a:t> </a:t>
            </a:r>
            <a:r>
              <a:rPr sz="1800" b="1" spc="-5" dirty="0">
                <a:latin typeface="Calibri"/>
                <a:cs typeface="Calibri"/>
              </a:rPr>
              <a:t>%)</a:t>
            </a:r>
            <a:endParaRPr sz="1800" dirty="0">
              <a:latin typeface="Calibri"/>
              <a:cs typeface="Calibri"/>
            </a:endParaRPr>
          </a:p>
          <a:p>
            <a:pPr marL="51435" algn="ctr">
              <a:lnSpc>
                <a:spcPct val="100000"/>
              </a:lnSpc>
            </a:pPr>
            <a:r>
              <a:rPr sz="1800" b="1" spc="-5" dirty="0">
                <a:latin typeface="Calibri"/>
                <a:cs typeface="Calibri"/>
              </a:rPr>
              <a:t>(</a:t>
            </a:r>
            <a:r>
              <a:rPr sz="1800" b="1" i="1" spc="-5" dirty="0">
                <a:latin typeface="Calibri"/>
                <a:cs typeface="Calibri"/>
              </a:rPr>
              <a:t>CGI, art.</a:t>
            </a:r>
            <a:r>
              <a:rPr sz="1800" b="1" i="1" spc="5" dirty="0">
                <a:latin typeface="Calibri"/>
                <a:cs typeface="Calibri"/>
              </a:rPr>
              <a:t> </a:t>
            </a:r>
            <a:r>
              <a:rPr sz="1800" b="1" i="1" spc="-5" dirty="0">
                <a:latin typeface="Calibri"/>
                <a:cs typeface="Calibri"/>
              </a:rPr>
              <a:t>206-5</a:t>
            </a:r>
            <a:r>
              <a:rPr sz="1800" b="1" spc="-5" dirty="0">
                <a:latin typeface="Calibri"/>
                <a:cs typeface="Calibri"/>
              </a:rPr>
              <a:t>)</a:t>
            </a:r>
            <a:endParaRPr sz="1800" dirty="0">
              <a:latin typeface="Calibri"/>
              <a:cs typeface="Calibri"/>
            </a:endParaRPr>
          </a:p>
        </p:txBody>
      </p:sp>
      <p:sp>
        <p:nvSpPr>
          <p:cNvPr id="9" name="object 11">
            <a:extLst>
              <a:ext uri="{FF2B5EF4-FFF2-40B4-BE49-F238E27FC236}">
                <a16:creationId xmlns:a16="http://schemas.microsoft.com/office/drawing/2014/main" id="{4355D8CD-2B85-3C7C-F0C3-3BB41282F9BE}"/>
              </a:ext>
            </a:extLst>
          </p:cNvPr>
          <p:cNvSpPr txBox="1"/>
          <p:nvPr/>
        </p:nvSpPr>
        <p:spPr>
          <a:xfrm>
            <a:off x="7796783" y="1461516"/>
            <a:ext cx="3947160" cy="1104900"/>
          </a:xfrm>
          <a:prstGeom prst="rect">
            <a:avLst/>
          </a:prstGeom>
          <a:solidFill>
            <a:srgbClr val="F4B083"/>
          </a:solidFill>
        </p:spPr>
        <p:txBody>
          <a:bodyPr vert="horz" wrap="square" lIns="0" tIns="0" rIns="0" bIns="0" rtlCol="0">
            <a:spAutoFit/>
          </a:bodyPr>
          <a:lstStyle/>
          <a:p>
            <a:pPr>
              <a:lnSpc>
                <a:spcPct val="100000"/>
              </a:lnSpc>
            </a:pPr>
            <a:endParaRPr sz="1800">
              <a:latin typeface="Times New Roman"/>
              <a:cs typeface="Times New Roman"/>
            </a:endParaRPr>
          </a:p>
          <a:p>
            <a:pPr marL="1203960">
              <a:lnSpc>
                <a:spcPct val="100000"/>
              </a:lnSpc>
              <a:spcBef>
                <a:spcPts val="1075"/>
              </a:spcBef>
            </a:pPr>
            <a:r>
              <a:rPr sz="1800" b="1" spc="-15" dirty="0">
                <a:latin typeface="Calibri"/>
                <a:cs typeface="Calibri"/>
              </a:rPr>
              <a:t>Exonération</a:t>
            </a:r>
            <a:r>
              <a:rPr sz="1800" b="1" spc="-50" dirty="0">
                <a:latin typeface="Calibri"/>
                <a:cs typeface="Calibri"/>
              </a:rPr>
              <a:t> </a:t>
            </a:r>
            <a:r>
              <a:rPr sz="1800" b="1" dirty="0">
                <a:latin typeface="Calibri"/>
                <a:cs typeface="Calibri"/>
              </a:rPr>
              <a:t>d’IS</a:t>
            </a:r>
            <a:endParaRPr sz="1800">
              <a:latin typeface="Calibri"/>
              <a:cs typeface="Calibri"/>
            </a:endParaRPr>
          </a:p>
        </p:txBody>
      </p:sp>
      <p:sp>
        <p:nvSpPr>
          <p:cNvPr id="10" name="object 12">
            <a:extLst>
              <a:ext uri="{FF2B5EF4-FFF2-40B4-BE49-F238E27FC236}">
                <a16:creationId xmlns:a16="http://schemas.microsoft.com/office/drawing/2014/main" id="{8A763143-B345-1258-A906-85BCC064152F}"/>
              </a:ext>
            </a:extLst>
          </p:cNvPr>
          <p:cNvSpPr txBox="1"/>
          <p:nvPr/>
        </p:nvSpPr>
        <p:spPr>
          <a:xfrm>
            <a:off x="5049011" y="3337559"/>
            <a:ext cx="1816735" cy="1104900"/>
          </a:xfrm>
          <a:prstGeom prst="rect">
            <a:avLst/>
          </a:prstGeom>
          <a:solidFill>
            <a:srgbClr val="FFE699"/>
          </a:solidFill>
        </p:spPr>
        <p:txBody>
          <a:bodyPr vert="horz" wrap="square" lIns="0" tIns="6350" rIns="0" bIns="0" rtlCol="0">
            <a:spAutoFit/>
          </a:bodyPr>
          <a:lstStyle/>
          <a:p>
            <a:pPr>
              <a:lnSpc>
                <a:spcPct val="100000"/>
              </a:lnSpc>
              <a:spcBef>
                <a:spcPts val="50"/>
              </a:spcBef>
            </a:pPr>
            <a:endParaRPr sz="1750" dirty="0">
              <a:latin typeface="Times New Roman"/>
              <a:cs typeface="Times New Roman"/>
            </a:endParaRPr>
          </a:p>
          <a:p>
            <a:pPr marL="262890" marR="255904" indent="225425">
              <a:lnSpc>
                <a:spcPct val="100000"/>
              </a:lnSpc>
              <a:spcBef>
                <a:spcPts val="5"/>
              </a:spcBef>
            </a:pPr>
            <a:r>
              <a:rPr sz="1800" b="1" spc="-5" dirty="0">
                <a:latin typeface="Calibri"/>
                <a:cs typeface="Calibri"/>
              </a:rPr>
              <a:t>Dotation  </a:t>
            </a:r>
            <a:r>
              <a:rPr sz="1800" b="1" spc="-10" dirty="0">
                <a:latin typeface="Calibri"/>
                <a:cs typeface="Calibri"/>
              </a:rPr>
              <a:t>c</a:t>
            </a:r>
            <a:r>
              <a:rPr sz="1800" b="1" dirty="0">
                <a:latin typeface="Calibri"/>
                <a:cs typeface="Calibri"/>
              </a:rPr>
              <a:t>o</a:t>
            </a:r>
            <a:r>
              <a:rPr sz="1800" b="1" spc="5" dirty="0">
                <a:latin typeface="Calibri"/>
                <a:cs typeface="Calibri"/>
              </a:rPr>
              <a:t>n</a:t>
            </a:r>
            <a:r>
              <a:rPr sz="1800" b="1" dirty="0">
                <a:latin typeface="Calibri"/>
                <a:cs typeface="Calibri"/>
              </a:rPr>
              <a:t>so</a:t>
            </a:r>
            <a:r>
              <a:rPr sz="1800" b="1" spc="-5" dirty="0">
                <a:latin typeface="Calibri"/>
                <a:cs typeface="Calibri"/>
              </a:rPr>
              <a:t>m</a:t>
            </a:r>
            <a:r>
              <a:rPr sz="1800" b="1" spc="-20" dirty="0">
                <a:latin typeface="Calibri"/>
                <a:cs typeface="Calibri"/>
              </a:rPr>
              <a:t>p</a:t>
            </a:r>
            <a:r>
              <a:rPr sz="1800" b="1" dirty="0">
                <a:latin typeface="Calibri"/>
                <a:cs typeface="Calibri"/>
              </a:rPr>
              <a:t>ti</a:t>
            </a:r>
            <a:r>
              <a:rPr sz="1800" b="1" spc="-10" dirty="0">
                <a:latin typeface="Calibri"/>
                <a:cs typeface="Calibri"/>
              </a:rPr>
              <a:t>b</a:t>
            </a:r>
            <a:r>
              <a:rPr sz="1800" b="1" spc="-15" dirty="0">
                <a:latin typeface="Calibri"/>
                <a:cs typeface="Calibri"/>
              </a:rPr>
              <a:t>l</a:t>
            </a:r>
            <a:r>
              <a:rPr sz="1800" b="1" dirty="0">
                <a:latin typeface="Calibri"/>
                <a:cs typeface="Calibri"/>
              </a:rPr>
              <a:t>e</a:t>
            </a:r>
            <a:endParaRPr sz="1800" dirty="0">
              <a:latin typeface="Calibri"/>
              <a:cs typeface="Calibri"/>
            </a:endParaRPr>
          </a:p>
        </p:txBody>
      </p:sp>
      <p:sp>
        <p:nvSpPr>
          <p:cNvPr id="11" name="object 13">
            <a:extLst>
              <a:ext uri="{FF2B5EF4-FFF2-40B4-BE49-F238E27FC236}">
                <a16:creationId xmlns:a16="http://schemas.microsoft.com/office/drawing/2014/main" id="{7541A35E-859B-D880-C6B3-F981EC609C5E}"/>
              </a:ext>
            </a:extLst>
          </p:cNvPr>
          <p:cNvSpPr/>
          <p:nvPr/>
        </p:nvSpPr>
        <p:spPr>
          <a:xfrm>
            <a:off x="1882901" y="2607802"/>
            <a:ext cx="1358900" cy="1130935"/>
          </a:xfrm>
          <a:custGeom>
            <a:avLst/>
            <a:gdLst/>
            <a:ahLst/>
            <a:cxnLst/>
            <a:rect l="l" t="t" r="r" b="b"/>
            <a:pathLst>
              <a:path w="1358900" h="1130935">
                <a:moveTo>
                  <a:pt x="0" y="1130668"/>
                </a:moveTo>
                <a:lnTo>
                  <a:pt x="1358493" y="0"/>
                </a:lnTo>
              </a:path>
            </a:pathLst>
          </a:custGeom>
          <a:ln w="19050">
            <a:solidFill>
              <a:srgbClr val="4471C4"/>
            </a:solidFill>
          </a:ln>
        </p:spPr>
        <p:txBody>
          <a:bodyPr wrap="square" lIns="0" tIns="0" rIns="0" bIns="0" rtlCol="0"/>
          <a:lstStyle/>
          <a:p>
            <a:endParaRPr/>
          </a:p>
        </p:txBody>
      </p:sp>
      <p:sp>
        <p:nvSpPr>
          <p:cNvPr id="12" name="object 14">
            <a:extLst>
              <a:ext uri="{FF2B5EF4-FFF2-40B4-BE49-F238E27FC236}">
                <a16:creationId xmlns:a16="http://schemas.microsoft.com/office/drawing/2014/main" id="{801925AC-B87C-63BA-41C6-CBC3033B0C65}"/>
              </a:ext>
            </a:extLst>
          </p:cNvPr>
          <p:cNvSpPr/>
          <p:nvPr/>
        </p:nvSpPr>
        <p:spPr>
          <a:xfrm>
            <a:off x="3207254" y="2567180"/>
            <a:ext cx="83185" cy="78105"/>
          </a:xfrm>
          <a:custGeom>
            <a:avLst/>
            <a:gdLst/>
            <a:ahLst/>
            <a:cxnLst/>
            <a:rect l="l" t="t" r="r" b="b"/>
            <a:pathLst>
              <a:path w="83185" h="78105">
                <a:moveTo>
                  <a:pt x="82943" y="0"/>
                </a:moveTo>
                <a:lnTo>
                  <a:pt x="0" y="19469"/>
                </a:lnTo>
                <a:lnTo>
                  <a:pt x="48755" y="78028"/>
                </a:lnTo>
                <a:lnTo>
                  <a:pt x="82943" y="0"/>
                </a:lnTo>
                <a:close/>
              </a:path>
            </a:pathLst>
          </a:custGeom>
          <a:solidFill>
            <a:srgbClr val="4471C4"/>
          </a:solidFill>
        </p:spPr>
        <p:txBody>
          <a:bodyPr wrap="square" lIns="0" tIns="0" rIns="0" bIns="0" rtlCol="0"/>
          <a:lstStyle/>
          <a:p>
            <a:endParaRPr/>
          </a:p>
        </p:txBody>
      </p:sp>
      <p:sp>
        <p:nvSpPr>
          <p:cNvPr id="13" name="object 15">
            <a:extLst>
              <a:ext uri="{FF2B5EF4-FFF2-40B4-BE49-F238E27FC236}">
                <a16:creationId xmlns:a16="http://schemas.microsoft.com/office/drawing/2014/main" id="{BA768A5C-C7B2-221F-B7DF-501F0F08AC76}"/>
              </a:ext>
            </a:extLst>
          </p:cNvPr>
          <p:cNvSpPr/>
          <p:nvPr/>
        </p:nvSpPr>
        <p:spPr>
          <a:xfrm>
            <a:off x="1882901" y="3737609"/>
            <a:ext cx="1324610" cy="930275"/>
          </a:xfrm>
          <a:custGeom>
            <a:avLst/>
            <a:gdLst/>
            <a:ahLst/>
            <a:cxnLst/>
            <a:rect l="l" t="t" r="r" b="b"/>
            <a:pathLst>
              <a:path w="1324610" h="930275">
                <a:moveTo>
                  <a:pt x="0" y="0"/>
                </a:moveTo>
                <a:lnTo>
                  <a:pt x="1324127" y="930109"/>
                </a:lnTo>
              </a:path>
            </a:pathLst>
          </a:custGeom>
          <a:ln w="19049">
            <a:solidFill>
              <a:srgbClr val="4471C4"/>
            </a:solidFill>
          </a:ln>
        </p:spPr>
        <p:txBody>
          <a:bodyPr wrap="square" lIns="0" tIns="0" rIns="0" bIns="0" rtlCol="0"/>
          <a:lstStyle/>
          <a:p>
            <a:endParaRPr/>
          </a:p>
        </p:txBody>
      </p:sp>
      <p:sp>
        <p:nvSpPr>
          <p:cNvPr id="14" name="object 16">
            <a:extLst>
              <a:ext uri="{FF2B5EF4-FFF2-40B4-BE49-F238E27FC236}">
                <a16:creationId xmlns:a16="http://schemas.microsoft.com/office/drawing/2014/main" id="{199E7950-CA90-BFE4-64F8-87BEB9236F35}"/>
              </a:ext>
            </a:extLst>
          </p:cNvPr>
          <p:cNvSpPr/>
          <p:nvPr/>
        </p:nvSpPr>
        <p:spPr>
          <a:xfrm>
            <a:off x="3174731" y="4629246"/>
            <a:ext cx="84455" cy="75565"/>
          </a:xfrm>
          <a:custGeom>
            <a:avLst/>
            <a:gdLst/>
            <a:ahLst/>
            <a:cxnLst/>
            <a:rect l="l" t="t" r="r" b="b"/>
            <a:pathLst>
              <a:path w="84454" h="75564">
                <a:moveTo>
                  <a:pt x="43802" y="0"/>
                </a:moveTo>
                <a:lnTo>
                  <a:pt x="0" y="62356"/>
                </a:lnTo>
                <a:lnTo>
                  <a:pt x="84251" y="74980"/>
                </a:lnTo>
                <a:lnTo>
                  <a:pt x="43802" y="0"/>
                </a:lnTo>
                <a:close/>
              </a:path>
            </a:pathLst>
          </a:custGeom>
          <a:solidFill>
            <a:srgbClr val="4471C4"/>
          </a:solidFill>
        </p:spPr>
        <p:txBody>
          <a:bodyPr wrap="square" lIns="0" tIns="0" rIns="0" bIns="0" rtlCol="0"/>
          <a:lstStyle/>
          <a:p>
            <a:endParaRPr/>
          </a:p>
        </p:txBody>
      </p:sp>
      <p:sp>
        <p:nvSpPr>
          <p:cNvPr id="15" name="object 17">
            <a:extLst>
              <a:ext uri="{FF2B5EF4-FFF2-40B4-BE49-F238E27FC236}">
                <a16:creationId xmlns:a16="http://schemas.microsoft.com/office/drawing/2014/main" id="{684A736E-1A24-6AAB-6283-F486970F741D}"/>
              </a:ext>
            </a:extLst>
          </p:cNvPr>
          <p:cNvSpPr/>
          <p:nvPr/>
        </p:nvSpPr>
        <p:spPr>
          <a:xfrm>
            <a:off x="4115561" y="2013966"/>
            <a:ext cx="789305" cy="0"/>
          </a:xfrm>
          <a:custGeom>
            <a:avLst/>
            <a:gdLst/>
            <a:ahLst/>
            <a:cxnLst/>
            <a:rect l="l" t="t" r="r" b="b"/>
            <a:pathLst>
              <a:path w="789304">
                <a:moveTo>
                  <a:pt x="0" y="0"/>
                </a:moveTo>
                <a:lnTo>
                  <a:pt x="789025" y="0"/>
                </a:lnTo>
              </a:path>
            </a:pathLst>
          </a:custGeom>
          <a:ln w="19050">
            <a:solidFill>
              <a:srgbClr val="4471C4"/>
            </a:solidFill>
          </a:ln>
        </p:spPr>
        <p:txBody>
          <a:bodyPr wrap="square" lIns="0" tIns="0" rIns="0" bIns="0" rtlCol="0"/>
          <a:lstStyle/>
          <a:p>
            <a:endParaRPr/>
          </a:p>
        </p:txBody>
      </p:sp>
      <p:sp>
        <p:nvSpPr>
          <p:cNvPr id="16" name="object 18">
            <a:extLst>
              <a:ext uri="{FF2B5EF4-FFF2-40B4-BE49-F238E27FC236}">
                <a16:creationId xmlns:a16="http://schemas.microsoft.com/office/drawing/2014/main" id="{52E687DA-E9D3-3CE1-BBEF-0AF551086A27}"/>
              </a:ext>
            </a:extLst>
          </p:cNvPr>
          <p:cNvSpPr/>
          <p:nvPr/>
        </p:nvSpPr>
        <p:spPr>
          <a:xfrm>
            <a:off x="4891891" y="1975863"/>
            <a:ext cx="76200" cy="76200"/>
          </a:xfrm>
          <a:custGeom>
            <a:avLst/>
            <a:gdLst/>
            <a:ahLst/>
            <a:cxnLst/>
            <a:rect l="l" t="t" r="r" b="b"/>
            <a:pathLst>
              <a:path w="76200" h="76200">
                <a:moveTo>
                  <a:pt x="0" y="0"/>
                </a:moveTo>
                <a:lnTo>
                  <a:pt x="0" y="76200"/>
                </a:lnTo>
                <a:lnTo>
                  <a:pt x="76200" y="38100"/>
                </a:lnTo>
                <a:lnTo>
                  <a:pt x="0" y="0"/>
                </a:lnTo>
                <a:close/>
              </a:path>
            </a:pathLst>
          </a:custGeom>
          <a:solidFill>
            <a:srgbClr val="4471C4"/>
          </a:solidFill>
        </p:spPr>
        <p:txBody>
          <a:bodyPr wrap="square" lIns="0" tIns="0" rIns="0" bIns="0" rtlCol="0"/>
          <a:lstStyle/>
          <a:p>
            <a:endParaRPr/>
          </a:p>
        </p:txBody>
      </p:sp>
      <p:sp>
        <p:nvSpPr>
          <p:cNvPr id="17" name="object 19">
            <a:extLst>
              <a:ext uri="{FF2B5EF4-FFF2-40B4-BE49-F238E27FC236}">
                <a16:creationId xmlns:a16="http://schemas.microsoft.com/office/drawing/2014/main" id="{5D80A82D-E26C-0257-4918-74B7D3B717E8}"/>
              </a:ext>
            </a:extLst>
          </p:cNvPr>
          <p:cNvSpPr/>
          <p:nvPr/>
        </p:nvSpPr>
        <p:spPr>
          <a:xfrm>
            <a:off x="4115561" y="2013966"/>
            <a:ext cx="906144" cy="1819275"/>
          </a:xfrm>
          <a:custGeom>
            <a:avLst/>
            <a:gdLst/>
            <a:ahLst/>
            <a:cxnLst/>
            <a:rect l="l" t="t" r="r" b="b"/>
            <a:pathLst>
              <a:path w="906145" h="1819275">
                <a:moveTo>
                  <a:pt x="0" y="0"/>
                </a:moveTo>
                <a:lnTo>
                  <a:pt x="905662" y="1819071"/>
                </a:lnTo>
              </a:path>
            </a:pathLst>
          </a:custGeom>
          <a:ln w="19050">
            <a:solidFill>
              <a:srgbClr val="4471C4"/>
            </a:solidFill>
          </a:ln>
        </p:spPr>
        <p:txBody>
          <a:bodyPr wrap="square" lIns="0" tIns="0" rIns="0" bIns="0" rtlCol="0"/>
          <a:lstStyle/>
          <a:p>
            <a:endParaRPr/>
          </a:p>
        </p:txBody>
      </p:sp>
      <p:sp>
        <p:nvSpPr>
          <p:cNvPr id="18" name="object 20">
            <a:extLst>
              <a:ext uri="{FF2B5EF4-FFF2-40B4-BE49-F238E27FC236}">
                <a16:creationId xmlns:a16="http://schemas.microsoft.com/office/drawing/2014/main" id="{47DBBC63-A9A9-7B12-66D0-909D53568C18}"/>
              </a:ext>
            </a:extLst>
          </p:cNvPr>
          <p:cNvSpPr/>
          <p:nvPr/>
        </p:nvSpPr>
        <p:spPr>
          <a:xfrm>
            <a:off x="4981468" y="3804687"/>
            <a:ext cx="68580" cy="85725"/>
          </a:xfrm>
          <a:custGeom>
            <a:avLst/>
            <a:gdLst/>
            <a:ahLst/>
            <a:cxnLst/>
            <a:rect l="l" t="t" r="r" b="b"/>
            <a:pathLst>
              <a:path w="68579" h="85725">
                <a:moveTo>
                  <a:pt x="68211" y="0"/>
                </a:moveTo>
                <a:lnTo>
                  <a:pt x="0" y="33959"/>
                </a:lnTo>
                <a:lnTo>
                  <a:pt x="68059" y="85191"/>
                </a:lnTo>
                <a:lnTo>
                  <a:pt x="68211" y="0"/>
                </a:lnTo>
                <a:close/>
              </a:path>
            </a:pathLst>
          </a:custGeom>
          <a:solidFill>
            <a:srgbClr val="4471C4"/>
          </a:solidFill>
        </p:spPr>
        <p:txBody>
          <a:bodyPr wrap="square" lIns="0" tIns="0" rIns="0" bIns="0" rtlCol="0"/>
          <a:lstStyle/>
          <a:p>
            <a:endParaRPr/>
          </a:p>
        </p:txBody>
      </p:sp>
      <p:sp>
        <p:nvSpPr>
          <p:cNvPr id="19" name="object 21">
            <a:extLst>
              <a:ext uri="{FF2B5EF4-FFF2-40B4-BE49-F238E27FC236}">
                <a16:creationId xmlns:a16="http://schemas.microsoft.com/office/drawing/2014/main" id="{7567D654-C68A-1611-D2D0-4AF78D783519}"/>
              </a:ext>
            </a:extLst>
          </p:cNvPr>
          <p:cNvSpPr/>
          <p:nvPr/>
        </p:nvSpPr>
        <p:spPr>
          <a:xfrm>
            <a:off x="6784085" y="2013966"/>
            <a:ext cx="949960" cy="0"/>
          </a:xfrm>
          <a:custGeom>
            <a:avLst/>
            <a:gdLst/>
            <a:ahLst/>
            <a:cxnLst/>
            <a:rect l="l" t="t" r="r" b="b"/>
            <a:pathLst>
              <a:path w="949959">
                <a:moveTo>
                  <a:pt x="0" y="0"/>
                </a:moveTo>
                <a:lnTo>
                  <a:pt x="949617" y="0"/>
                </a:lnTo>
              </a:path>
            </a:pathLst>
          </a:custGeom>
          <a:ln w="19050">
            <a:solidFill>
              <a:srgbClr val="4471C4"/>
            </a:solidFill>
          </a:ln>
        </p:spPr>
        <p:txBody>
          <a:bodyPr wrap="square" lIns="0" tIns="0" rIns="0" bIns="0" rtlCol="0"/>
          <a:lstStyle/>
          <a:p>
            <a:endParaRPr/>
          </a:p>
        </p:txBody>
      </p:sp>
      <p:sp>
        <p:nvSpPr>
          <p:cNvPr id="20" name="object 22">
            <a:extLst>
              <a:ext uri="{FF2B5EF4-FFF2-40B4-BE49-F238E27FC236}">
                <a16:creationId xmlns:a16="http://schemas.microsoft.com/office/drawing/2014/main" id="{3A901A0D-7FED-C141-7424-2590B64528DA}"/>
              </a:ext>
            </a:extLst>
          </p:cNvPr>
          <p:cNvSpPr/>
          <p:nvPr/>
        </p:nvSpPr>
        <p:spPr>
          <a:xfrm>
            <a:off x="7721005" y="1975863"/>
            <a:ext cx="76200" cy="76200"/>
          </a:xfrm>
          <a:custGeom>
            <a:avLst/>
            <a:gdLst/>
            <a:ahLst/>
            <a:cxnLst/>
            <a:rect l="l" t="t" r="r" b="b"/>
            <a:pathLst>
              <a:path w="76200" h="76200">
                <a:moveTo>
                  <a:pt x="0" y="0"/>
                </a:moveTo>
                <a:lnTo>
                  <a:pt x="0" y="76200"/>
                </a:lnTo>
                <a:lnTo>
                  <a:pt x="76200" y="38100"/>
                </a:lnTo>
                <a:lnTo>
                  <a:pt x="0" y="0"/>
                </a:lnTo>
                <a:close/>
              </a:path>
            </a:pathLst>
          </a:custGeom>
          <a:solidFill>
            <a:srgbClr val="4471C4"/>
          </a:solidFill>
        </p:spPr>
        <p:txBody>
          <a:bodyPr wrap="square" lIns="0" tIns="0" rIns="0" bIns="0" rtlCol="0"/>
          <a:lstStyle/>
          <a:p>
            <a:endParaRPr/>
          </a:p>
        </p:txBody>
      </p:sp>
      <p:sp>
        <p:nvSpPr>
          <p:cNvPr id="21" name="object 23">
            <a:extLst>
              <a:ext uri="{FF2B5EF4-FFF2-40B4-BE49-F238E27FC236}">
                <a16:creationId xmlns:a16="http://schemas.microsoft.com/office/drawing/2014/main" id="{264623E3-D4E1-145C-1452-3706718BD6EB}"/>
              </a:ext>
            </a:extLst>
          </p:cNvPr>
          <p:cNvSpPr/>
          <p:nvPr/>
        </p:nvSpPr>
        <p:spPr>
          <a:xfrm>
            <a:off x="6866381" y="3890009"/>
            <a:ext cx="963930" cy="0"/>
          </a:xfrm>
          <a:custGeom>
            <a:avLst/>
            <a:gdLst/>
            <a:ahLst/>
            <a:cxnLst/>
            <a:rect l="l" t="t" r="r" b="b"/>
            <a:pathLst>
              <a:path w="963929">
                <a:moveTo>
                  <a:pt x="0" y="0"/>
                </a:moveTo>
                <a:lnTo>
                  <a:pt x="963422" y="0"/>
                </a:lnTo>
              </a:path>
            </a:pathLst>
          </a:custGeom>
          <a:ln w="19050">
            <a:solidFill>
              <a:srgbClr val="4471C4"/>
            </a:solidFill>
          </a:ln>
        </p:spPr>
        <p:txBody>
          <a:bodyPr wrap="square" lIns="0" tIns="0" rIns="0" bIns="0" rtlCol="0"/>
          <a:lstStyle/>
          <a:p>
            <a:endParaRPr/>
          </a:p>
        </p:txBody>
      </p:sp>
      <p:sp>
        <p:nvSpPr>
          <p:cNvPr id="22" name="object 24">
            <a:extLst>
              <a:ext uri="{FF2B5EF4-FFF2-40B4-BE49-F238E27FC236}">
                <a16:creationId xmlns:a16="http://schemas.microsoft.com/office/drawing/2014/main" id="{899CD992-5848-9E7D-04EC-0A8EEED23192}"/>
              </a:ext>
            </a:extLst>
          </p:cNvPr>
          <p:cNvSpPr/>
          <p:nvPr/>
        </p:nvSpPr>
        <p:spPr>
          <a:xfrm>
            <a:off x="7817110" y="3851907"/>
            <a:ext cx="76200" cy="76200"/>
          </a:xfrm>
          <a:custGeom>
            <a:avLst/>
            <a:gdLst/>
            <a:ahLst/>
            <a:cxnLst/>
            <a:rect l="l" t="t" r="r" b="b"/>
            <a:pathLst>
              <a:path w="76200" h="76200">
                <a:moveTo>
                  <a:pt x="0" y="0"/>
                </a:moveTo>
                <a:lnTo>
                  <a:pt x="0" y="76200"/>
                </a:lnTo>
                <a:lnTo>
                  <a:pt x="76200" y="38100"/>
                </a:lnTo>
                <a:lnTo>
                  <a:pt x="0" y="0"/>
                </a:lnTo>
                <a:close/>
              </a:path>
            </a:pathLst>
          </a:custGeom>
          <a:solidFill>
            <a:srgbClr val="4471C4"/>
          </a:solidFill>
        </p:spPr>
        <p:txBody>
          <a:bodyPr wrap="square" lIns="0" tIns="0" rIns="0" bIns="0" rtlCol="0"/>
          <a:lstStyle/>
          <a:p>
            <a:endParaRPr/>
          </a:p>
        </p:txBody>
      </p:sp>
      <p:sp>
        <p:nvSpPr>
          <p:cNvPr id="23" name="object 25">
            <a:extLst>
              <a:ext uri="{FF2B5EF4-FFF2-40B4-BE49-F238E27FC236}">
                <a16:creationId xmlns:a16="http://schemas.microsoft.com/office/drawing/2014/main" id="{8B002F4C-7839-30A3-6478-AF3A5A0D57CA}"/>
              </a:ext>
            </a:extLst>
          </p:cNvPr>
          <p:cNvSpPr/>
          <p:nvPr/>
        </p:nvSpPr>
        <p:spPr>
          <a:xfrm>
            <a:off x="4054602" y="5242718"/>
            <a:ext cx="1043940" cy="15240"/>
          </a:xfrm>
          <a:custGeom>
            <a:avLst/>
            <a:gdLst/>
            <a:ahLst/>
            <a:cxnLst/>
            <a:rect l="l" t="t" r="r" b="b"/>
            <a:pathLst>
              <a:path w="1043939" h="15239">
                <a:moveTo>
                  <a:pt x="0" y="15214"/>
                </a:moveTo>
                <a:lnTo>
                  <a:pt x="1043927" y="0"/>
                </a:lnTo>
              </a:path>
            </a:pathLst>
          </a:custGeom>
          <a:ln w="19049">
            <a:solidFill>
              <a:srgbClr val="4471C4"/>
            </a:solidFill>
          </a:ln>
        </p:spPr>
        <p:txBody>
          <a:bodyPr wrap="square" lIns="0" tIns="0" rIns="0" bIns="0" rtlCol="0"/>
          <a:lstStyle/>
          <a:p>
            <a:endParaRPr/>
          </a:p>
        </p:txBody>
      </p:sp>
      <p:sp>
        <p:nvSpPr>
          <p:cNvPr id="24" name="object 26">
            <a:extLst>
              <a:ext uri="{FF2B5EF4-FFF2-40B4-BE49-F238E27FC236}">
                <a16:creationId xmlns:a16="http://schemas.microsoft.com/office/drawing/2014/main" id="{FCDFA088-8F3C-FDCA-8095-8527F8F66D5D}"/>
              </a:ext>
            </a:extLst>
          </p:cNvPr>
          <p:cNvSpPr/>
          <p:nvPr/>
        </p:nvSpPr>
        <p:spPr>
          <a:xfrm>
            <a:off x="5085270" y="5204819"/>
            <a:ext cx="76835" cy="76200"/>
          </a:xfrm>
          <a:custGeom>
            <a:avLst/>
            <a:gdLst/>
            <a:ahLst/>
            <a:cxnLst/>
            <a:rect l="l" t="t" r="r" b="b"/>
            <a:pathLst>
              <a:path w="76835" h="76200">
                <a:moveTo>
                  <a:pt x="0" y="0"/>
                </a:moveTo>
                <a:lnTo>
                  <a:pt x="1117" y="76187"/>
                </a:lnTo>
                <a:lnTo>
                  <a:pt x="76758" y="36982"/>
                </a:lnTo>
                <a:lnTo>
                  <a:pt x="0" y="0"/>
                </a:lnTo>
                <a:close/>
              </a:path>
            </a:pathLst>
          </a:custGeom>
          <a:solidFill>
            <a:srgbClr val="4471C4"/>
          </a:solidFill>
        </p:spPr>
        <p:txBody>
          <a:bodyPr wrap="square" lIns="0" tIns="0" rIns="0" bIns="0" rtlCol="0"/>
          <a:lstStyle/>
          <a:p>
            <a:endParaRPr/>
          </a:p>
        </p:txBody>
      </p:sp>
      <p:sp>
        <p:nvSpPr>
          <p:cNvPr id="26" name="object 27">
            <a:extLst>
              <a:ext uri="{FF2B5EF4-FFF2-40B4-BE49-F238E27FC236}">
                <a16:creationId xmlns:a16="http://schemas.microsoft.com/office/drawing/2014/main" id="{C85B2987-5B37-1A18-8288-12B1BE53C31B}"/>
              </a:ext>
            </a:extLst>
          </p:cNvPr>
          <p:cNvSpPr txBox="1">
            <a:spLocks/>
          </p:cNvSpPr>
          <p:nvPr/>
        </p:nvSpPr>
        <p:spPr>
          <a:xfrm>
            <a:off x="640636" y="152491"/>
            <a:ext cx="9905946" cy="1045773"/>
          </a:xfrm>
          <a:prstGeom prst="rect">
            <a:avLst/>
          </a:prstGeom>
        </p:spPr>
        <p:txBody>
          <a:bodyPr vert="horz" lIns="91440" tIns="45720" rIns="91440" bIns="45720" rtlCol="0" anchor="ctr">
            <a:normAutofit fontScale="97500"/>
          </a:bodyPr>
          <a:lstStyle>
            <a:lvl1pPr>
              <a:lnSpc>
                <a:spcPct val="90000"/>
              </a:lnSpc>
              <a:spcBef>
                <a:spcPct val="0"/>
              </a:spcBef>
              <a:buNone/>
              <a:defRPr sz="4400">
                <a:solidFill>
                  <a:srgbClr val="EB671B"/>
                </a:solidFill>
                <a:latin typeface="Alt Gothic ATF Blk" panose="020B0A03040502040204" pitchFamily="34" charset="0"/>
                <a:ea typeface="+mj-ea"/>
                <a:cs typeface="+mj-cs"/>
              </a:defRPr>
            </a:lvl1pPr>
          </a:lstStyle>
          <a:p>
            <a:r>
              <a:rPr lang="fr-FR" sz="3200" dirty="0">
                <a:latin typeface="+mn-lt"/>
              </a:rPr>
              <a:t>Atelier fonds de dotation  </a:t>
            </a:r>
          </a:p>
          <a:p>
            <a:r>
              <a:rPr lang="fr-FR" sz="3200" dirty="0">
                <a:solidFill>
                  <a:schemeClr val="tx1"/>
                </a:solidFill>
                <a:latin typeface="+mn-lt"/>
              </a:rPr>
              <a:t>L’essentiel fiscal</a:t>
            </a:r>
          </a:p>
        </p:txBody>
      </p:sp>
      <p:pic>
        <p:nvPicPr>
          <p:cNvPr id="25" name="Picture 2">
            <a:extLst>
              <a:ext uri="{FF2B5EF4-FFF2-40B4-BE49-F238E27FC236}">
                <a16:creationId xmlns:a16="http://schemas.microsoft.com/office/drawing/2014/main" id="{578F2988-70DC-07A0-6BC2-7CE27918A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6582" y="5792723"/>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338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2DB34C-C4F1-CC13-FCD6-6CED3975F95C}"/>
              </a:ext>
            </a:extLst>
          </p:cNvPr>
          <p:cNvSpPr>
            <a:spLocks noGrp="1"/>
          </p:cNvSpPr>
          <p:nvPr>
            <p:ph type="title"/>
          </p:nvPr>
        </p:nvSpPr>
        <p:spPr/>
        <p:txBody>
          <a:bodyPr/>
          <a:lstStyle/>
          <a:p>
            <a:r>
              <a:rPr lang="fr-FR" dirty="0"/>
              <a:t>Intervenants</a:t>
            </a:r>
          </a:p>
        </p:txBody>
      </p:sp>
      <p:sp>
        <p:nvSpPr>
          <p:cNvPr id="5" name="ZoneTexte 4">
            <a:extLst>
              <a:ext uri="{FF2B5EF4-FFF2-40B4-BE49-F238E27FC236}">
                <a16:creationId xmlns:a16="http://schemas.microsoft.com/office/drawing/2014/main" id="{9F27EED2-BA06-44C8-1446-5ED6CA05E422}"/>
              </a:ext>
            </a:extLst>
          </p:cNvPr>
          <p:cNvSpPr txBox="1"/>
          <p:nvPr/>
        </p:nvSpPr>
        <p:spPr>
          <a:xfrm>
            <a:off x="1037488" y="2051437"/>
            <a:ext cx="10737462" cy="3293209"/>
          </a:xfrm>
          <a:prstGeom prst="rect">
            <a:avLst/>
          </a:prstGeom>
          <a:noFill/>
        </p:spPr>
        <p:txBody>
          <a:bodyPr wrap="square">
            <a:spAutoFit/>
          </a:bodyPr>
          <a:lstStyle/>
          <a:p>
            <a:pPr marL="285750" indent="-285750" algn="just">
              <a:buFont typeface="Arial" panose="020B0604020202020204" pitchFamily="34" charset="0"/>
              <a:buChar char="•"/>
            </a:pPr>
            <a:r>
              <a:rPr lang="fr-FR" sz="3200" dirty="0">
                <a:solidFill>
                  <a:schemeClr val="bg1"/>
                </a:solidFill>
              </a:rPr>
              <a:t>Laëtitia Bibard-Besse</a:t>
            </a:r>
          </a:p>
          <a:p>
            <a:pPr marL="285750" indent="-285750" algn="just">
              <a:buFont typeface="Arial" panose="020B0604020202020204" pitchFamily="34" charset="0"/>
              <a:buChar char="•"/>
            </a:pPr>
            <a:r>
              <a:rPr lang="fr-FR" sz="3200" dirty="0">
                <a:solidFill>
                  <a:schemeClr val="bg1"/>
                </a:solidFill>
              </a:rPr>
              <a:t>Olivier Boyer </a:t>
            </a:r>
          </a:p>
          <a:p>
            <a:pPr marL="285750" indent="-285750" algn="just">
              <a:buFont typeface="Arial" panose="020B0604020202020204" pitchFamily="34" charset="0"/>
              <a:buChar char="•"/>
            </a:pPr>
            <a:r>
              <a:rPr lang="fr-FR" sz="3200" dirty="0">
                <a:solidFill>
                  <a:schemeClr val="bg1"/>
                </a:solidFill>
              </a:rPr>
              <a:t>Gilles LEFEBVRE, Avocat au Barreau de Bayonne</a:t>
            </a:r>
          </a:p>
          <a:p>
            <a:pPr marL="285750" indent="-285750" algn="just">
              <a:buFont typeface="Arial" panose="020B0604020202020204" pitchFamily="34" charset="0"/>
              <a:buChar char="•"/>
            </a:pPr>
            <a:endParaRPr lang="fr-FR" sz="2800" dirty="0">
              <a:solidFill>
                <a:schemeClr val="bg1"/>
              </a:solidFill>
            </a:endParaRPr>
          </a:p>
          <a:p>
            <a:r>
              <a:rPr lang="fr-FR" sz="2800" dirty="0">
                <a:solidFill>
                  <a:schemeClr val="bg1"/>
                </a:solidFill>
              </a:rPr>
              <a:t>Membres de la Commission Associations, ESS, secteur non marchand, Mécénat du Conseil Régional de l’Ordre des experts-comptables Nouvelle-Aquitaine.</a:t>
            </a:r>
          </a:p>
        </p:txBody>
      </p:sp>
      <p:pic>
        <p:nvPicPr>
          <p:cNvPr id="3" name="Picture 2">
            <a:extLst>
              <a:ext uri="{FF2B5EF4-FFF2-40B4-BE49-F238E27FC236}">
                <a16:creationId xmlns:a16="http://schemas.microsoft.com/office/drawing/2014/main" id="{26EC09C2-62CD-7F41-D7C3-512DA463C0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8802" y="5421153"/>
            <a:ext cx="1666148" cy="104967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descr="Une image contenant cercle, Police, logo, Graphique&#10;&#10;Description générée automatiquement">
            <a:extLst>
              <a:ext uri="{FF2B5EF4-FFF2-40B4-BE49-F238E27FC236}">
                <a16:creationId xmlns:a16="http://schemas.microsoft.com/office/drawing/2014/main" id="{C5C6C05F-673C-3DCA-29D2-7FD68CB25E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16" y="5344645"/>
            <a:ext cx="1306415" cy="1306415"/>
          </a:xfrm>
          <a:prstGeom prst="rect">
            <a:avLst/>
          </a:prstGeom>
        </p:spPr>
      </p:pic>
    </p:spTree>
    <p:extLst>
      <p:ext uri="{BB962C8B-B14F-4D97-AF65-F5344CB8AC3E}">
        <p14:creationId xmlns:p14="http://schemas.microsoft.com/office/powerpoint/2010/main" val="514458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1">
            <a:extLst>
              <a:ext uri="{FF2B5EF4-FFF2-40B4-BE49-F238E27FC236}">
                <a16:creationId xmlns:a16="http://schemas.microsoft.com/office/drawing/2014/main" id="{B22BCDE1-CF70-F78A-7A6F-3AB725A015C8}"/>
              </a:ext>
            </a:extLst>
          </p:cNvPr>
          <p:cNvGraphicFramePr>
            <a:graphicFrameLocks noGrp="1"/>
          </p:cNvGraphicFramePr>
          <p:nvPr>
            <p:extLst>
              <p:ext uri="{D42A27DB-BD31-4B8C-83A1-F6EECF244321}">
                <p14:modId xmlns:p14="http://schemas.microsoft.com/office/powerpoint/2010/main" val="2539539169"/>
              </p:ext>
            </p:extLst>
          </p:nvPr>
        </p:nvGraphicFramePr>
        <p:xfrm>
          <a:off x="756659" y="2329542"/>
          <a:ext cx="11086999" cy="4026766"/>
        </p:xfrm>
        <a:graphic>
          <a:graphicData uri="http://schemas.openxmlformats.org/drawingml/2006/table">
            <a:tbl>
              <a:tblPr firstRow="1" bandRow="1">
                <a:tableStyleId>{2D5ABB26-0587-4C30-8999-92F81FD0307C}</a:tableStyleId>
              </a:tblPr>
              <a:tblGrid>
                <a:gridCol w="28169">
                  <a:extLst>
                    <a:ext uri="{9D8B030D-6E8A-4147-A177-3AD203B41FA5}">
                      <a16:colId xmlns:a16="http://schemas.microsoft.com/office/drawing/2014/main" val="20000"/>
                    </a:ext>
                  </a:extLst>
                </a:gridCol>
                <a:gridCol w="3474802">
                  <a:extLst>
                    <a:ext uri="{9D8B030D-6E8A-4147-A177-3AD203B41FA5}">
                      <a16:colId xmlns:a16="http://schemas.microsoft.com/office/drawing/2014/main" val="20001"/>
                    </a:ext>
                  </a:extLst>
                </a:gridCol>
                <a:gridCol w="7584028">
                  <a:extLst>
                    <a:ext uri="{9D8B030D-6E8A-4147-A177-3AD203B41FA5}">
                      <a16:colId xmlns:a16="http://schemas.microsoft.com/office/drawing/2014/main" val="20002"/>
                    </a:ext>
                  </a:extLst>
                </a:gridCol>
              </a:tblGrid>
              <a:tr h="98348">
                <a:tc>
                  <a:txBody>
                    <a:bodyPr/>
                    <a:lstStyle/>
                    <a:p>
                      <a:pPr>
                        <a:lnSpc>
                          <a:spcPct val="100000"/>
                        </a:lnSpc>
                      </a:pPr>
                      <a:endParaRPr sz="700">
                        <a:latin typeface="Times New Roman"/>
                        <a:cs typeface="Times New Roman"/>
                      </a:endParaRPr>
                    </a:p>
                  </a:txBody>
                  <a:tcPr marL="0" marR="0" marT="0" marB="0">
                    <a:lnB w="12700">
                      <a:solidFill>
                        <a:srgbClr val="B4C6E7"/>
                      </a:solidFill>
                      <a:prstDash val="solid"/>
                    </a:lnB>
                  </a:tcPr>
                </a:tc>
                <a:tc>
                  <a:txBody>
                    <a:bodyPr/>
                    <a:lstStyle/>
                    <a:p>
                      <a:pPr>
                        <a:lnSpc>
                          <a:spcPct val="100000"/>
                        </a:lnSpc>
                      </a:pPr>
                      <a:endParaRPr sz="700" dirty="0">
                        <a:latin typeface="Times New Roman"/>
                        <a:cs typeface="Times New Roman"/>
                      </a:endParaRPr>
                    </a:p>
                  </a:txBody>
                  <a:tcPr marL="0" marR="0" marT="0" marB="0">
                    <a:solidFill>
                      <a:srgbClr val="B4C6E7"/>
                    </a:solidFill>
                  </a:tcPr>
                </a:tc>
                <a:tc>
                  <a:txBody>
                    <a:bodyPr/>
                    <a:lstStyle/>
                    <a:p>
                      <a:pPr>
                        <a:lnSpc>
                          <a:spcPct val="100000"/>
                        </a:lnSpc>
                      </a:pPr>
                      <a:endParaRPr sz="700" dirty="0">
                        <a:latin typeface="Times New Roman"/>
                        <a:cs typeface="Times New Roman"/>
                      </a:endParaRPr>
                    </a:p>
                  </a:txBody>
                  <a:tcPr marL="0" marR="0" marT="0" marB="0">
                    <a:lnB w="12700">
                      <a:solidFill>
                        <a:srgbClr val="B4C6E7"/>
                      </a:solidFill>
                      <a:prstDash val="solid"/>
                    </a:lnB>
                  </a:tcPr>
                </a:tc>
                <a:extLst>
                  <a:ext uri="{0D108BD9-81ED-4DB2-BD59-A6C34878D82A}">
                    <a16:rowId xmlns:a16="http://schemas.microsoft.com/office/drawing/2014/main" val="10000"/>
                  </a:ext>
                </a:extLst>
              </a:tr>
              <a:tr h="147493">
                <a:tc>
                  <a:txBody>
                    <a:bodyPr/>
                    <a:lstStyle/>
                    <a:p>
                      <a:pPr>
                        <a:lnSpc>
                          <a:spcPct val="100000"/>
                        </a:lnSpc>
                      </a:pPr>
                      <a:endParaRPr sz="700">
                        <a:latin typeface="Times New Roman"/>
                        <a:cs typeface="Times New Roman"/>
                      </a:endParaRPr>
                    </a:p>
                  </a:txBody>
                  <a:tcPr marL="0" marR="0" marT="0" marB="0">
                    <a:lnL w="12700">
                      <a:solidFill>
                        <a:srgbClr val="B4C6E7"/>
                      </a:solidFill>
                      <a:prstDash val="solid"/>
                    </a:lnL>
                    <a:lnT w="12700">
                      <a:solidFill>
                        <a:srgbClr val="B4C6E7"/>
                      </a:solidFill>
                      <a:prstDash val="solid"/>
                    </a:lnT>
                  </a:tcPr>
                </a:tc>
                <a:tc>
                  <a:txBody>
                    <a:bodyPr/>
                    <a:lstStyle/>
                    <a:p>
                      <a:pPr marL="392430">
                        <a:lnSpc>
                          <a:spcPts val="675"/>
                        </a:lnSpc>
                      </a:pPr>
                      <a:r>
                        <a:rPr sz="1200" b="1" spc="-10" dirty="0">
                          <a:solidFill>
                            <a:srgbClr val="FFFFFF"/>
                          </a:solidFill>
                          <a:latin typeface="Arial"/>
                          <a:cs typeface="Arial"/>
                        </a:rPr>
                        <a:t>Versements </a:t>
                      </a:r>
                      <a:r>
                        <a:rPr sz="1200" b="1" spc="-5" dirty="0">
                          <a:solidFill>
                            <a:srgbClr val="FFFFFF"/>
                          </a:solidFill>
                          <a:latin typeface="Arial"/>
                          <a:cs typeface="Arial"/>
                        </a:rPr>
                        <a:t>aux fonds de</a:t>
                      </a:r>
                      <a:r>
                        <a:rPr sz="1200" b="1" spc="-15" dirty="0">
                          <a:solidFill>
                            <a:srgbClr val="FFFFFF"/>
                          </a:solidFill>
                          <a:latin typeface="Arial"/>
                          <a:cs typeface="Arial"/>
                        </a:rPr>
                        <a:t> </a:t>
                      </a:r>
                      <a:r>
                        <a:rPr sz="1200" b="1" spc="-5" dirty="0">
                          <a:solidFill>
                            <a:srgbClr val="FFFFFF"/>
                          </a:solidFill>
                          <a:latin typeface="Arial"/>
                          <a:cs typeface="Arial"/>
                        </a:rPr>
                        <a:t>dotation</a:t>
                      </a:r>
                      <a:endParaRPr sz="1200" dirty="0">
                        <a:latin typeface="Arial"/>
                        <a:cs typeface="Arial"/>
                      </a:endParaRPr>
                    </a:p>
                  </a:txBody>
                  <a:tcPr marL="0" marR="0" marT="0" marB="0">
                    <a:solidFill>
                      <a:srgbClr val="B4C6E7"/>
                    </a:solidFill>
                  </a:tcPr>
                </a:tc>
                <a:tc>
                  <a:txBody>
                    <a:bodyPr/>
                    <a:lstStyle/>
                    <a:p>
                      <a:pPr>
                        <a:lnSpc>
                          <a:spcPct val="100000"/>
                        </a:lnSpc>
                      </a:pPr>
                      <a:endParaRPr sz="700">
                        <a:latin typeface="Times New Roman"/>
                        <a:cs typeface="Times New Roman"/>
                      </a:endParaRPr>
                    </a:p>
                  </a:txBody>
                  <a:tcPr marL="0" marR="0" marT="0" marB="0">
                    <a:lnR w="12700">
                      <a:solidFill>
                        <a:srgbClr val="B4C6E7"/>
                      </a:solidFill>
                      <a:prstDash val="solid"/>
                    </a:lnR>
                    <a:lnT w="12700">
                      <a:solidFill>
                        <a:srgbClr val="B4C6E7"/>
                      </a:solidFill>
                      <a:prstDash val="solid"/>
                    </a:lnT>
                  </a:tcPr>
                </a:tc>
                <a:extLst>
                  <a:ext uri="{0D108BD9-81ED-4DB2-BD59-A6C34878D82A}">
                    <a16:rowId xmlns:a16="http://schemas.microsoft.com/office/drawing/2014/main" val="10001"/>
                  </a:ext>
                </a:extLst>
              </a:tr>
              <a:tr h="3772593">
                <a:tc gridSpan="3">
                  <a:txBody>
                    <a:bodyPr/>
                    <a:lstStyle/>
                    <a:p>
                      <a:pPr marL="282575" marR="5767705" algn="just">
                        <a:lnSpc>
                          <a:spcPct val="100000"/>
                        </a:lnSpc>
                        <a:spcBef>
                          <a:spcPts val="1065"/>
                        </a:spcBef>
                      </a:pPr>
                      <a:r>
                        <a:rPr sz="1200" dirty="0">
                          <a:solidFill>
                            <a:schemeClr val="tx1"/>
                          </a:solidFill>
                          <a:latin typeface="+mn-lt"/>
                          <a:cs typeface="Arial"/>
                        </a:rPr>
                        <a:t>Si </a:t>
                      </a:r>
                      <a:r>
                        <a:rPr sz="1200" spc="-5" dirty="0">
                          <a:solidFill>
                            <a:schemeClr val="tx1"/>
                          </a:solidFill>
                          <a:latin typeface="+mn-lt"/>
                          <a:cs typeface="Arial"/>
                        </a:rPr>
                        <a:t>les versements </a:t>
                      </a:r>
                      <a:r>
                        <a:rPr sz="1200" spc="-10" dirty="0">
                          <a:solidFill>
                            <a:schemeClr val="tx1"/>
                          </a:solidFill>
                          <a:latin typeface="+mn-lt"/>
                          <a:cs typeface="Arial"/>
                        </a:rPr>
                        <a:t>sont effectués </a:t>
                      </a:r>
                      <a:r>
                        <a:rPr sz="1200" spc="-5" dirty="0">
                          <a:solidFill>
                            <a:schemeClr val="tx1"/>
                          </a:solidFill>
                          <a:latin typeface="+mn-lt"/>
                          <a:cs typeface="Arial"/>
                        </a:rPr>
                        <a:t>au profit </a:t>
                      </a:r>
                      <a:r>
                        <a:rPr sz="1200" spc="-10" dirty="0">
                          <a:solidFill>
                            <a:schemeClr val="tx1"/>
                          </a:solidFill>
                          <a:latin typeface="+mn-lt"/>
                          <a:cs typeface="Arial"/>
                        </a:rPr>
                        <a:t>d’un </a:t>
                      </a:r>
                      <a:r>
                        <a:rPr sz="1200" spc="-5" dirty="0">
                          <a:solidFill>
                            <a:schemeClr val="tx1"/>
                          </a:solidFill>
                          <a:latin typeface="+mn-lt"/>
                          <a:cs typeface="Arial"/>
                        </a:rPr>
                        <a:t>fonds de </a:t>
                      </a:r>
                      <a:r>
                        <a:rPr sz="1200" spc="-10" dirty="0">
                          <a:solidFill>
                            <a:schemeClr val="tx1"/>
                          </a:solidFill>
                          <a:latin typeface="+mn-lt"/>
                          <a:cs typeface="Arial"/>
                        </a:rPr>
                        <a:t>dotation  </a:t>
                      </a:r>
                      <a:r>
                        <a:rPr sz="1200" spc="-5" dirty="0">
                          <a:solidFill>
                            <a:schemeClr val="tx1"/>
                          </a:solidFill>
                          <a:latin typeface="+mn-lt"/>
                          <a:cs typeface="Arial"/>
                        </a:rPr>
                        <a:t>exerçant directement une activité d’intérêt </a:t>
                      </a:r>
                      <a:r>
                        <a:rPr sz="1200" spc="-10" dirty="0">
                          <a:solidFill>
                            <a:schemeClr val="tx1"/>
                          </a:solidFill>
                          <a:latin typeface="+mn-lt"/>
                          <a:cs typeface="Arial"/>
                        </a:rPr>
                        <a:t>général </a:t>
                      </a:r>
                      <a:r>
                        <a:rPr sz="1200" u="sng" spc="-5" dirty="0">
                          <a:solidFill>
                            <a:schemeClr val="tx1"/>
                          </a:solidFill>
                          <a:uFill>
                            <a:solidFill>
                              <a:srgbClr val="000000"/>
                            </a:solidFill>
                          </a:uFill>
                          <a:latin typeface="+mn-lt"/>
                          <a:cs typeface="Arial"/>
                        </a:rPr>
                        <a:t>ou </a:t>
                      </a:r>
                      <a:r>
                        <a:rPr sz="1200" spc="-5" dirty="0">
                          <a:solidFill>
                            <a:schemeClr val="tx1"/>
                          </a:solidFill>
                          <a:latin typeface="+mn-lt"/>
                          <a:cs typeface="Arial"/>
                        </a:rPr>
                        <a:t>finançant  des organismes </a:t>
                      </a:r>
                      <a:r>
                        <a:rPr sz="1200" spc="-10" dirty="0">
                          <a:solidFill>
                            <a:schemeClr val="tx1"/>
                          </a:solidFill>
                          <a:latin typeface="+mn-lt"/>
                          <a:cs typeface="Arial"/>
                        </a:rPr>
                        <a:t>éligibles </a:t>
                      </a:r>
                      <a:r>
                        <a:rPr sz="1200" spc="-5" dirty="0">
                          <a:solidFill>
                            <a:schemeClr val="tx1"/>
                          </a:solidFill>
                          <a:latin typeface="+mn-lt"/>
                          <a:cs typeface="Arial"/>
                        </a:rPr>
                        <a:t>au régime de mécénat </a:t>
                      </a:r>
                      <a:r>
                        <a:rPr sz="1200" dirty="0">
                          <a:solidFill>
                            <a:schemeClr val="tx1"/>
                          </a:solidFill>
                          <a:latin typeface="+mn-lt"/>
                          <a:cs typeface="Wingdings"/>
                        </a:rPr>
                        <a:t></a:t>
                      </a:r>
                      <a:r>
                        <a:rPr sz="1200" dirty="0">
                          <a:solidFill>
                            <a:schemeClr val="tx1"/>
                          </a:solidFill>
                          <a:latin typeface="+mn-lt"/>
                          <a:cs typeface="Times New Roman"/>
                        </a:rPr>
                        <a:t> </a:t>
                      </a:r>
                      <a:r>
                        <a:rPr sz="1200" spc="-10" dirty="0">
                          <a:solidFill>
                            <a:schemeClr val="tx1"/>
                          </a:solidFill>
                          <a:latin typeface="+mn-lt"/>
                          <a:cs typeface="Arial"/>
                        </a:rPr>
                        <a:t>Réduction  </a:t>
                      </a:r>
                      <a:r>
                        <a:rPr sz="1200" spc="-5" dirty="0">
                          <a:solidFill>
                            <a:schemeClr val="tx1"/>
                          </a:solidFill>
                          <a:latin typeface="+mn-lt"/>
                          <a:cs typeface="Arial"/>
                        </a:rPr>
                        <a:t>d’impôt </a:t>
                      </a:r>
                      <a:r>
                        <a:rPr sz="1200" dirty="0">
                          <a:solidFill>
                            <a:schemeClr val="tx1"/>
                          </a:solidFill>
                          <a:latin typeface="+mn-lt"/>
                          <a:cs typeface="Arial"/>
                        </a:rPr>
                        <a:t>pour </a:t>
                      </a:r>
                      <a:r>
                        <a:rPr sz="1200" spc="-5" dirty="0">
                          <a:solidFill>
                            <a:schemeClr val="tx1"/>
                          </a:solidFill>
                          <a:latin typeface="+mn-lt"/>
                          <a:cs typeface="Arial"/>
                        </a:rPr>
                        <a:t>IRPP </a:t>
                      </a:r>
                      <a:r>
                        <a:rPr sz="1200" dirty="0">
                          <a:solidFill>
                            <a:schemeClr val="tx1"/>
                          </a:solidFill>
                          <a:latin typeface="+mn-lt"/>
                          <a:cs typeface="Arial"/>
                        </a:rPr>
                        <a:t>ou IS</a:t>
                      </a:r>
                      <a:r>
                        <a:rPr sz="1200" spc="-90" dirty="0">
                          <a:solidFill>
                            <a:schemeClr val="tx1"/>
                          </a:solidFill>
                          <a:latin typeface="+mn-lt"/>
                          <a:cs typeface="Arial"/>
                        </a:rPr>
                        <a:t> </a:t>
                      </a:r>
                      <a:r>
                        <a:rPr sz="1200" dirty="0">
                          <a:solidFill>
                            <a:schemeClr val="tx1"/>
                          </a:solidFill>
                          <a:latin typeface="+mn-lt"/>
                          <a:cs typeface="Arial"/>
                        </a:rPr>
                        <a:t>:</a:t>
                      </a:r>
                    </a:p>
                    <a:p>
                      <a:pPr marL="568960" marR="5769610" indent="-287020">
                        <a:lnSpc>
                          <a:spcPct val="100000"/>
                        </a:lnSpc>
                        <a:buChar char="•"/>
                        <a:tabLst>
                          <a:tab pos="568960" algn="l"/>
                          <a:tab pos="569595" algn="l"/>
                        </a:tabLst>
                      </a:pPr>
                      <a:r>
                        <a:rPr sz="1200" spc="-5" dirty="0">
                          <a:solidFill>
                            <a:schemeClr val="tx1"/>
                          </a:solidFill>
                          <a:latin typeface="+mn-lt"/>
                          <a:cs typeface="Arial"/>
                        </a:rPr>
                        <a:t>Particuliers </a:t>
                      </a:r>
                      <a:r>
                        <a:rPr sz="1200" dirty="0">
                          <a:solidFill>
                            <a:schemeClr val="tx1"/>
                          </a:solidFill>
                          <a:latin typeface="+mn-lt"/>
                          <a:cs typeface="Arial"/>
                        </a:rPr>
                        <a:t>: </a:t>
                      </a:r>
                      <a:r>
                        <a:rPr sz="1200" spc="-5" dirty="0">
                          <a:solidFill>
                            <a:schemeClr val="tx1"/>
                          </a:solidFill>
                          <a:latin typeface="+mn-lt"/>
                          <a:cs typeface="Arial"/>
                        </a:rPr>
                        <a:t>66% du montant des sommes versées dans </a:t>
                      </a:r>
                      <a:r>
                        <a:rPr sz="1200" spc="-15" dirty="0">
                          <a:solidFill>
                            <a:schemeClr val="tx1"/>
                          </a:solidFill>
                          <a:latin typeface="+mn-lt"/>
                          <a:cs typeface="Arial"/>
                        </a:rPr>
                        <a:t>la  </a:t>
                      </a:r>
                      <a:r>
                        <a:rPr sz="1200" spc="-5" dirty="0">
                          <a:solidFill>
                            <a:schemeClr val="tx1"/>
                          </a:solidFill>
                          <a:latin typeface="+mn-lt"/>
                          <a:cs typeface="Arial"/>
                        </a:rPr>
                        <a:t>limite </a:t>
                      </a:r>
                      <a:r>
                        <a:rPr sz="1200" dirty="0">
                          <a:solidFill>
                            <a:schemeClr val="tx1"/>
                          </a:solidFill>
                          <a:latin typeface="+mn-lt"/>
                          <a:cs typeface="Arial"/>
                        </a:rPr>
                        <a:t>de 20% du </a:t>
                      </a:r>
                      <a:r>
                        <a:rPr sz="1200" spc="-5" dirty="0">
                          <a:solidFill>
                            <a:schemeClr val="tx1"/>
                          </a:solidFill>
                          <a:latin typeface="+mn-lt"/>
                          <a:cs typeface="Arial"/>
                        </a:rPr>
                        <a:t>revenu</a:t>
                      </a:r>
                      <a:r>
                        <a:rPr sz="1200" spc="-75" dirty="0">
                          <a:solidFill>
                            <a:schemeClr val="tx1"/>
                          </a:solidFill>
                          <a:latin typeface="+mn-lt"/>
                          <a:cs typeface="Arial"/>
                        </a:rPr>
                        <a:t> </a:t>
                      </a:r>
                      <a:r>
                        <a:rPr sz="1200" spc="-5" dirty="0">
                          <a:solidFill>
                            <a:schemeClr val="tx1"/>
                          </a:solidFill>
                          <a:latin typeface="+mn-lt"/>
                          <a:cs typeface="Arial"/>
                        </a:rPr>
                        <a:t>imposable</a:t>
                      </a:r>
                      <a:endParaRPr sz="1200" dirty="0">
                        <a:solidFill>
                          <a:schemeClr val="tx1"/>
                        </a:solidFill>
                        <a:latin typeface="+mn-lt"/>
                        <a:cs typeface="Arial"/>
                      </a:endParaRPr>
                    </a:p>
                    <a:p>
                      <a:pPr marL="568960" marR="5769610" indent="-287020">
                        <a:lnSpc>
                          <a:spcPct val="100000"/>
                        </a:lnSpc>
                        <a:buChar char="•"/>
                        <a:tabLst>
                          <a:tab pos="568960" algn="l"/>
                          <a:tab pos="569595" algn="l"/>
                        </a:tabLst>
                      </a:pPr>
                      <a:r>
                        <a:rPr sz="1200" spc="-5" dirty="0">
                          <a:solidFill>
                            <a:schemeClr val="tx1"/>
                          </a:solidFill>
                          <a:latin typeface="+mn-lt"/>
                          <a:cs typeface="Arial"/>
                        </a:rPr>
                        <a:t>Entreprises </a:t>
                      </a:r>
                      <a:r>
                        <a:rPr sz="1200" dirty="0">
                          <a:solidFill>
                            <a:schemeClr val="tx1"/>
                          </a:solidFill>
                          <a:latin typeface="+mn-lt"/>
                          <a:cs typeface="Arial"/>
                        </a:rPr>
                        <a:t>: </a:t>
                      </a:r>
                      <a:r>
                        <a:rPr sz="1200" spc="-5" dirty="0">
                          <a:solidFill>
                            <a:schemeClr val="tx1"/>
                          </a:solidFill>
                          <a:latin typeface="+mn-lt"/>
                          <a:cs typeface="Arial"/>
                        </a:rPr>
                        <a:t>60% </a:t>
                      </a:r>
                      <a:r>
                        <a:rPr sz="1200" dirty="0">
                          <a:solidFill>
                            <a:schemeClr val="tx1"/>
                          </a:solidFill>
                          <a:latin typeface="+mn-lt"/>
                          <a:cs typeface="Arial"/>
                        </a:rPr>
                        <a:t>du </a:t>
                      </a:r>
                      <a:r>
                        <a:rPr sz="1200" spc="-5" dirty="0">
                          <a:solidFill>
                            <a:schemeClr val="tx1"/>
                          </a:solidFill>
                          <a:latin typeface="+mn-lt"/>
                          <a:cs typeface="Arial"/>
                        </a:rPr>
                        <a:t>montant des sommes </a:t>
                      </a:r>
                      <a:r>
                        <a:rPr sz="1200" spc="-5" dirty="0" err="1">
                          <a:solidFill>
                            <a:schemeClr val="tx1"/>
                          </a:solidFill>
                          <a:latin typeface="+mn-lt"/>
                          <a:cs typeface="Arial"/>
                        </a:rPr>
                        <a:t>versées</a:t>
                      </a:r>
                      <a:r>
                        <a:rPr sz="1200" spc="-5" dirty="0">
                          <a:solidFill>
                            <a:schemeClr val="tx1"/>
                          </a:solidFill>
                          <a:latin typeface="+mn-lt"/>
                          <a:cs typeface="Arial"/>
                        </a:rPr>
                        <a:t> </a:t>
                      </a:r>
                      <a:r>
                        <a:rPr lang="fr-FR" sz="1200" spc="-5" dirty="0">
                          <a:solidFill>
                            <a:schemeClr val="tx1"/>
                          </a:solidFill>
                          <a:latin typeface="+mn-lt"/>
                          <a:cs typeface="Arial"/>
                        </a:rPr>
                        <a:t>jusqu’à 2 M€, et 40% au-delà (sauf pour les dons faits aux organismes d’aide aux personnes en difficultés), </a:t>
                      </a:r>
                      <a:r>
                        <a:rPr sz="1200" spc="-5" dirty="0">
                          <a:solidFill>
                            <a:schemeClr val="tx1"/>
                          </a:solidFill>
                          <a:latin typeface="+mn-lt"/>
                          <a:cs typeface="Arial"/>
                        </a:rPr>
                        <a:t>dans </a:t>
                      </a:r>
                      <a:r>
                        <a:rPr sz="1200" spc="-15" dirty="0">
                          <a:solidFill>
                            <a:schemeClr val="tx1"/>
                          </a:solidFill>
                          <a:latin typeface="+mn-lt"/>
                          <a:cs typeface="Arial"/>
                        </a:rPr>
                        <a:t>la  </a:t>
                      </a:r>
                      <a:r>
                        <a:rPr sz="1200" spc="-5" dirty="0">
                          <a:solidFill>
                            <a:schemeClr val="tx1"/>
                          </a:solidFill>
                          <a:latin typeface="+mn-lt"/>
                          <a:cs typeface="Arial"/>
                        </a:rPr>
                        <a:t>limite </a:t>
                      </a:r>
                      <a:r>
                        <a:rPr sz="1200" dirty="0">
                          <a:solidFill>
                            <a:schemeClr val="tx1"/>
                          </a:solidFill>
                          <a:latin typeface="+mn-lt"/>
                          <a:cs typeface="Arial"/>
                        </a:rPr>
                        <a:t>de 5/1000 du</a:t>
                      </a:r>
                      <a:r>
                        <a:rPr sz="1200" spc="-75" dirty="0">
                          <a:solidFill>
                            <a:schemeClr val="tx1"/>
                          </a:solidFill>
                          <a:latin typeface="+mn-lt"/>
                          <a:cs typeface="Arial"/>
                        </a:rPr>
                        <a:t> </a:t>
                      </a:r>
                      <a:r>
                        <a:rPr sz="1200" spc="-5" dirty="0">
                          <a:solidFill>
                            <a:schemeClr val="tx1"/>
                          </a:solidFill>
                          <a:latin typeface="+mn-lt"/>
                          <a:cs typeface="Arial"/>
                        </a:rPr>
                        <a:t>CA</a:t>
                      </a:r>
                      <a:endParaRPr lang="fr-FR" sz="1200" spc="-5" dirty="0">
                        <a:solidFill>
                          <a:schemeClr val="tx1"/>
                        </a:solidFill>
                        <a:latin typeface="+mn-lt"/>
                        <a:cs typeface="Arial"/>
                      </a:endParaRPr>
                    </a:p>
                    <a:p>
                      <a:pPr marL="568960" marR="5769610" indent="-287020">
                        <a:lnSpc>
                          <a:spcPct val="100000"/>
                        </a:lnSpc>
                        <a:buChar char="•"/>
                        <a:tabLst>
                          <a:tab pos="568960" algn="l"/>
                          <a:tab pos="569595" algn="l"/>
                        </a:tabLst>
                      </a:pPr>
                      <a:endParaRPr sz="1200" dirty="0">
                        <a:solidFill>
                          <a:srgbClr val="304495"/>
                        </a:solidFill>
                        <a:latin typeface="+mn-lt"/>
                        <a:cs typeface="Arial"/>
                      </a:endParaRPr>
                    </a:p>
                    <a:p>
                      <a:pPr marL="282575">
                        <a:lnSpc>
                          <a:spcPct val="100000"/>
                        </a:lnSpc>
                      </a:pPr>
                      <a:r>
                        <a:rPr sz="1200" b="1" spc="-10" dirty="0">
                          <a:solidFill>
                            <a:srgbClr val="EB671B"/>
                          </a:solidFill>
                          <a:latin typeface="+mn-lt"/>
                          <a:cs typeface="Arial"/>
                        </a:rPr>
                        <a:t>Attention </a:t>
                      </a:r>
                      <a:r>
                        <a:rPr sz="1200" b="1" dirty="0">
                          <a:solidFill>
                            <a:srgbClr val="EB671B"/>
                          </a:solidFill>
                          <a:latin typeface="+mn-lt"/>
                          <a:cs typeface="Arial"/>
                        </a:rPr>
                        <a:t>: </a:t>
                      </a:r>
                      <a:r>
                        <a:rPr sz="1200" b="1" spc="-5" dirty="0">
                          <a:solidFill>
                            <a:srgbClr val="EB671B"/>
                          </a:solidFill>
                          <a:latin typeface="+mn-lt"/>
                          <a:cs typeface="Arial"/>
                        </a:rPr>
                        <a:t>interdiction d’émettre </a:t>
                      </a:r>
                      <a:r>
                        <a:rPr sz="1200" b="1" dirty="0">
                          <a:solidFill>
                            <a:srgbClr val="EB671B"/>
                          </a:solidFill>
                          <a:latin typeface="+mn-lt"/>
                          <a:cs typeface="Arial"/>
                        </a:rPr>
                        <a:t>des </a:t>
                      </a:r>
                      <a:r>
                        <a:rPr lang="fr-FR" sz="1200" b="1" spc="-5" dirty="0">
                          <a:solidFill>
                            <a:srgbClr val="EB671B"/>
                          </a:solidFill>
                          <a:latin typeface="+mn-lt"/>
                          <a:cs typeface="Arial"/>
                        </a:rPr>
                        <a:t>reçus fiscaux (RF)</a:t>
                      </a:r>
                      <a:r>
                        <a:rPr sz="1200" b="1" spc="-5" dirty="0">
                          <a:solidFill>
                            <a:srgbClr val="EB671B"/>
                          </a:solidFill>
                          <a:latin typeface="+mn-lt"/>
                          <a:cs typeface="Arial"/>
                        </a:rPr>
                        <a:t> pour</a:t>
                      </a:r>
                      <a:r>
                        <a:rPr sz="1200" b="1" spc="85" dirty="0">
                          <a:solidFill>
                            <a:srgbClr val="EB671B"/>
                          </a:solidFill>
                          <a:latin typeface="+mn-lt"/>
                          <a:cs typeface="Arial"/>
                        </a:rPr>
                        <a:t> </a:t>
                      </a:r>
                      <a:r>
                        <a:rPr sz="1200" b="1" spc="-5" dirty="0">
                          <a:solidFill>
                            <a:srgbClr val="EB671B"/>
                          </a:solidFill>
                          <a:latin typeface="+mn-lt"/>
                          <a:cs typeface="Arial"/>
                        </a:rPr>
                        <a:t>l’IFI</a:t>
                      </a:r>
                      <a:endParaRPr sz="1200" dirty="0">
                        <a:solidFill>
                          <a:srgbClr val="EB671B"/>
                        </a:solidFill>
                        <a:latin typeface="+mn-lt"/>
                        <a:cs typeface="Arial"/>
                      </a:endParaRPr>
                    </a:p>
                    <a:p>
                      <a:pPr>
                        <a:lnSpc>
                          <a:spcPct val="100000"/>
                        </a:lnSpc>
                      </a:pPr>
                      <a:endParaRPr sz="1250" dirty="0">
                        <a:solidFill>
                          <a:srgbClr val="304495"/>
                        </a:solidFill>
                        <a:latin typeface="+mn-lt"/>
                        <a:cs typeface="Times New Roman"/>
                      </a:endParaRPr>
                    </a:p>
                    <a:p>
                      <a:pPr marL="282575" marR="5767070" algn="just">
                        <a:lnSpc>
                          <a:spcPct val="100000"/>
                        </a:lnSpc>
                      </a:pPr>
                      <a:r>
                        <a:rPr lang="fr-FR" sz="1200" spc="-5" dirty="0">
                          <a:solidFill>
                            <a:schemeClr val="tx1"/>
                          </a:solidFill>
                          <a:latin typeface="+mn-lt"/>
                          <a:cs typeface="Arial"/>
                        </a:rPr>
                        <a:t>Dans le cadre des fonds de dotation Redistributeur : </a:t>
                      </a:r>
                      <a:r>
                        <a:rPr sz="1200" spc="-5" dirty="0">
                          <a:solidFill>
                            <a:schemeClr val="tx1"/>
                          </a:solidFill>
                          <a:latin typeface="+mn-lt"/>
                          <a:cs typeface="Arial"/>
                        </a:rPr>
                        <a:t>Les organismes bénéficiant </a:t>
                      </a:r>
                      <a:r>
                        <a:rPr sz="1200" dirty="0">
                          <a:solidFill>
                            <a:schemeClr val="tx1"/>
                          </a:solidFill>
                          <a:latin typeface="+mn-lt"/>
                          <a:cs typeface="Arial"/>
                        </a:rPr>
                        <a:t>du </a:t>
                      </a:r>
                      <a:r>
                        <a:rPr sz="1200" spc="-10" dirty="0">
                          <a:solidFill>
                            <a:schemeClr val="tx1"/>
                          </a:solidFill>
                          <a:latin typeface="+mn-lt"/>
                          <a:cs typeface="Arial"/>
                        </a:rPr>
                        <a:t>financement </a:t>
                      </a:r>
                      <a:r>
                        <a:rPr sz="1200" spc="-5" dirty="0">
                          <a:solidFill>
                            <a:schemeClr val="tx1"/>
                          </a:solidFill>
                          <a:latin typeface="+mn-lt"/>
                          <a:cs typeface="Arial"/>
                        </a:rPr>
                        <a:t>du fonds </a:t>
                      </a:r>
                      <a:r>
                        <a:rPr sz="1200" spc="-10" dirty="0">
                          <a:solidFill>
                            <a:schemeClr val="tx1"/>
                          </a:solidFill>
                          <a:latin typeface="+mn-lt"/>
                          <a:cs typeface="Arial"/>
                        </a:rPr>
                        <a:t>doivent  </a:t>
                      </a:r>
                      <a:r>
                        <a:rPr sz="1200" spc="-5" dirty="0">
                          <a:solidFill>
                            <a:schemeClr val="tx1"/>
                          </a:solidFill>
                          <a:latin typeface="+mn-lt"/>
                          <a:cs typeface="Arial"/>
                        </a:rPr>
                        <a:t>délivrer une attestation justifiant </a:t>
                      </a:r>
                      <a:r>
                        <a:rPr sz="1200" spc="-10" dirty="0">
                          <a:solidFill>
                            <a:schemeClr val="tx1"/>
                          </a:solidFill>
                          <a:latin typeface="+mn-lt"/>
                          <a:cs typeface="Arial"/>
                        </a:rPr>
                        <a:t>le </a:t>
                      </a:r>
                      <a:r>
                        <a:rPr sz="1200" spc="-5" dirty="0">
                          <a:solidFill>
                            <a:schemeClr val="tx1"/>
                          </a:solidFill>
                          <a:latin typeface="+mn-lt"/>
                          <a:cs typeface="Arial"/>
                        </a:rPr>
                        <a:t>montant </a:t>
                      </a:r>
                      <a:r>
                        <a:rPr sz="1200" dirty="0">
                          <a:solidFill>
                            <a:schemeClr val="tx1"/>
                          </a:solidFill>
                          <a:latin typeface="+mn-lt"/>
                          <a:cs typeface="Arial"/>
                        </a:rPr>
                        <a:t>et </a:t>
                      </a:r>
                      <a:r>
                        <a:rPr sz="1200" spc="-5" dirty="0">
                          <a:solidFill>
                            <a:schemeClr val="tx1"/>
                          </a:solidFill>
                          <a:latin typeface="+mn-lt"/>
                          <a:cs typeface="Arial"/>
                        </a:rPr>
                        <a:t>l’affectation des  versements</a:t>
                      </a:r>
                      <a:r>
                        <a:rPr sz="1200" spc="-30" dirty="0">
                          <a:solidFill>
                            <a:schemeClr val="tx1"/>
                          </a:solidFill>
                          <a:latin typeface="+mn-lt"/>
                          <a:cs typeface="Arial"/>
                        </a:rPr>
                        <a:t> </a:t>
                      </a:r>
                      <a:r>
                        <a:rPr sz="1200" spc="-5" dirty="0">
                          <a:solidFill>
                            <a:schemeClr val="tx1"/>
                          </a:solidFill>
                          <a:latin typeface="+mn-lt"/>
                          <a:cs typeface="Arial"/>
                        </a:rPr>
                        <a:t>reçus</a:t>
                      </a:r>
                      <a:endParaRPr sz="1200" dirty="0">
                        <a:solidFill>
                          <a:schemeClr val="tx1"/>
                        </a:solidFill>
                        <a:latin typeface="+mn-lt"/>
                        <a:cs typeface="Arial"/>
                      </a:endParaRPr>
                    </a:p>
                    <a:p>
                      <a:pPr marL="282575" marR="5767705" algn="just">
                        <a:lnSpc>
                          <a:spcPct val="100000"/>
                        </a:lnSpc>
                      </a:pPr>
                      <a:r>
                        <a:rPr sz="1200" dirty="0">
                          <a:solidFill>
                            <a:schemeClr val="tx1"/>
                          </a:solidFill>
                          <a:latin typeface="+mn-lt"/>
                          <a:cs typeface="Wingdings"/>
                        </a:rPr>
                        <a:t></a:t>
                      </a:r>
                      <a:r>
                        <a:rPr sz="1200" dirty="0">
                          <a:solidFill>
                            <a:schemeClr val="tx1"/>
                          </a:solidFill>
                          <a:latin typeface="+mn-lt"/>
                          <a:cs typeface="Times New Roman"/>
                        </a:rPr>
                        <a:t> </a:t>
                      </a:r>
                      <a:r>
                        <a:rPr sz="1200" spc="-5" dirty="0">
                          <a:solidFill>
                            <a:schemeClr val="tx1"/>
                          </a:solidFill>
                          <a:latin typeface="+mn-lt"/>
                          <a:cs typeface="Arial"/>
                        </a:rPr>
                        <a:t>Impossibilité de fournir </a:t>
                      </a:r>
                      <a:r>
                        <a:rPr sz="1200" dirty="0">
                          <a:solidFill>
                            <a:schemeClr val="tx1"/>
                          </a:solidFill>
                          <a:latin typeface="+mn-lt"/>
                          <a:cs typeface="Arial"/>
                        </a:rPr>
                        <a:t>un </a:t>
                      </a:r>
                      <a:r>
                        <a:rPr sz="1200" spc="-5" dirty="0">
                          <a:solidFill>
                            <a:schemeClr val="tx1"/>
                          </a:solidFill>
                          <a:latin typeface="+mn-lt"/>
                          <a:cs typeface="Arial"/>
                        </a:rPr>
                        <a:t>RF </a:t>
                      </a:r>
                      <a:r>
                        <a:rPr sz="1200" dirty="0">
                          <a:solidFill>
                            <a:schemeClr val="tx1"/>
                          </a:solidFill>
                          <a:latin typeface="+mn-lt"/>
                          <a:cs typeface="Arial"/>
                        </a:rPr>
                        <a:t>au </a:t>
                      </a:r>
                      <a:r>
                        <a:rPr sz="1200" spc="-10" dirty="0">
                          <a:solidFill>
                            <a:schemeClr val="tx1"/>
                          </a:solidFill>
                          <a:latin typeface="+mn-lt"/>
                          <a:cs typeface="Arial"/>
                        </a:rPr>
                        <a:t>donateur </a:t>
                      </a:r>
                      <a:r>
                        <a:rPr sz="1200" dirty="0">
                          <a:solidFill>
                            <a:schemeClr val="tx1"/>
                          </a:solidFill>
                          <a:latin typeface="+mn-lt"/>
                          <a:cs typeface="Arial"/>
                        </a:rPr>
                        <a:t>en cas </a:t>
                      </a:r>
                      <a:r>
                        <a:rPr sz="1200" spc="-10" dirty="0">
                          <a:solidFill>
                            <a:schemeClr val="tx1"/>
                          </a:solidFill>
                          <a:latin typeface="+mn-lt"/>
                          <a:cs typeface="Arial"/>
                        </a:rPr>
                        <a:t>d’absence  </a:t>
                      </a:r>
                      <a:r>
                        <a:rPr sz="1200" spc="-5" dirty="0">
                          <a:solidFill>
                            <a:schemeClr val="tx1"/>
                          </a:solidFill>
                          <a:latin typeface="+mn-lt"/>
                          <a:cs typeface="Arial"/>
                        </a:rPr>
                        <a:t>d’attestation </a:t>
                      </a:r>
                      <a:r>
                        <a:rPr sz="1200" dirty="0">
                          <a:solidFill>
                            <a:schemeClr val="tx1"/>
                          </a:solidFill>
                          <a:latin typeface="+mn-lt"/>
                          <a:cs typeface="Arial"/>
                        </a:rPr>
                        <a:t>de </a:t>
                      </a:r>
                      <a:r>
                        <a:rPr sz="1200" spc="-5" dirty="0">
                          <a:solidFill>
                            <a:schemeClr val="tx1"/>
                          </a:solidFill>
                          <a:latin typeface="+mn-lt"/>
                          <a:cs typeface="Arial"/>
                        </a:rPr>
                        <a:t>l’organisme</a:t>
                      </a:r>
                      <a:r>
                        <a:rPr sz="1200" spc="-80" dirty="0">
                          <a:solidFill>
                            <a:schemeClr val="tx1"/>
                          </a:solidFill>
                          <a:latin typeface="+mn-lt"/>
                          <a:cs typeface="Arial"/>
                        </a:rPr>
                        <a:t> </a:t>
                      </a:r>
                      <a:r>
                        <a:rPr sz="1200" spc="-5" dirty="0">
                          <a:solidFill>
                            <a:schemeClr val="tx1"/>
                          </a:solidFill>
                          <a:latin typeface="+mn-lt"/>
                          <a:cs typeface="Arial"/>
                        </a:rPr>
                        <a:t>bénéficiaire</a:t>
                      </a:r>
                      <a:endParaRPr sz="1200" dirty="0">
                        <a:solidFill>
                          <a:schemeClr val="tx1"/>
                        </a:solidFill>
                        <a:latin typeface="+mn-lt"/>
                        <a:cs typeface="Arial"/>
                      </a:endParaRPr>
                    </a:p>
                  </a:txBody>
                  <a:tcPr marL="0" marR="0" marT="135255" marB="0">
                    <a:lnL w="12700">
                      <a:solidFill>
                        <a:srgbClr val="B4C6E7"/>
                      </a:solidFill>
                      <a:prstDash val="solid"/>
                    </a:lnL>
                    <a:lnR w="12700">
                      <a:solidFill>
                        <a:srgbClr val="B4C6E7"/>
                      </a:solidFill>
                      <a:prstDash val="solid"/>
                    </a:lnR>
                    <a:lnB w="12700">
                      <a:solidFill>
                        <a:srgbClr val="B4C6E7"/>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3" name="object 12">
            <a:extLst>
              <a:ext uri="{FF2B5EF4-FFF2-40B4-BE49-F238E27FC236}">
                <a16:creationId xmlns:a16="http://schemas.microsoft.com/office/drawing/2014/main" id="{EDF8E1CB-B408-796E-9DA2-6526C8151AA8}"/>
              </a:ext>
            </a:extLst>
          </p:cNvPr>
          <p:cNvSpPr/>
          <p:nvPr/>
        </p:nvSpPr>
        <p:spPr>
          <a:xfrm>
            <a:off x="6705600" y="2999994"/>
            <a:ext cx="5312663" cy="2534411"/>
          </a:xfrm>
          <a:prstGeom prst="rect">
            <a:avLst/>
          </a:prstGeom>
          <a:blipFill>
            <a:blip r:embed="rId3" cstate="print"/>
            <a:stretch>
              <a:fillRect/>
            </a:stretch>
          </a:blipFill>
        </p:spPr>
        <p:txBody>
          <a:bodyPr wrap="square" lIns="0" tIns="0" rIns="0" bIns="0" rtlCol="0"/>
          <a:lstStyle/>
          <a:p>
            <a:endParaRPr dirty="0"/>
          </a:p>
        </p:txBody>
      </p:sp>
      <p:sp>
        <p:nvSpPr>
          <p:cNvPr id="5" name="object 27">
            <a:extLst>
              <a:ext uri="{FF2B5EF4-FFF2-40B4-BE49-F238E27FC236}">
                <a16:creationId xmlns:a16="http://schemas.microsoft.com/office/drawing/2014/main" id="{910A4835-B12F-757B-3A6C-19439EFB663E}"/>
              </a:ext>
            </a:extLst>
          </p:cNvPr>
          <p:cNvSpPr txBox="1">
            <a:spLocks/>
          </p:cNvSpPr>
          <p:nvPr/>
        </p:nvSpPr>
        <p:spPr>
          <a:xfrm>
            <a:off x="460380" y="194027"/>
            <a:ext cx="7290249" cy="998350"/>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Alt Gothic ATF Blk" panose="020B0A03040502040204" pitchFamily="34" charset="0"/>
                <a:ea typeface="+mj-ea"/>
                <a:cs typeface="+mj-cs"/>
              </a:defRPr>
            </a:lvl1pPr>
          </a:lstStyle>
          <a:p>
            <a:pPr marL="12700">
              <a:lnSpc>
                <a:spcPct val="100000"/>
              </a:lnSpc>
              <a:spcBef>
                <a:spcPts val="105"/>
              </a:spcBef>
            </a:pPr>
            <a:r>
              <a:rPr lang="fr-FR" sz="3200" dirty="0">
                <a:solidFill>
                  <a:srgbClr val="EB671B"/>
                </a:solidFill>
                <a:latin typeface="+mn-lt"/>
              </a:rPr>
              <a:t>Atelier</a:t>
            </a:r>
            <a:r>
              <a:rPr lang="fr-FR" sz="3200" spc="-20" dirty="0">
                <a:solidFill>
                  <a:srgbClr val="EB671B"/>
                </a:solidFill>
                <a:latin typeface="+mn-lt"/>
              </a:rPr>
              <a:t> </a:t>
            </a:r>
            <a:r>
              <a:rPr lang="fr-FR" sz="3200" spc="-15" dirty="0">
                <a:solidFill>
                  <a:srgbClr val="EB671B"/>
                </a:solidFill>
                <a:latin typeface="+mn-lt"/>
              </a:rPr>
              <a:t>fonds </a:t>
            </a:r>
            <a:r>
              <a:rPr lang="fr-FR" sz="3200" spc="-5" dirty="0">
                <a:solidFill>
                  <a:srgbClr val="EB671B"/>
                </a:solidFill>
                <a:latin typeface="+mn-lt"/>
              </a:rPr>
              <a:t>de</a:t>
            </a:r>
            <a:r>
              <a:rPr lang="fr-FR" sz="3200" spc="-30" dirty="0">
                <a:solidFill>
                  <a:srgbClr val="EB671B"/>
                </a:solidFill>
                <a:latin typeface="+mn-lt"/>
              </a:rPr>
              <a:t> </a:t>
            </a:r>
            <a:r>
              <a:rPr lang="fr-FR" sz="3200" spc="-5" dirty="0">
                <a:solidFill>
                  <a:srgbClr val="EB671B"/>
                </a:solidFill>
                <a:latin typeface="+mn-lt"/>
              </a:rPr>
              <a:t>dotation</a:t>
            </a:r>
            <a:br>
              <a:rPr lang="fr-FR" spc="-5" dirty="0">
                <a:solidFill>
                  <a:srgbClr val="EB671B"/>
                </a:solidFill>
              </a:rPr>
            </a:br>
            <a:r>
              <a:rPr lang="fr-FR" sz="3200" spc="-5" dirty="0">
                <a:latin typeface="+mn-lt"/>
              </a:rPr>
              <a:t>L’essentiel fiscal</a:t>
            </a:r>
            <a:endParaRPr lang="fr-FR" spc="-5" dirty="0">
              <a:latin typeface="+mn-lt"/>
            </a:endParaRPr>
          </a:p>
        </p:txBody>
      </p:sp>
      <p:sp>
        <p:nvSpPr>
          <p:cNvPr id="6" name="object 9">
            <a:extLst>
              <a:ext uri="{FF2B5EF4-FFF2-40B4-BE49-F238E27FC236}">
                <a16:creationId xmlns:a16="http://schemas.microsoft.com/office/drawing/2014/main" id="{1F8F4A94-E799-A0B5-FDA1-87B74742457F}"/>
              </a:ext>
            </a:extLst>
          </p:cNvPr>
          <p:cNvSpPr txBox="1"/>
          <p:nvPr/>
        </p:nvSpPr>
        <p:spPr>
          <a:xfrm>
            <a:off x="685800" y="1771253"/>
            <a:ext cx="1879600" cy="276225"/>
          </a:xfrm>
          <a:prstGeom prst="rect">
            <a:avLst/>
          </a:prstGeom>
          <a:solidFill>
            <a:srgbClr val="92D050"/>
          </a:solidFill>
        </p:spPr>
        <p:txBody>
          <a:bodyPr vert="horz" wrap="square" lIns="0" tIns="39370" rIns="0" bIns="0" rtlCol="0">
            <a:spAutoFit/>
          </a:bodyPr>
          <a:lstStyle/>
          <a:p>
            <a:pPr marL="224154">
              <a:lnSpc>
                <a:spcPct val="100000"/>
              </a:lnSpc>
              <a:spcBef>
                <a:spcPts val="310"/>
              </a:spcBef>
            </a:pPr>
            <a:r>
              <a:rPr sz="1200" b="1" spc="-5" dirty="0">
                <a:solidFill>
                  <a:srgbClr val="FFFFFF"/>
                </a:solidFill>
                <a:latin typeface="Arial"/>
                <a:cs typeface="Arial"/>
              </a:rPr>
              <a:t>Droits de</a:t>
            </a:r>
            <a:r>
              <a:rPr sz="1200" b="1" spc="-15" dirty="0">
                <a:solidFill>
                  <a:srgbClr val="FFFFFF"/>
                </a:solidFill>
                <a:latin typeface="Arial"/>
                <a:cs typeface="Arial"/>
              </a:rPr>
              <a:t> </a:t>
            </a:r>
            <a:r>
              <a:rPr sz="1200" b="1" spc="-5" dirty="0">
                <a:solidFill>
                  <a:srgbClr val="FFFFFF"/>
                </a:solidFill>
                <a:latin typeface="Arial"/>
                <a:cs typeface="Arial"/>
              </a:rPr>
              <a:t>mutations</a:t>
            </a:r>
            <a:endParaRPr sz="1200" dirty="0">
              <a:latin typeface="Arial"/>
              <a:cs typeface="Arial"/>
            </a:endParaRPr>
          </a:p>
        </p:txBody>
      </p:sp>
      <p:sp>
        <p:nvSpPr>
          <p:cNvPr id="7" name="object 10">
            <a:extLst>
              <a:ext uri="{FF2B5EF4-FFF2-40B4-BE49-F238E27FC236}">
                <a16:creationId xmlns:a16="http://schemas.microsoft.com/office/drawing/2014/main" id="{296F284B-51CC-93EF-916C-4D3DD720C762}"/>
              </a:ext>
            </a:extLst>
          </p:cNvPr>
          <p:cNvSpPr txBox="1"/>
          <p:nvPr/>
        </p:nvSpPr>
        <p:spPr>
          <a:xfrm>
            <a:off x="2887955" y="1803790"/>
            <a:ext cx="8473440" cy="256480"/>
          </a:xfrm>
          <a:prstGeom prst="rect">
            <a:avLst/>
          </a:prstGeom>
          <a:ln w="19050">
            <a:solidFill>
              <a:srgbClr val="B4C6E7"/>
            </a:solidFill>
          </a:ln>
        </p:spPr>
        <p:txBody>
          <a:bodyPr vert="horz" wrap="square" lIns="0" tIns="40640" rIns="0" bIns="0" rtlCol="0">
            <a:spAutoFit/>
          </a:bodyPr>
          <a:lstStyle/>
          <a:p>
            <a:pPr marL="90170">
              <a:lnSpc>
                <a:spcPct val="100000"/>
              </a:lnSpc>
              <a:spcBef>
                <a:spcPts val="320"/>
              </a:spcBef>
            </a:pPr>
            <a:r>
              <a:rPr sz="1400" spc="-5" dirty="0">
                <a:solidFill>
                  <a:srgbClr val="EB671B"/>
                </a:solidFill>
                <a:latin typeface="Arial"/>
                <a:cs typeface="Arial"/>
              </a:rPr>
              <a:t>Exonération </a:t>
            </a:r>
            <a:r>
              <a:rPr sz="1400" dirty="0">
                <a:solidFill>
                  <a:srgbClr val="EB671B"/>
                </a:solidFill>
                <a:latin typeface="Arial"/>
                <a:cs typeface="Arial"/>
              </a:rPr>
              <a:t>des dons et</a:t>
            </a:r>
            <a:r>
              <a:rPr sz="1400" spc="-90" dirty="0">
                <a:solidFill>
                  <a:srgbClr val="EB671B"/>
                </a:solidFill>
                <a:latin typeface="Arial"/>
                <a:cs typeface="Arial"/>
              </a:rPr>
              <a:t> </a:t>
            </a:r>
            <a:r>
              <a:rPr sz="1400" spc="-10" dirty="0">
                <a:solidFill>
                  <a:srgbClr val="EB671B"/>
                </a:solidFill>
                <a:latin typeface="Arial"/>
                <a:cs typeface="Arial"/>
              </a:rPr>
              <a:t>legs</a:t>
            </a:r>
            <a:endParaRPr sz="1400">
              <a:solidFill>
                <a:srgbClr val="EB671B"/>
              </a:solidFill>
              <a:latin typeface="Arial"/>
              <a:cs typeface="Arial"/>
            </a:endParaRPr>
          </a:p>
        </p:txBody>
      </p:sp>
    </p:spTree>
    <p:extLst>
      <p:ext uri="{BB962C8B-B14F-4D97-AF65-F5344CB8AC3E}">
        <p14:creationId xmlns:p14="http://schemas.microsoft.com/office/powerpoint/2010/main" val="19354909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78F6E40A-D9FD-9A24-706E-E58DA459ABB3}"/>
              </a:ext>
            </a:extLst>
          </p:cNvPr>
          <p:cNvSpPr txBox="1">
            <a:spLocks/>
          </p:cNvSpPr>
          <p:nvPr/>
        </p:nvSpPr>
        <p:spPr>
          <a:xfrm>
            <a:off x="558351" y="381000"/>
            <a:ext cx="8615794" cy="1007968"/>
          </a:xfrm>
          <a:prstGeom prst="rect">
            <a:avLst/>
          </a:prstGeom>
        </p:spPr>
        <p:txBody>
          <a:bodyPr vert="horz" wrap="square" lIns="0" tIns="100330" rIns="0" bIns="0" rtlCol="0">
            <a:spAutoFit/>
          </a:bodyPr>
          <a:lstStyle>
            <a:lvl1pPr algn="l" defTabSz="914400" rtl="0" eaLnBrk="1" latinLnBrk="0" hangingPunct="1">
              <a:lnSpc>
                <a:spcPct val="90000"/>
              </a:lnSpc>
              <a:spcBef>
                <a:spcPct val="0"/>
              </a:spcBef>
              <a:buNone/>
              <a:defRPr sz="4400" kern="1200">
                <a:solidFill>
                  <a:schemeClr val="tx1"/>
                </a:solidFill>
                <a:latin typeface="Alt Gothic ATF Blk" panose="020B0A03040502040204" pitchFamily="34" charset="0"/>
                <a:ea typeface="+mj-ea"/>
                <a:cs typeface="+mj-cs"/>
              </a:defRPr>
            </a:lvl1pPr>
          </a:lstStyle>
          <a:p>
            <a:pPr marL="12700" marR="5080">
              <a:lnSpc>
                <a:spcPts val="3140"/>
              </a:lnSpc>
              <a:spcBef>
                <a:spcPts val="790"/>
              </a:spcBef>
            </a:pPr>
            <a:r>
              <a:rPr lang="fr-FR" sz="3200" spc="-20" dirty="0">
                <a:solidFill>
                  <a:srgbClr val="EB671B"/>
                </a:solidFill>
                <a:latin typeface="+mn-lt"/>
              </a:rPr>
              <a:t>Atelier </a:t>
            </a:r>
            <a:r>
              <a:rPr lang="fr-FR" sz="3200" spc="-15" dirty="0">
                <a:solidFill>
                  <a:srgbClr val="EB671B"/>
                </a:solidFill>
                <a:latin typeface="+mn-lt"/>
              </a:rPr>
              <a:t>fonds </a:t>
            </a:r>
            <a:r>
              <a:rPr lang="fr-FR" sz="3200" spc="-5" dirty="0">
                <a:solidFill>
                  <a:srgbClr val="EB671B"/>
                </a:solidFill>
                <a:latin typeface="+mn-lt"/>
              </a:rPr>
              <a:t>de dotation </a:t>
            </a:r>
          </a:p>
          <a:p>
            <a:pPr marL="12700" marR="5080">
              <a:lnSpc>
                <a:spcPts val="3140"/>
              </a:lnSpc>
              <a:spcBef>
                <a:spcPts val="790"/>
              </a:spcBef>
            </a:pPr>
            <a:r>
              <a:rPr lang="fr-FR" sz="3200" spc="-5" dirty="0">
                <a:latin typeface="+mn-lt"/>
              </a:rPr>
              <a:t>L’essentiel fiscal </a:t>
            </a:r>
          </a:p>
        </p:txBody>
      </p:sp>
      <p:sp>
        <p:nvSpPr>
          <p:cNvPr id="5" name="object 4">
            <a:extLst>
              <a:ext uri="{FF2B5EF4-FFF2-40B4-BE49-F238E27FC236}">
                <a16:creationId xmlns:a16="http://schemas.microsoft.com/office/drawing/2014/main" id="{29FAC9B6-3E34-D4A4-865E-68A7F2298254}"/>
              </a:ext>
            </a:extLst>
          </p:cNvPr>
          <p:cNvSpPr txBox="1"/>
          <p:nvPr/>
        </p:nvSpPr>
        <p:spPr>
          <a:xfrm>
            <a:off x="713677" y="1822149"/>
            <a:ext cx="11231396" cy="3534301"/>
          </a:xfrm>
          <a:prstGeom prst="rect">
            <a:avLst/>
          </a:prstGeom>
        </p:spPr>
        <p:txBody>
          <a:bodyPr vert="horz" wrap="square" lIns="0" tIns="12700" rIns="0" bIns="0" rtlCol="0">
            <a:spAutoFit/>
          </a:bodyPr>
          <a:lstStyle/>
          <a:p>
            <a:pPr marL="299085" indent="-287020" algn="just">
              <a:lnSpc>
                <a:spcPct val="100000"/>
              </a:lnSpc>
              <a:spcBef>
                <a:spcPts val="100"/>
              </a:spcBef>
              <a:buFont typeface="Wingdings"/>
              <a:buChar char=""/>
              <a:tabLst>
                <a:tab pos="299085" algn="l"/>
                <a:tab pos="299720" algn="l"/>
              </a:tabLst>
            </a:pPr>
            <a:r>
              <a:rPr sz="2000" b="1" spc="-5" dirty="0">
                <a:latin typeface="Calibri" panose="020F0502020204030204" pitchFamily="34" charset="0"/>
                <a:cs typeface="Calibri" panose="020F0502020204030204" pitchFamily="34" charset="0"/>
              </a:rPr>
              <a:t>Deux dispositions fiscales applicables aux </a:t>
            </a:r>
            <a:r>
              <a:rPr sz="2000" b="1" spc="-15" dirty="0">
                <a:latin typeface="Calibri" panose="020F0502020204030204" pitchFamily="34" charset="0"/>
                <a:cs typeface="Calibri" panose="020F0502020204030204" pitchFamily="34" charset="0"/>
              </a:rPr>
              <a:t>fonds </a:t>
            </a:r>
            <a:r>
              <a:rPr sz="2000" b="1" spc="-5" dirty="0">
                <a:latin typeface="Calibri" panose="020F0502020204030204" pitchFamily="34" charset="0"/>
                <a:cs typeface="Calibri" panose="020F0502020204030204" pitchFamily="34" charset="0"/>
              </a:rPr>
              <a:t>de </a:t>
            </a:r>
            <a:r>
              <a:rPr sz="2000" b="1" spc="-10" dirty="0">
                <a:latin typeface="Calibri" panose="020F0502020204030204" pitchFamily="34" charset="0"/>
                <a:cs typeface="Calibri" panose="020F0502020204030204" pitchFamily="34" charset="0"/>
              </a:rPr>
              <a:t>dotation </a:t>
            </a:r>
            <a:r>
              <a:rPr sz="2000" b="1" spc="-10" dirty="0" err="1">
                <a:latin typeface="Calibri" panose="020F0502020204030204" pitchFamily="34" charset="0"/>
                <a:cs typeface="Calibri" panose="020F0502020204030204" pitchFamily="34" charset="0"/>
              </a:rPr>
              <a:t>redistributeurs</a:t>
            </a:r>
            <a:r>
              <a:rPr sz="2000" b="1" spc="-10" dirty="0">
                <a:latin typeface="Calibri" panose="020F0502020204030204" pitchFamily="34" charset="0"/>
                <a:cs typeface="Calibri" panose="020F0502020204030204" pitchFamily="34" charset="0"/>
              </a:rPr>
              <a:t> </a:t>
            </a:r>
            <a:r>
              <a:rPr sz="2000" b="1" dirty="0">
                <a:latin typeface="Calibri" panose="020F0502020204030204" pitchFamily="34" charset="0"/>
                <a:cs typeface="Calibri" panose="020F0502020204030204" pitchFamily="34" charset="0"/>
              </a:rPr>
              <a:t>:</a:t>
            </a:r>
            <a:r>
              <a:rPr lang="fr-FR" sz="2000" b="1" dirty="0">
                <a:latin typeface="Calibri" panose="020F0502020204030204" pitchFamily="34" charset="0"/>
                <a:cs typeface="Calibri" panose="020F0502020204030204" pitchFamily="34" charset="0"/>
              </a:rPr>
              <a:t> </a:t>
            </a:r>
          </a:p>
          <a:p>
            <a:pPr marL="299085" indent="-287020" algn="just">
              <a:lnSpc>
                <a:spcPct val="100000"/>
              </a:lnSpc>
              <a:spcBef>
                <a:spcPts val="100"/>
              </a:spcBef>
              <a:buFont typeface="Wingdings"/>
              <a:buChar char=""/>
              <a:tabLst>
                <a:tab pos="299085" algn="l"/>
                <a:tab pos="299720" algn="l"/>
              </a:tabLst>
            </a:pPr>
            <a:endParaRPr lang="fr-FR" sz="2000" dirty="0">
              <a:solidFill>
                <a:srgbClr val="304495"/>
              </a:solidFill>
              <a:latin typeface="Calibri" panose="020F0502020204030204" pitchFamily="34" charset="0"/>
              <a:cs typeface="Calibri" panose="020F0502020204030204" pitchFamily="34" charset="0"/>
            </a:endParaRPr>
          </a:p>
          <a:p>
            <a:pPr marL="756285" lvl="1" indent="-287020" algn="just">
              <a:spcBef>
                <a:spcPts val="100"/>
              </a:spcBef>
              <a:buFont typeface="Wingdings"/>
              <a:buChar char=""/>
              <a:tabLst>
                <a:tab pos="299085" algn="l"/>
                <a:tab pos="299720" algn="l"/>
              </a:tabLst>
            </a:pPr>
            <a:r>
              <a:rPr sz="2000" spc="-5" dirty="0">
                <a:latin typeface="Calibri" panose="020F0502020204030204" pitchFamily="34" charset="0"/>
                <a:cs typeface="Calibri" panose="020F0502020204030204" pitchFamily="34" charset="0"/>
              </a:rPr>
              <a:t>Les dons reçus non-issus de </a:t>
            </a:r>
            <a:r>
              <a:rPr sz="2000" spc="-70" dirty="0">
                <a:latin typeface="Calibri" panose="020F0502020204030204" pitchFamily="34" charset="0"/>
                <a:cs typeface="Calibri" panose="020F0502020204030204" pitchFamily="34" charset="0"/>
              </a:rPr>
              <a:t>l’AGP </a:t>
            </a:r>
            <a:r>
              <a:rPr sz="2000" spc="-10" dirty="0">
                <a:latin typeface="Calibri" panose="020F0502020204030204" pitchFamily="34" charset="0"/>
                <a:cs typeface="Calibri" panose="020F0502020204030204" pitchFamily="34" charset="0"/>
              </a:rPr>
              <a:t>redistribués </a:t>
            </a:r>
            <a:r>
              <a:rPr sz="2000" spc="-5" dirty="0">
                <a:latin typeface="Calibri" panose="020F0502020204030204" pitchFamily="34" charset="0"/>
                <a:cs typeface="Calibri" panose="020F0502020204030204" pitchFamily="34" charset="0"/>
              </a:rPr>
              <a:t>sans </a:t>
            </a:r>
            <a:r>
              <a:rPr sz="2000" spc="-15" dirty="0">
                <a:latin typeface="Calibri" panose="020F0502020204030204" pitchFamily="34" charset="0"/>
                <a:cs typeface="Calibri" panose="020F0502020204030204" pitchFamily="34" charset="0"/>
              </a:rPr>
              <a:t>être </a:t>
            </a:r>
            <a:r>
              <a:rPr sz="2000" spc="-10" dirty="0">
                <a:latin typeface="Calibri" panose="020F0502020204030204" pitchFamily="34" charset="0"/>
                <a:cs typeface="Calibri" panose="020F0502020204030204" pitchFamily="34" charset="0"/>
              </a:rPr>
              <a:t>incorporés </a:t>
            </a:r>
            <a:r>
              <a:rPr sz="2000" dirty="0">
                <a:latin typeface="Calibri" panose="020F0502020204030204" pitchFamily="34" charset="0"/>
                <a:cs typeface="Calibri" panose="020F0502020204030204" pitchFamily="34" charset="0"/>
              </a:rPr>
              <a:t>à la </a:t>
            </a:r>
            <a:r>
              <a:rPr sz="2000" spc="-10" dirty="0">
                <a:latin typeface="Calibri" panose="020F0502020204030204" pitchFamily="34" charset="0"/>
                <a:cs typeface="Calibri" panose="020F0502020204030204" pitchFamily="34" charset="0"/>
              </a:rPr>
              <a:t>dotation (ou  incorporés </a:t>
            </a:r>
            <a:r>
              <a:rPr sz="2000" dirty="0">
                <a:latin typeface="Calibri" panose="020F0502020204030204" pitchFamily="34" charset="0"/>
                <a:cs typeface="Calibri" panose="020F0502020204030204" pitchFamily="34" charset="0"/>
              </a:rPr>
              <a:t>à </a:t>
            </a:r>
            <a:r>
              <a:rPr sz="2000" spc="-5" dirty="0">
                <a:latin typeface="Calibri" panose="020F0502020204030204" pitchFamily="34" charset="0"/>
                <a:cs typeface="Calibri" panose="020F0502020204030204" pitchFamily="34" charset="0"/>
              </a:rPr>
              <a:t>une </a:t>
            </a:r>
            <a:r>
              <a:rPr sz="2000" spc="-15" dirty="0">
                <a:latin typeface="Calibri" panose="020F0502020204030204" pitchFamily="34" charset="0"/>
                <a:cs typeface="Calibri" panose="020F0502020204030204" pitchFamily="34" charset="0"/>
              </a:rPr>
              <a:t>dotation </a:t>
            </a:r>
            <a:r>
              <a:rPr sz="2000" spc="-5" dirty="0">
                <a:latin typeface="Calibri" panose="020F0502020204030204" pitchFamily="34" charset="0"/>
                <a:cs typeface="Calibri" panose="020F0502020204030204" pitchFamily="34" charset="0"/>
              </a:rPr>
              <a:t>ne </a:t>
            </a:r>
            <a:r>
              <a:rPr sz="2000" spc="-15" dirty="0">
                <a:latin typeface="Calibri" panose="020F0502020204030204" pitchFamily="34" charset="0"/>
                <a:cs typeface="Calibri" panose="020F0502020204030204" pitchFamily="34" charset="0"/>
              </a:rPr>
              <a:t>générant </a:t>
            </a:r>
            <a:r>
              <a:rPr sz="2000" spc="-10" dirty="0">
                <a:latin typeface="Calibri" panose="020F0502020204030204" pitchFamily="34" charset="0"/>
                <a:cs typeface="Calibri" panose="020F0502020204030204" pitchFamily="34" charset="0"/>
              </a:rPr>
              <a:t>aucun produit) </a:t>
            </a:r>
            <a:r>
              <a:rPr sz="2000" spc="-30" dirty="0">
                <a:latin typeface="Calibri" panose="020F0502020204030204" pitchFamily="34" charset="0"/>
                <a:cs typeface="Calibri" panose="020F0502020204030204" pitchFamily="34" charset="0"/>
              </a:rPr>
              <a:t>n’ouvrent </a:t>
            </a:r>
            <a:r>
              <a:rPr sz="2000" spc="-5" dirty="0">
                <a:latin typeface="Calibri" panose="020F0502020204030204" pitchFamily="34" charset="0"/>
                <a:cs typeface="Calibri" panose="020F0502020204030204" pitchFamily="34" charset="0"/>
              </a:rPr>
              <a:t>pas </a:t>
            </a:r>
            <a:r>
              <a:rPr sz="2000" spc="-10" dirty="0">
                <a:latin typeface="Calibri" panose="020F0502020204030204" pitchFamily="34" charset="0"/>
                <a:cs typeface="Calibri" panose="020F0502020204030204" pitchFamily="34" charset="0"/>
              </a:rPr>
              <a:t>droit </a:t>
            </a:r>
            <a:r>
              <a:rPr sz="2000" dirty="0">
                <a:latin typeface="Calibri" panose="020F0502020204030204" pitchFamily="34" charset="0"/>
                <a:cs typeface="Calibri" panose="020F0502020204030204" pitchFamily="34" charset="0"/>
              </a:rPr>
              <a:t>à la  </a:t>
            </a:r>
            <a:r>
              <a:rPr sz="2000" spc="-10" dirty="0">
                <a:latin typeface="Calibri" panose="020F0502020204030204" pitchFamily="34" charset="0"/>
                <a:cs typeface="Calibri" panose="020F0502020204030204" pitchFamily="34" charset="0"/>
              </a:rPr>
              <a:t>réduction </a:t>
            </a:r>
            <a:r>
              <a:rPr sz="2000" spc="-5" dirty="0">
                <a:latin typeface="Calibri" panose="020F0502020204030204" pitchFamily="34" charset="0"/>
                <a:cs typeface="Calibri" panose="020F0502020204030204" pitchFamily="34" charset="0"/>
              </a:rPr>
              <a:t>d’impôt </a:t>
            </a:r>
            <a:r>
              <a:rPr sz="2000" dirty="0">
                <a:latin typeface="Calibri" panose="020F0502020204030204" pitchFamily="34" charset="0"/>
                <a:cs typeface="Calibri" panose="020F0502020204030204" pitchFamily="34" charset="0"/>
              </a:rPr>
              <a:t>au </a:t>
            </a:r>
            <a:r>
              <a:rPr sz="2000" spc="-10" dirty="0">
                <a:latin typeface="Calibri" panose="020F0502020204030204" pitchFamily="34" charset="0"/>
                <a:cs typeface="Calibri" panose="020F0502020204030204" pitchFamily="34" charset="0"/>
              </a:rPr>
              <a:t>titre </a:t>
            </a:r>
            <a:r>
              <a:rPr sz="2000" spc="-5" dirty="0">
                <a:latin typeface="Calibri" panose="020F0502020204030204" pitchFamily="34" charset="0"/>
                <a:cs typeface="Calibri" panose="020F0502020204030204" pitchFamily="34" charset="0"/>
              </a:rPr>
              <a:t>des </a:t>
            </a:r>
            <a:r>
              <a:rPr sz="2000" dirty="0">
                <a:latin typeface="Calibri" panose="020F0502020204030204" pitchFamily="34" charset="0"/>
                <a:cs typeface="Calibri" panose="020F0502020204030204" pitchFamily="34" charset="0"/>
              </a:rPr>
              <a:t>articles </a:t>
            </a:r>
            <a:r>
              <a:rPr sz="2000" spc="-5" dirty="0">
                <a:latin typeface="Calibri" panose="020F0502020204030204" pitchFamily="34" charset="0"/>
                <a:cs typeface="Calibri" panose="020F0502020204030204" pitchFamily="34" charset="0"/>
              </a:rPr>
              <a:t>200 et 238 du </a:t>
            </a:r>
            <a:r>
              <a:rPr sz="2000" spc="-10" dirty="0">
                <a:latin typeface="Calibri" panose="020F0502020204030204" pitchFamily="34" charset="0"/>
                <a:cs typeface="Calibri" panose="020F0502020204030204" pitchFamily="34" charset="0"/>
              </a:rPr>
              <a:t>CGI </a:t>
            </a:r>
            <a:r>
              <a:rPr sz="2000" spc="-5" dirty="0">
                <a:latin typeface="Calibri" panose="020F0502020204030204" pitchFamily="34" charset="0"/>
                <a:cs typeface="Calibri" panose="020F0502020204030204" pitchFamily="34" charset="0"/>
              </a:rPr>
              <a:t>pour </a:t>
            </a:r>
            <a:r>
              <a:rPr sz="2000" dirty="0">
                <a:latin typeface="Calibri" panose="020F0502020204030204" pitchFamily="34" charset="0"/>
                <a:cs typeface="Calibri" panose="020F0502020204030204" pitchFamily="34" charset="0"/>
              </a:rPr>
              <a:t>le </a:t>
            </a:r>
            <a:r>
              <a:rPr sz="2000" spc="-10" dirty="0" err="1">
                <a:latin typeface="Calibri" panose="020F0502020204030204" pitchFamily="34" charset="0"/>
                <a:cs typeface="Calibri" panose="020F0502020204030204" pitchFamily="34" charset="0"/>
              </a:rPr>
              <a:t>donateur</a:t>
            </a:r>
            <a:r>
              <a:rPr sz="2000" spc="-4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a:t>
            </a:r>
            <a:endParaRPr lang="fr-FR" sz="2000" dirty="0">
              <a:latin typeface="Calibri" panose="020F0502020204030204" pitchFamily="34" charset="0"/>
              <a:cs typeface="Calibri" panose="020F0502020204030204" pitchFamily="34" charset="0"/>
            </a:endParaRPr>
          </a:p>
          <a:p>
            <a:pPr marL="756285" lvl="1" indent="-287020" algn="just">
              <a:spcBef>
                <a:spcPts val="100"/>
              </a:spcBef>
              <a:buFont typeface="Wingdings"/>
              <a:buChar char=""/>
              <a:tabLst>
                <a:tab pos="299085" algn="l"/>
                <a:tab pos="299720" algn="l"/>
              </a:tabLst>
            </a:pPr>
            <a:r>
              <a:rPr sz="2000" spc="-5" dirty="0">
                <a:latin typeface="Calibri" panose="020F0502020204030204" pitchFamily="34" charset="0"/>
                <a:cs typeface="Calibri" panose="020F0502020204030204" pitchFamily="34" charset="0"/>
              </a:rPr>
              <a:t>Un </a:t>
            </a:r>
            <a:r>
              <a:rPr sz="2000" spc="-15" dirty="0">
                <a:latin typeface="Calibri" panose="020F0502020204030204" pitchFamily="34" charset="0"/>
                <a:cs typeface="Calibri" panose="020F0502020204030204" pitchFamily="34" charset="0"/>
              </a:rPr>
              <a:t>fonds </a:t>
            </a:r>
            <a:r>
              <a:rPr sz="2000" spc="-5" dirty="0">
                <a:latin typeface="Calibri" panose="020F0502020204030204" pitchFamily="34" charset="0"/>
                <a:cs typeface="Calibri" panose="020F0502020204030204" pitchFamily="34" charset="0"/>
              </a:rPr>
              <a:t>de </a:t>
            </a:r>
            <a:r>
              <a:rPr sz="2000" spc="-10" dirty="0">
                <a:latin typeface="Calibri" panose="020F0502020204030204" pitchFamily="34" charset="0"/>
                <a:cs typeface="Calibri" panose="020F0502020204030204" pitchFamily="34" charset="0"/>
              </a:rPr>
              <a:t>dotation redistribuant </a:t>
            </a:r>
            <a:r>
              <a:rPr sz="2000" spc="-5" dirty="0">
                <a:latin typeface="Calibri" panose="020F0502020204030204" pitchFamily="34" charset="0"/>
                <a:cs typeface="Calibri" panose="020F0502020204030204" pitchFamily="34" charset="0"/>
              </a:rPr>
              <a:t>des dons reçus </a:t>
            </a:r>
            <a:r>
              <a:rPr sz="2000" dirty="0">
                <a:latin typeface="Calibri" panose="020F0502020204030204" pitchFamily="34" charset="0"/>
                <a:cs typeface="Calibri" panose="020F0502020204030204" pitchFamily="34" charset="0"/>
              </a:rPr>
              <a:t>à la </a:t>
            </a:r>
            <a:r>
              <a:rPr sz="2000" spc="-15" dirty="0">
                <a:latin typeface="Calibri" panose="020F0502020204030204" pitchFamily="34" charset="0"/>
                <a:cs typeface="Calibri" panose="020F0502020204030204" pitchFamily="34" charset="0"/>
              </a:rPr>
              <a:t>fois </a:t>
            </a:r>
            <a:r>
              <a:rPr sz="2000" dirty="0">
                <a:latin typeface="Calibri" panose="020F0502020204030204" pitchFamily="34" charset="0"/>
                <a:cs typeface="Calibri" panose="020F0502020204030204" pitchFamily="34" charset="0"/>
              </a:rPr>
              <a:t>à </a:t>
            </a:r>
            <a:r>
              <a:rPr sz="2000" spc="-5" dirty="0">
                <a:latin typeface="Calibri" panose="020F0502020204030204" pitchFamily="34" charset="0"/>
                <a:cs typeface="Calibri" panose="020F0502020204030204" pitchFamily="34" charset="0"/>
              </a:rPr>
              <a:t>des </a:t>
            </a:r>
            <a:r>
              <a:rPr sz="2000" spc="-15" dirty="0">
                <a:latin typeface="Calibri" panose="020F0502020204030204" pitchFamily="34" charset="0"/>
                <a:cs typeface="Calibri" panose="020F0502020204030204" pitchFamily="34" charset="0"/>
              </a:rPr>
              <a:t>organismes </a:t>
            </a:r>
            <a:r>
              <a:rPr sz="2000" spc="-5" dirty="0">
                <a:latin typeface="Calibri" panose="020F0502020204030204" pitchFamily="34" charset="0"/>
                <a:cs typeface="Calibri" panose="020F0502020204030204" pitchFamily="34" charset="0"/>
              </a:rPr>
              <a:t>éligibles  </a:t>
            </a:r>
            <a:r>
              <a:rPr sz="2000" dirty="0">
                <a:latin typeface="Calibri" panose="020F0502020204030204" pitchFamily="34" charset="0"/>
                <a:cs typeface="Calibri" panose="020F0502020204030204" pitchFamily="34" charset="0"/>
              </a:rPr>
              <a:t>au </a:t>
            </a:r>
            <a:r>
              <a:rPr sz="2000" spc="-5" dirty="0">
                <a:latin typeface="Calibri" panose="020F0502020204030204" pitchFamily="34" charset="0"/>
                <a:cs typeface="Calibri" panose="020F0502020204030204" pitchFamily="34" charset="0"/>
              </a:rPr>
              <a:t>mécénat et </a:t>
            </a:r>
            <a:r>
              <a:rPr sz="2000" dirty="0">
                <a:latin typeface="Calibri" panose="020F0502020204030204" pitchFamily="34" charset="0"/>
                <a:cs typeface="Calibri" panose="020F0502020204030204" pitchFamily="34" charset="0"/>
              </a:rPr>
              <a:t>à </a:t>
            </a:r>
            <a:r>
              <a:rPr sz="2000" spc="-5" dirty="0">
                <a:latin typeface="Calibri" panose="020F0502020204030204" pitchFamily="34" charset="0"/>
                <a:cs typeface="Calibri" panose="020F0502020204030204" pitchFamily="34" charset="0"/>
              </a:rPr>
              <a:t>des </a:t>
            </a:r>
            <a:r>
              <a:rPr sz="2000" spc="-15" dirty="0">
                <a:latin typeface="Calibri" panose="020F0502020204030204" pitchFamily="34" charset="0"/>
                <a:cs typeface="Calibri" panose="020F0502020204030204" pitchFamily="34" charset="0"/>
              </a:rPr>
              <a:t>organismes </a:t>
            </a:r>
            <a:r>
              <a:rPr sz="2000" spc="-5" dirty="0">
                <a:latin typeface="Calibri" panose="020F0502020204030204" pitchFamily="34" charset="0"/>
                <a:cs typeface="Calibri" panose="020F0502020204030204" pitchFamily="34" charset="0"/>
              </a:rPr>
              <a:t>non-éligibles ne permet pas de </a:t>
            </a:r>
            <a:r>
              <a:rPr sz="2000" spc="-20" dirty="0">
                <a:latin typeface="Calibri" panose="020F0502020204030204" pitchFamily="34" charset="0"/>
                <a:cs typeface="Calibri" panose="020F0502020204030204" pitchFamily="34" charset="0"/>
              </a:rPr>
              <a:t>faire </a:t>
            </a:r>
            <a:r>
              <a:rPr sz="2000" spc="-5" dirty="0">
                <a:latin typeface="Calibri" panose="020F0502020204030204" pitchFamily="34" charset="0"/>
                <a:cs typeface="Calibri" panose="020F0502020204030204" pitchFamily="34" charset="0"/>
              </a:rPr>
              <a:t>bénéficier </a:t>
            </a:r>
            <a:r>
              <a:rPr sz="2000" dirty="0">
                <a:latin typeface="Calibri" panose="020F0502020204030204" pitchFamily="34" charset="0"/>
                <a:cs typeface="Calibri" panose="020F0502020204030204" pitchFamily="34" charset="0"/>
              </a:rPr>
              <a:t>au  </a:t>
            </a:r>
            <a:r>
              <a:rPr sz="2000" spc="-10" dirty="0">
                <a:latin typeface="Calibri" panose="020F0502020204030204" pitchFamily="34" charset="0"/>
                <a:cs typeface="Calibri" panose="020F0502020204030204" pitchFamily="34" charset="0"/>
              </a:rPr>
              <a:t>donateur </a:t>
            </a:r>
            <a:r>
              <a:rPr sz="2000" spc="-5" dirty="0">
                <a:latin typeface="Calibri" panose="020F0502020204030204" pitchFamily="34" charset="0"/>
                <a:cs typeface="Calibri" panose="020F0502020204030204" pitchFamily="34" charset="0"/>
              </a:rPr>
              <a:t>de </a:t>
            </a:r>
            <a:r>
              <a:rPr sz="2000" dirty="0">
                <a:latin typeface="Calibri" panose="020F0502020204030204" pitchFamily="34" charset="0"/>
                <a:cs typeface="Calibri" panose="020F0502020204030204" pitchFamily="34" charset="0"/>
              </a:rPr>
              <a:t>la </a:t>
            </a:r>
            <a:r>
              <a:rPr sz="2000" spc="-10" dirty="0">
                <a:latin typeface="Calibri" panose="020F0502020204030204" pitchFamily="34" charset="0"/>
                <a:cs typeface="Calibri" panose="020F0502020204030204" pitchFamily="34" charset="0"/>
              </a:rPr>
              <a:t>réduction </a:t>
            </a:r>
            <a:r>
              <a:rPr sz="2000" spc="-5" dirty="0">
                <a:latin typeface="Calibri" panose="020F0502020204030204" pitchFamily="34" charset="0"/>
                <a:cs typeface="Calibri" panose="020F0502020204030204" pitchFamily="34" charset="0"/>
              </a:rPr>
              <a:t>d’impôt au </a:t>
            </a:r>
            <a:r>
              <a:rPr sz="2000" spc="-10" dirty="0">
                <a:latin typeface="Calibri" panose="020F0502020204030204" pitchFamily="34" charset="0"/>
                <a:cs typeface="Calibri" panose="020F0502020204030204" pitchFamily="34" charset="0"/>
              </a:rPr>
              <a:t>titre </a:t>
            </a:r>
            <a:r>
              <a:rPr sz="2000" spc="-5" dirty="0">
                <a:latin typeface="Calibri" panose="020F0502020204030204" pitchFamily="34" charset="0"/>
                <a:cs typeface="Calibri" panose="020F0502020204030204" pitchFamily="34" charset="0"/>
              </a:rPr>
              <a:t>des articles 200 </a:t>
            </a:r>
            <a:r>
              <a:rPr sz="2000" spc="-10" dirty="0">
                <a:latin typeface="Calibri" panose="020F0502020204030204" pitchFamily="34" charset="0"/>
                <a:cs typeface="Calibri" panose="020F0502020204030204" pitchFamily="34" charset="0"/>
              </a:rPr>
              <a:t>et </a:t>
            </a:r>
            <a:r>
              <a:rPr sz="2000" spc="-5" dirty="0">
                <a:latin typeface="Calibri" panose="020F0502020204030204" pitchFamily="34" charset="0"/>
                <a:cs typeface="Calibri" panose="020F0502020204030204" pitchFamily="34" charset="0"/>
              </a:rPr>
              <a:t>238 du </a:t>
            </a:r>
            <a:r>
              <a:rPr sz="2000" spc="-10" dirty="0">
                <a:latin typeface="Calibri" panose="020F0502020204030204" pitchFamily="34" charset="0"/>
                <a:cs typeface="Calibri" panose="020F0502020204030204" pitchFamily="34" charset="0"/>
              </a:rPr>
              <a:t>CGI </a:t>
            </a:r>
            <a:r>
              <a:rPr sz="2000" spc="-5" dirty="0">
                <a:latin typeface="Calibri" panose="020F0502020204030204" pitchFamily="34" charset="0"/>
                <a:cs typeface="Calibri" panose="020F0502020204030204" pitchFamily="34" charset="0"/>
              </a:rPr>
              <a:t>(et </a:t>
            </a:r>
            <a:r>
              <a:rPr sz="2000" dirty="0">
                <a:latin typeface="Calibri" panose="020F0502020204030204" pitchFamily="34" charset="0"/>
                <a:cs typeface="Calibri" panose="020F0502020204030204" pitchFamily="34" charset="0"/>
              </a:rPr>
              <a:t>ce, </a:t>
            </a:r>
            <a:r>
              <a:rPr sz="2000" spc="-5" dirty="0">
                <a:latin typeface="Calibri" panose="020F0502020204030204" pitchFamily="34" charset="0"/>
                <a:cs typeface="Calibri" panose="020F0502020204030204" pitchFamily="34" charset="0"/>
              </a:rPr>
              <a:t>quelle  que soit </a:t>
            </a:r>
            <a:r>
              <a:rPr sz="2000" spc="-30" dirty="0">
                <a:latin typeface="Calibri" panose="020F0502020204030204" pitchFamily="34" charset="0"/>
                <a:cs typeface="Calibri" panose="020F0502020204030204" pitchFamily="34" charset="0"/>
              </a:rPr>
              <a:t>l’affectation </a:t>
            </a:r>
            <a:r>
              <a:rPr sz="2000" spc="-5" dirty="0">
                <a:latin typeface="Calibri" panose="020F0502020204030204" pitchFamily="34" charset="0"/>
                <a:cs typeface="Calibri" panose="020F0502020204030204" pitchFamily="34" charset="0"/>
              </a:rPr>
              <a:t>du</a:t>
            </a:r>
            <a:r>
              <a:rPr sz="2000" spc="5" dirty="0">
                <a:latin typeface="Calibri" panose="020F0502020204030204" pitchFamily="34" charset="0"/>
                <a:cs typeface="Calibri" panose="020F0502020204030204" pitchFamily="34" charset="0"/>
              </a:rPr>
              <a:t> </a:t>
            </a:r>
            <a:r>
              <a:rPr sz="2000" spc="-5" dirty="0">
                <a:latin typeface="Calibri" panose="020F0502020204030204" pitchFamily="34" charset="0"/>
                <a:cs typeface="Calibri" panose="020F0502020204030204" pitchFamily="34" charset="0"/>
              </a:rPr>
              <a:t>don).</a:t>
            </a:r>
            <a:endParaRPr sz="2000" dirty="0">
              <a:latin typeface="Calibri" panose="020F0502020204030204" pitchFamily="34" charset="0"/>
              <a:cs typeface="Calibri" panose="020F0502020204030204" pitchFamily="34" charset="0"/>
            </a:endParaRPr>
          </a:p>
          <a:p>
            <a:pPr algn="just">
              <a:lnSpc>
                <a:spcPct val="100000"/>
              </a:lnSpc>
            </a:pPr>
            <a:endParaRPr sz="2800" dirty="0">
              <a:solidFill>
                <a:srgbClr val="304495"/>
              </a:solidFill>
              <a:latin typeface="Calibri" panose="020F0502020204030204" pitchFamily="34" charset="0"/>
              <a:cs typeface="Calibri" panose="020F0502020204030204" pitchFamily="34" charset="0"/>
            </a:endParaRPr>
          </a:p>
          <a:p>
            <a:pPr marL="12700" marR="8255" algn="just">
              <a:lnSpc>
                <a:spcPts val="2300"/>
              </a:lnSpc>
              <a:spcBef>
                <a:spcPts val="5"/>
              </a:spcBef>
            </a:pPr>
            <a:r>
              <a:rPr sz="2000" b="1" i="1" dirty="0">
                <a:latin typeface="Calibri" panose="020F0502020204030204" pitchFamily="34" charset="0"/>
                <a:cs typeface="Calibri" panose="020F0502020204030204" pitchFamily="34" charset="0"/>
              </a:rPr>
              <a:t>NB : </a:t>
            </a:r>
            <a:r>
              <a:rPr sz="2000" b="1" i="1" spc="-5" dirty="0">
                <a:latin typeface="Calibri" panose="020F0502020204030204" pitchFamily="34" charset="0"/>
                <a:cs typeface="Calibri" panose="020F0502020204030204" pitchFamily="34" charset="0"/>
              </a:rPr>
              <a:t>Un fonds </a:t>
            </a:r>
            <a:r>
              <a:rPr sz="2000" b="1" i="1" dirty="0">
                <a:latin typeface="Calibri" panose="020F0502020204030204" pitchFamily="34" charset="0"/>
                <a:cs typeface="Calibri" panose="020F0502020204030204" pitchFamily="34" charset="0"/>
              </a:rPr>
              <a:t>de </a:t>
            </a:r>
            <a:r>
              <a:rPr sz="2000" b="1" i="1" spc="-10" dirty="0">
                <a:latin typeface="Calibri" panose="020F0502020204030204" pitchFamily="34" charset="0"/>
                <a:cs typeface="Calibri" panose="020F0502020204030204" pitchFamily="34" charset="0"/>
              </a:rPr>
              <a:t>dotation </a:t>
            </a:r>
            <a:r>
              <a:rPr sz="2000" b="1" i="1" dirty="0">
                <a:latin typeface="Calibri" panose="020F0502020204030204" pitchFamily="34" charset="0"/>
                <a:cs typeface="Calibri" panose="020F0502020204030204" pitchFamily="34" charset="0"/>
              </a:rPr>
              <a:t>ne peut pas reverser les dons </a:t>
            </a:r>
            <a:r>
              <a:rPr sz="2000" b="1" i="1" spc="-5" dirty="0">
                <a:latin typeface="Calibri" panose="020F0502020204030204" pitchFamily="34" charset="0"/>
                <a:cs typeface="Calibri" panose="020F0502020204030204" pitchFamily="34" charset="0"/>
              </a:rPr>
              <a:t>qu’il reçoit, </a:t>
            </a:r>
            <a:r>
              <a:rPr sz="2000" b="1" i="1" dirty="0">
                <a:latin typeface="Calibri" panose="020F0502020204030204" pitchFamily="34" charset="0"/>
                <a:cs typeface="Calibri" panose="020F0502020204030204" pitchFamily="34" charset="0"/>
              </a:rPr>
              <a:t>ou </a:t>
            </a:r>
            <a:r>
              <a:rPr sz="2000" b="1" i="1" spc="-5" dirty="0">
                <a:latin typeface="Calibri" panose="020F0502020204030204" pitchFamily="34" charset="0"/>
                <a:cs typeface="Calibri" panose="020F0502020204030204" pitchFamily="34" charset="0"/>
              </a:rPr>
              <a:t>les revenus issus </a:t>
            </a:r>
            <a:r>
              <a:rPr sz="2000" b="1" i="1" dirty="0">
                <a:latin typeface="Calibri" panose="020F0502020204030204" pitchFamily="34" charset="0"/>
                <a:cs typeface="Calibri" panose="020F0502020204030204" pitchFamily="34" charset="0"/>
              </a:rPr>
              <a:t>de  </a:t>
            </a:r>
            <a:r>
              <a:rPr sz="2000" b="1" i="1" spc="-5" dirty="0">
                <a:latin typeface="Calibri" panose="020F0502020204030204" pitchFamily="34" charset="0"/>
                <a:cs typeface="Calibri" panose="020F0502020204030204" pitchFamily="34" charset="0"/>
              </a:rPr>
              <a:t>ces </a:t>
            </a:r>
            <a:r>
              <a:rPr sz="2000" b="1" i="1" dirty="0">
                <a:latin typeface="Calibri" panose="020F0502020204030204" pitchFamily="34" charset="0"/>
                <a:cs typeface="Calibri" panose="020F0502020204030204" pitchFamily="34" charset="0"/>
              </a:rPr>
              <a:t>dons, à un autre </a:t>
            </a:r>
            <a:r>
              <a:rPr sz="2000" b="1" i="1" spc="-5" dirty="0">
                <a:latin typeface="Calibri" panose="020F0502020204030204" pitchFamily="34" charset="0"/>
                <a:cs typeface="Calibri" panose="020F0502020204030204" pitchFamily="34" charset="0"/>
              </a:rPr>
              <a:t>fonds </a:t>
            </a:r>
            <a:r>
              <a:rPr sz="2000" b="1" i="1" dirty="0">
                <a:latin typeface="Calibri" panose="020F0502020204030204" pitchFamily="34" charset="0"/>
                <a:cs typeface="Calibri" panose="020F0502020204030204" pitchFamily="34" charset="0"/>
              </a:rPr>
              <a:t>de</a:t>
            </a:r>
            <a:r>
              <a:rPr sz="2000" b="1" i="1" spc="-25" dirty="0">
                <a:latin typeface="Calibri" panose="020F0502020204030204" pitchFamily="34" charset="0"/>
                <a:cs typeface="Calibri" panose="020F0502020204030204" pitchFamily="34" charset="0"/>
              </a:rPr>
              <a:t> </a:t>
            </a:r>
            <a:r>
              <a:rPr sz="2000" b="1" i="1" spc="-5" dirty="0">
                <a:latin typeface="Calibri" panose="020F0502020204030204" pitchFamily="34" charset="0"/>
                <a:cs typeface="Calibri" panose="020F0502020204030204" pitchFamily="34" charset="0"/>
              </a:rPr>
              <a:t>dotation.</a:t>
            </a:r>
            <a:endParaRPr sz="2000" b="1"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997C10DB-4FD6-F610-DFAE-DABBF970F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689" y="5750618"/>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109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EAEEE1-E9EB-D3E8-6191-D5BFBEBFE0CB}"/>
              </a:ext>
            </a:extLst>
          </p:cNvPr>
          <p:cNvSpPr>
            <a:spLocks noGrp="1"/>
          </p:cNvSpPr>
          <p:nvPr>
            <p:ph type="title"/>
          </p:nvPr>
        </p:nvSpPr>
        <p:spPr>
          <a:xfrm>
            <a:off x="838200" y="2462093"/>
            <a:ext cx="10515600" cy="2852737"/>
          </a:xfrm>
        </p:spPr>
        <p:txBody>
          <a:bodyPr>
            <a:normAutofit/>
          </a:bodyPr>
          <a:lstStyle/>
          <a:p>
            <a:r>
              <a:rPr lang="fr-FR" sz="4800" dirty="0">
                <a:latin typeface="+mn-lt"/>
              </a:rPr>
              <a:t>Environnement comptable et financier des fonds de dotation</a:t>
            </a:r>
            <a:br>
              <a:rPr lang="fr-FR" sz="4800" dirty="0"/>
            </a:br>
            <a:endParaRPr lang="fr-FR" sz="4800" dirty="0"/>
          </a:p>
        </p:txBody>
      </p:sp>
      <p:pic>
        <p:nvPicPr>
          <p:cNvPr id="3" name="Picture 2">
            <a:extLst>
              <a:ext uri="{FF2B5EF4-FFF2-40B4-BE49-F238E27FC236}">
                <a16:creationId xmlns:a16="http://schemas.microsoft.com/office/drawing/2014/main" id="{E6889E71-25F8-3DF6-9DE6-C1FE672D1A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802" y="5421153"/>
            <a:ext cx="1666148" cy="104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6512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5E1532-4444-20CD-DF54-B635892EC38F}"/>
              </a:ext>
            </a:extLst>
          </p:cNvPr>
          <p:cNvSpPr>
            <a:spLocks noGrp="1"/>
          </p:cNvSpPr>
          <p:nvPr>
            <p:ph type="title"/>
          </p:nvPr>
        </p:nvSpPr>
        <p:spPr>
          <a:xfrm>
            <a:off x="558351" y="428524"/>
            <a:ext cx="9549210" cy="584200"/>
          </a:xfrm>
        </p:spPr>
        <p:txBody>
          <a:bodyPr>
            <a:noAutofit/>
          </a:bodyPr>
          <a:lstStyle/>
          <a:p>
            <a:r>
              <a:rPr lang="fr-FR" sz="3200" spc="-20" dirty="0">
                <a:latin typeface="Calibri" panose="020F0502020204030204" pitchFamily="34" charset="0"/>
                <a:cs typeface="Calibri" panose="020F0502020204030204" pitchFamily="34" charset="0"/>
              </a:rPr>
              <a:t>Atelier </a:t>
            </a:r>
            <a:r>
              <a:rPr lang="fr-FR" sz="3200" spc="-15" dirty="0">
                <a:latin typeface="Calibri" panose="020F0502020204030204" pitchFamily="34" charset="0"/>
                <a:cs typeface="Calibri" panose="020F0502020204030204" pitchFamily="34" charset="0"/>
              </a:rPr>
              <a:t>fonds </a:t>
            </a:r>
            <a:r>
              <a:rPr lang="fr-FR" sz="3200" spc="-5" dirty="0">
                <a:latin typeface="Calibri" panose="020F0502020204030204" pitchFamily="34" charset="0"/>
                <a:cs typeface="Calibri" panose="020F0502020204030204" pitchFamily="34" charset="0"/>
              </a:rPr>
              <a:t>de dotation un préambule  :</a:t>
            </a:r>
            <a:br>
              <a:rPr lang="fr-FR" sz="3200" spc="-5" dirty="0">
                <a:latin typeface="Calibri" panose="020F0502020204030204" pitchFamily="34" charset="0"/>
                <a:cs typeface="Calibri" panose="020F0502020204030204" pitchFamily="34" charset="0"/>
              </a:rPr>
            </a:br>
            <a:r>
              <a:rPr lang="fr-FR" sz="3200" spc="-5" dirty="0">
                <a:latin typeface="Calibri" panose="020F0502020204030204" pitchFamily="34" charset="0"/>
                <a:cs typeface="Calibri" panose="020F0502020204030204" pitchFamily="34" charset="0"/>
              </a:rPr>
              <a:t> </a:t>
            </a:r>
            <a:r>
              <a:rPr lang="fr-FR" sz="3200" spc="-45" dirty="0">
                <a:solidFill>
                  <a:schemeClr val="tx1"/>
                </a:solidFill>
                <a:latin typeface="Calibri" panose="020F0502020204030204" pitchFamily="34" charset="0"/>
                <a:cs typeface="Calibri" panose="020F0502020204030204" pitchFamily="34" charset="0"/>
              </a:rPr>
              <a:t>L’appel à la générosité du public</a:t>
            </a:r>
            <a:endParaRPr lang="fr-FR" sz="3200" dirty="0">
              <a:solidFill>
                <a:schemeClr val="tx1"/>
              </a:solidFill>
              <a:latin typeface="Calibri" panose="020F0502020204030204" pitchFamily="34" charset="0"/>
              <a:cs typeface="Calibri" panose="020F0502020204030204" pitchFamily="34" charset="0"/>
            </a:endParaRPr>
          </a:p>
        </p:txBody>
      </p:sp>
      <p:sp>
        <p:nvSpPr>
          <p:cNvPr id="3" name="Espace réservé du texte 2">
            <a:extLst>
              <a:ext uri="{FF2B5EF4-FFF2-40B4-BE49-F238E27FC236}">
                <a16:creationId xmlns:a16="http://schemas.microsoft.com/office/drawing/2014/main" id="{66FADDF9-6874-E7B5-879F-FB112C23828B}"/>
              </a:ext>
            </a:extLst>
          </p:cNvPr>
          <p:cNvSpPr>
            <a:spLocks noGrp="1"/>
          </p:cNvSpPr>
          <p:nvPr>
            <p:ph type="body" idx="1"/>
          </p:nvPr>
        </p:nvSpPr>
        <p:spPr>
          <a:xfrm>
            <a:off x="397120" y="1817951"/>
            <a:ext cx="11375148" cy="3791580"/>
          </a:xfrm>
        </p:spPr>
        <p:txBody>
          <a:bodyPr>
            <a:normAutofit/>
          </a:bodyPr>
          <a:lstStyle/>
          <a:p>
            <a:pPr marL="0" indent="0" algn="just">
              <a:buNone/>
            </a:pPr>
            <a:r>
              <a:rPr lang="fr-FR" sz="2000" b="1" dirty="0">
                <a:solidFill>
                  <a:schemeClr val="tx1"/>
                </a:solidFill>
                <a:latin typeface="+mn-lt"/>
              </a:rPr>
              <a:t>Les organismes qui, afin de soutenir une cause scientifique, sociale, familiale, humanitaire, philanthropique, éducative, sportive, culturelle ou concourant à la défense de l'environnement, souhaitent faire appel à la générosité du public sont tenus d'en faire la déclaration auprès du représentant de l'État dans le département:</a:t>
            </a:r>
          </a:p>
          <a:p>
            <a:pPr marL="285750" indent="-285750" algn="just">
              <a:buFont typeface="Arial" panose="020B0604020202020204" pitchFamily="34" charset="0"/>
              <a:buChar char="•"/>
            </a:pPr>
            <a:r>
              <a:rPr lang="fr-FR" sz="2000" dirty="0">
                <a:solidFill>
                  <a:schemeClr val="tx1"/>
                </a:solidFill>
                <a:latin typeface="+mn-lt"/>
              </a:rPr>
              <a:t>Préalablement à l'appel, lorsque le montant des ressources collectées par ce biais au cours de l'un des deux exercices précédents excède un seuil fixé par décret, qui ne peut être supérieur à 153 000 euros,</a:t>
            </a:r>
          </a:p>
          <a:p>
            <a:pPr marL="285750" indent="-285750" algn="just">
              <a:buFont typeface="Arial" panose="020B0604020202020204" pitchFamily="34" charset="0"/>
              <a:buChar char="•"/>
            </a:pPr>
            <a:r>
              <a:rPr lang="fr-FR" sz="2000" dirty="0">
                <a:solidFill>
                  <a:schemeClr val="tx1"/>
                </a:solidFill>
                <a:latin typeface="+mn-lt"/>
              </a:rPr>
              <a:t>A défaut, pendant l'exercice en cours dès que le montant des ressources collectées dépasse ce même seuil</a:t>
            </a:r>
            <a:r>
              <a:rPr lang="fr-FR" sz="2000" dirty="0">
                <a:latin typeface="+mn-lt"/>
              </a:rPr>
              <a:t>.</a:t>
            </a:r>
          </a:p>
          <a:p>
            <a:pPr marL="0" indent="0" algn="just">
              <a:buNone/>
            </a:pPr>
            <a:r>
              <a:rPr lang="fr-FR" sz="2000" b="1" dirty="0">
                <a:solidFill>
                  <a:schemeClr val="tx1"/>
                </a:solidFill>
                <a:latin typeface="+mn-lt"/>
              </a:rPr>
              <a:t>Cette déclaration précise les objectifs poursuivis par l'appel à la générosité du public. Les organismes effectuant plusieurs appels au cours de la même année civile peuvent procéder à une déclaration annuelle.</a:t>
            </a:r>
          </a:p>
        </p:txBody>
      </p:sp>
      <p:pic>
        <p:nvPicPr>
          <p:cNvPr id="4" name="Picture 2">
            <a:extLst>
              <a:ext uri="{FF2B5EF4-FFF2-40B4-BE49-F238E27FC236}">
                <a16:creationId xmlns:a16="http://schemas.microsoft.com/office/drawing/2014/main" id="{07F64F79-CB43-AA34-1C30-1E06A97A4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2308" y="5483341"/>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2924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5E1532-4444-20CD-DF54-B635892EC38F}"/>
              </a:ext>
            </a:extLst>
          </p:cNvPr>
          <p:cNvSpPr>
            <a:spLocks noGrp="1"/>
          </p:cNvSpPr>
          <p:nvPr>
            <p:ph type="title"/>
          </p:nvPr>
        </p:nvSpPr>
        <p:spPr>
          <a:xfrm>
            <a:off x="558351" y="428523"/>
            <a:ext cx="7681081" cy="643193"/>
          </a:xfrm>
        </p:spPr>
        <p:txBody>
          <a:bodyPr>
            <a:noAutofit/>
          </a:bodyPr>
          <a:lstStyle/>
          <a:p>
            <a:r>
              <a:rPr lang="fr-FR" sz="3200" spc="-20" dirty="0">
                <a:latin typeface="Calibri" panose="020F0502020204030204" pitchFamily="34" charset="0"/>
                <a:cs typeface="Calibri" panose="020F0502020204030204" pitchFamily="34" charset="0"/>
              </a:rPr>
              <a:t>Atelier </a:t>
            </a:r>
            <a:r>
              <a:rPr lang="fr-FR" sz="3200" spc="-15" dirty="0">
                <a:latin typeface="Calibri" panose="020F0502020204030204" pitchFamily="34" charset="0"/>
                <a:cs typeface="Calibri" panose="020F0502020204030204" pitchFamily="34" charset="0"/>
              </a:rPr>
              <a:t>fonds </a:t>
            </a:r>
            <a:r>
              <a:rPr lang="fr-FR" sz="3200" spc="-5" dirty="0">
                <a:latin typeface="Calibri" panose="020F0502020204030204" pitchFamily="34" charset="0"/>
                <a:cs typeface="Calibri" panose="020F0502020204030204" pitchFamily="34" charset="0"/>
              </a:rPr>
              <a:t>de dotation  </a:t>
            </a:r>
            <a:br>
              <a:rPr lang="fr-FR" sz="3200" spc="-5" dirty="0">
                <a:latin typeface="Calibri" panose="020F0502020204030204" pitchFamily="34" charset="0"/>
                <a:cs typeface="Calibri" panose="020F0502020204030204" pitchFamily="34" charset="0"/>
              </a:rPr>
            </a:br>
            <a:r>
              <a:rPr lang="fr-FR" sz="3200" spc="-45" dirty="0">
                <a:solidFill>
                  <a:schemeClr val="tx1"/>
                </a:solidFill>
                <a:latin typeface="Calibri" panose="020F0502020204030204" pitchFamily="34" charset="0"/>
                <a:cs typeface="Calibri" panose="020F0502020204030204" pitchFamily="34" charset="0"/>
              </a:rPr>
              <a:t>L’appel à la générosité du public </a:t>
            </a:r>
            <a:endParaRPr lang="fr-FR" sz="3200" dirty="0">
              <a:solidFill>
                <a:schemeClr val="tx1"/>
              </a:solidFill>
              <a:latin typeface="Calibri" panose="020F0502020204030204" pitchFamily="34" charset="0"/>
              <a:cs typeface="Calibri" panose="020F0502020204030204" pitchFamily="34" charset="0"/>
            </a:endParaRPr>
          </a:p>
        </p:txBody>
      </p:sp>
      <p:sp>
        <p:nvSpPr>
          <p:cNvPr id="3" name="Espace réservé du texte 2">
            <a:extLst>
              <a:ext uri="{FF2B5EF4-FFF2-40B4-BE49-F238E27FC236}">
                <a16:creationId xmlns:a16="http://schemas.microsoft.com/office/drawing/2014/main" id="{66FADDF9-6874-E7B5-879F-FB112C23828B}"/>
              </a:ext>
            </a:extLst>
          </p:cNvPr>
          <p:cNvSpPr>
            <a:spLocks noGrp="1"/>
          </p:cNvSpPr>
          <p:nvPr>
            <p:ph type="body" idx="1"/>
          </p:nvPr>
        </p:nvSpPr>
        <p:spPr>
          <a:xfrm>
            <a:off x="462146" y="1984695"/>
            <a:ext cx="11267708" cy="3609281"/>
          </a:xfrm>
        </p:spPr>
        <p:txBody>
          <a:bodyPr>
            <a:noAutofit/>
          </a:bodyPr>
          <a:lstStyle/>
          <a:p>
            <a:pPr marL="0" indent="0" algn="just">
              <a:buNone/>
            </a:pPr>
            <a:r>
              <a:rPr lang="fr-FR" sz="2400" dirty="0">
                <a:solidFill>
                  <a:schemeClr val="tx1"/>
                </a:solidFill>
                <a:latin typeface="+mn-lt"/>
              </a:rPr>
              <a:t>Il faut donc considérer que plusieurs conditions entrent en jeu pour qu’une entité soit conduite à entrer dans le champ des dispositions de la loi du 7 août 1991 et de ses obligations :</a:t>
            </a:r>
          </a:p>
          <a:p>
            <a:pPr marL="0" indent="0" algn="just">
              <a:buNone/>
            </a:pPr>
            <a:endParaRPr lang="fr-FR" sz="2400" dirty="0">
              <a:latin typeface="+mn-lt"/>
            </a:endParaRPr>
          </a:p>
          <a:p>
            <a:pPr lvl="1" algn="just"/>
            <a:r>
              <a:rPr lang="fr-FR" sz="2000" dirty="0">
                <a:latin typeface="+mn-lt"/>
              </a:rPr>
              <a:t>Les entités auteurs de l’appel,</a:t>
            </a:r>
          </a:p>
          <a:p>
            <a:pPr lvl="1" algn="just"/>
            <a:r>
              <a:rPr lang="fr-FR" sz="2000" dirty="0">
                <a:latin typeface="+mn-lt"/>
              </a:rPr>
              <a:t>Les causes visées par la loi,</a:t>
            </a:r>
          </a:p>
          <a:p>
            <a:pPr lvl="1" algn="just"/>
            <a:r>
              <a:rPr lang="fr-FR" sz="2000" dirty="0">
                <a:latin typeface="+mn-lt"/>
              </a:rPr>
              <a:t>L’appel à la générosité du public,</a:t>
            </a:r>
          </a:p>
          <a:p>
            <a:pPr lvl="1" algn="just"/>
            <a:r>
              <a:rPr lang="fr-FR" sz="2000" dirty="0">
                <a:latin typeface="+mn-lt"/>
              </a:rPr>
              <a:t>Les ressources collectées par ce biais.</a:t>
            </a:r>
          </a:p>
        </p:txBody>
      </p:sp>
      <p:pic>
        <p:nvPicPr>
          <p:cNvPr id="4" name="Picture 2">
            <a:extLst>
              <a:ext uri="{FF2B5EF4-FFF2-40B4-BE49-F238E27FC236}">
                <a16:creationId xmlns:a16="http://schemas.microsoft.com/office/drawing/2014/main" id="{3FD060A7-4EF6-D736-7CAA-2B506D67A5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2308" y="5483341"/>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5119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5E1532-4444-20CD-DF54-B635892EC38F}"/>
              </a:ext>
            </a:extLst>
          </p:cNvPr>
          <p:cNvSpPr>
            <a:spLocks noGrp="1"/>
          </p:cNvSpPr>
          <p:nvPr>
            <p:ph type="title"/>
          </p:nvPr>
        </p:nvSpPr>
        <p:spPr>
          <a:xfrm>
            <a:off x="558351" y="428523"/>
            <a:ext cx="7137849" cy="984885"/>
          </a:xfrm>
        </p:spPr>
        <p:txBody>
          <a:bodyPr>
            <a:normAutofit fontScale="90000"/>
          </a:bodyPr>
          <a:lstStyle/>
          <a:p>
            <a:r>
              <a:rPr lang="fr-FR" spc="-20" dirty="0">
                <a:latin typeface="Calibri" panose="020F0502020204030204" pitchFamily="34" charset="0"/>
                <a:cs typeface="Calibri" panose="020F0502020204030204" pitchFamily="34" charset="0"/>
              </a:rPr>
              <a:t>Atelier </a:t>
            </a:r>
            <a:r>
              <a:rPr lang="fr-FR" spc="-15" dirty="0">
                <a:latin typeface="Calibri" panose="020F0502020204030204" pitchFamily="34" charset="0"/>
                <a:cs typeface="Calibri" panose="020F0502020204030204" pitchFamily="34" charset="0"/>
              </a:rPr>
              <a:t>fonds </a:t>
            </a:r>
            <a:r>
              <a:rPr lang="fr-FR" spc="-5" dirty="0">
                <a:latin typeface="Calibri" panose="020F0502020204030204" pitchFamily="34" charset="0"/>
                <a:cs typeface="Calibri" panose="020F0502020204030204" pitchFamily="34" charset="0"/>
              </a:rPr>
              <a:t>de dotation </a:t>
            </a:r>
            <a:br>
              <a:rPr lang="fr-FR" spc="-5" dirty="0">
                <a:latin typeface="Calibri" panose="020F0502020204030204" pitchFamily="34" charset="0"/>
                <a:cs typeface="Calibri" panose="020F0502020204030204" pitchFamily="34" charset="0"/>
              </a:rPr>
            </a:br>
            <a:r>
              <a:rPr lang="fr-FR" spc="-45" dirty="0">
                <a:solidFill>
                  <a:schemeClr val="tx1"/>
                </a:solidFill>
                <a:latin typeface="Calibri" panose="020F0502020204030204" pitchFamily="34" charset="0"/>
                <a:cs typeface="Calibri" panose="020F0502020204030204" pitchFamily="34" charset="0"/>
              </a:rPr>
              <a:t>L’appel à la générosité du public</a:t>
            </a:r>
            <a:endParaRPr lang="fr-FR" dirty="0">
              <a:solidFill>
                <a:schemeClr val="tx1"/>
              </a:solidFill>
              <a:latin typeface="Calibri" panose="020F0502020204030204" pitchFamily="34" charset="0"/>
              <a:cs typeface="Calibri" panose="020F0502020204030204" pitchFamily="34" charset="0"/>
            </a:endParaRPr>
          </a:p>
        </p:txBody>
      </p:sp>
      <p:sp>
        <p:nvSpPr>
          <p:cNvPr id="3" name="Espace réservé du texte 2">
            <a:extLst>
              <a:ext uri="{FF2B5EF4-FFF2-40B4-BE49-F238E27FC236}">
                <a16:creationId xmlns:a16="http://schemas.microsoft.com/office/drawing/2014/main" id="{66FADDF9-6874-E7B5-879F-FB112C23828B}"/>
              </a:ext>
            </a:extLst>
          </p:cNvPr>
          <p:cNvSpPr>
            <a:spLocks noGrp="1"/>
          </p:cNvSpPr>
          <p:nvPr>
            <p:ph type="body" idx="1"/>
          </p:nvPr>
        </p:nvSpPr>
        <p:spPr>
          <a:xfrm>
            <a:off x="419732" y="2251687"/>
            <a:ext cx="11436537" cy="3231654"/>
          </a:xfrm>
        </p:spPr>
        <p:txBody>
          <a:bodyPr/>
          <a:lstStyle/>
          <a:p>
            <a:pPr marL="0" indent="0" algn="just">
              <a:buNone/>
            </a:pPr>
            <a:r>
              <a:rPr lang="fr-FR" dirty="0">
                <a:solidFill>
                  <a:schemeClr val="tx1"/>
                </a:solidFill>
                <a:latin typeface="+mn-lt"/>
              </a:rPr>
              <a:t>L’appel à la générosité du public suppose la combinaison de trois notions qui doivent être cumulativement appliquées  :</a:t>
            </a:r>
          </a:p>
          <a:p>
            <a:pPr algn="just"/>
            <a:endParaRPr lang="fr-FR" sz="2400" dirty="0"/>
          </a:p>
          <a:p>
            <a:pPr lvl="1" algn="just"/>
            <a:r>
              <a:rPr lang="fr-FR" dirty="0">
                <a:latin typeface="+mn-lt"/>
              </a:rPr>
              <a:t>La notion de générosité → absence de contrepartie,</a:t>
            </a:r>
          </a:p>
          <a:p>
            <a:pPr lvl="1" algn="just"/>
            <a:r>
              <a:rPr lang="fr-FR" dirty="0">
                <a:latin typeface="+mn-lt"/>
              </a:rPr>
              <a:t>La notion d’appel → acte de sollicitation concret,</a:t>
            </a:r>
          </a:p>
          <a:p>
            <a:pPr lvl="1" algn="just"/>
            <a:r>
              <a:rPr lang="fr-FR" dirty="0">
                <a:latin typeface="+mn-lt"/>
              </a:rPr>
              <a:t>La notion de public visé → cercle ouvert.</a:t>
            </a:r>
          </a:p>
          <a:p>
            <a:pPr algn="just"/>
            <a:endParaRPr lang="fr-FR" sz="2400" dirty="0"/>
          </a:p>
          <a:p>
            <a:pPr marL="285750" indent="-285750" algn="just">
              <a:buFontTx/>
              <a:buChar char="-"/>
            </a:pPr>
            <a:endParaRPr lang="fr-FR" sz="2400" dirty="0"/>
          </a:p>
          <a:p>
            <a:pPr marL="285750" indent="-285750" algn="just">
              <a:buFontTx/>
              <a:buChar char="-"/>
            </a:pPr>
            <a:endParaRPr lang="fr-FR" sz="1800" dirty="0"/>
          </a:p>
        </p:txBody>
      </p:sp>
      <p:pic>
        <p:nvPicPr>
          <p:cNvPr id="4" name="Picture 2">
            <a:extLst>
              <a:ext uri="{FF2B5EF4-FFF2-40B4-BE49-F238E27FC236}">
                <a16:creationId xmlns:a16="http://schemas.microsoft.com/office/drawing/2014/main" id="{549A291A-11CE-B4CC-9F65-AB4BA0DB00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2308" y="5483341"/>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174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5E1532-4444-20CD-DF54-B635892EC38F}"/>
              </a:ext>
            </a:extLst>
          </p:cNvPr>
          <p:cNvSpPr>
            <a:spLocks noGrp="1"/>
          </p:cNvSpPr>
          <p:nvPr>
            <p:ph type="title"/>
          </p:nvPr>
        </p:nvSpPr>
        <p:spPr>
          <a:xfrm>
            <a:off x="558351" y="406490"/>
            <a:ext cx="8398836" cy="960194"/>
          </a:xfrm>
        </p:spPr>
        <p:txBody>
          <a:bodyPr>
            <a:noAutofit/>
          </a:bodyPr>
          <a:lstStyle/>
          <a:p>
            <a:r>
              <a:rPr lang="fr-FR" sz="4000" spc="-20" dirty="0">
                <a:latin typeface="Calibri" panose="020F0502020204030204" pitchFamily="34" charset="0"/>
                <a:cs typeface="Calibri" panose="020F0502020204030204" pitchFamily="34" charset="0"/>
              </a:rPr>
              <a:t>Atelier </a:t>
            </a:r>
            <a:r>
              <a:rPr lang="fr-FR" sz="4000" spc="-15" dirty="0">
                <a:latin typeface="Calibri" panose="020F0502020204030204" pitchFamily="34" charset="0"/>
                <a:cs typeface="Calibri" panose="020F0502020204030204" pitchFamily="34" charset="0"/>
              </a:rPr>
              <a:t>fonds </a:t>
            </a:r>
            <a:r>
              <a:rPr lang="fr-FR" sz="4000" spc="-5" dirty="0">
                <a:latin typeface="Calibri" panose="020F0502020204030204" pitchFamily="34" charset="0"/>
                <a:cs typeface="Calibri" panose="020F0502020204030204" pitchFamily="34" charset="0"/>
              </a:rPr>
              <a:t>de dotation  </a:t>
            </a:r>
            <a:br>
              <a:rPr lang="fr-FR" sz="4000" spc="-5" dirty="0">
                <a:latin typeface="Calibri" panose="020F0502020204030204" pitchFamily="34" charset="0"/>
                <a:cs typeface="Calibri" panose="020F0502020204030204" pitchFamily="34" charset="0"/>
              </a:rPr>
            </a:br>
            <a:r>
              <a:rPr lang="fr-FR" sz="4000" spc="-45" dirty="0">
                <a:solidFill>
                  <a:schemeClr val="tx1"/>
                </a:solidFill>
                <a:latin typeface="Calibri" panose="020F0502020204030204" pitchFamily="34" charset="0"/>
                <a:cs typeface="Calibri" panose="020F0502020204030204" pitchFamily="34" charset="0"/>
              </a:rPr>
              <a:t>L’appel à la générosité du public</a:t>
            </a:r>
            <a:endParaRPr lang="fr-FR" sz="4000" dirty="0">
              <a:solidFill>
                <a:schemeClr val="tx1"/>
              </a:solidFill>
              <a:latin typeface="Calibri" panose="020F0502020204030204" pitchFamily="34" charset="0"/>
              <a:cs typeface="Calibri" panose="020F0502020204030204" pitchFamily="34" charset="0"/>
            </a:endParaRPr>
          </a:p>
        </p:txBody>
      </p:sp>
      <p:sp>
        <p:nvSpPr>
          <p:cNvPr id="3" name="Espace réservé du texte 2">
            <a:extLst>
              <a:ext uri="{FF2B5EF4-FFF2-40B4-BE49-F238E27FC236}">
                <a16:creationId xmlns:a16="http://schemas.microsoft.com/office/drawing/2014/main" id="{66FADDF9-6874-E7B5-879F-FB112C23828B}"/>
              </a:ext>
            </a:extLst>
          </p:cNvPr>
          <p:cNvSpPr>
            <a:spLocks noGrp="1"/>
          </p:cNvSpPr>
          <p:nvPr>
            <p:ph type="body" idx="1"/>
          </p:nvPr>
        </p:nvSpPr>
        <p:spPr>
          <a:xfrm>
            <a:off x="434054" y="2051883"/>
            <a:ext cx="11399358" cy="3746490"/>
          </a:xfrm>
        </p:spPr>
        <p:txBody>
          <a:bodyPr>
            <a:normAutofit/>
          </a:bodyPr>
          <a:lstStyle/>
          <a:p>
            <a:pPr algn="just"/>
            <a:endParaRPr lang="fr-FR" sz="2000" dirty="0"/>
          </a:p>
          <a:p>
            <a:pPr marL="0" indent="0" algn="just">
              <a:buNone/>
            </a:pPr>
            <a:r>
              <a:rPr lang="fr-FR" sz="2000" dirty="0">
                <a:solidFill>
                  <a:schemeClr val="tx1"/>
                </a:solidFill>
                <a:latin typeface="+mn-lt"/>
              </a:rPr>
              <a:t>Lorsque le montant des ressources collectées au cours de l'un des deux exercices précédents ou à défaut pendant l'exercice en cours, excède le seuil de 153 000 euros, les entités souhaitant faire appel à la générosité du public, sont soumises à deux obligations :</a:t>
            </a:r>
          </a:p>
          <a:p>
            <a:pPr marL="457200" indent="-457200" algn="just">
              <a:buFont typeface="+mj-lt"/>
              <a:buAutoNum type="arabicPeriod"/>
            </a:pPr>
            <a:r>
              <a:rPr lang="fr-FR" sz="2000" dirty="0">
                <a:solidFill>
                  <a:schemeClr val="tx1"/>
                </a:solidFill>
                <a:latin typeface="+mn-lt"/>
              </a:rPr>
              <a:t>Le dépôt d’une déclaration,</a:t>
            </a:r>
          </a:p>
          <a:p>
            <a:pPr marL="457200" indent="-457200" algn="just">
              <a:buFont typeface="+mj-lt"/>
              <a:buAutoNum type="arabicPeriod"/>
            </a:pPr>
            <a:r>
              <a:rPr lang="fr-FR" sz="2000" dirty="0">
                <a:solidFill>
                  <a:schemeClr val="tx1"/>
                </a:solidFill>
                <a:latin typeface="+mn-lt"/>
              </a:rPr>
              <a:t>L’établissement d’un compte d’emploi annuel des ressources (CER).</a:t>
            </a:r>
          </a:p>
          <a:p>
            <a:pPr marL="0" indent="0" algn="just">
              <a:buNone/>
            </a:pPr>
            <a:endParaRPr lang="fr-FR" sz="2000" dirty="0">
              <a:solidFill>
                <a:schemeClr val="tx1"/>
              </a:solidFill>
              <a:latin typeface="+mn-lt"/>
            </a:endParaRPr>
          </a:p>
          <a:p>
            <a:pPr marL="0" indent="0" algn="just">
              <a:buNone/>
            </a:pPr>
            <a:r>
              <a:rPr lang="fr-FR" sz="2000" dirty="0">
                <a:solidFill>
                  <a:schemeClr val="tx1"/>
                </a:solidFill>
                <a:latin typeface="+mn-lt"/>
              </a:rPr>
              <a:t>Les ressources collectées à prendre en considération sont celles retenues pour le franchissement du seuil déclenchant l’obligation de procéder à une déclaration de l’appel à la générosité du public, c’est-à-dire les ressources collectées par l’appel à la générosité du public.</a:t>
            </a:r>
          </a:p>
        </p:txBody>
      </p:sp>
      <p:pic>
        <p:nvPicPr>
          <p:cNvPr id="4" name="Picture 2">
            <a:extLst>
              <a:ext uri="{FF2B5EF4-FFF2-40B4-BE49-F238E27FC236}">
                <a16:creationId xmlns:a16="http://schemas.microsoft.com/office/drawing/2014/main" id="{7F3BB233-163C-B242-4F52-13A4AA1C8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6397" y="5594055"/>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7239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5E1532-4444-20CD-DF54-B635892EC38F}"/>
              </a:ext>
            </a:extLst>
          </p:cNvPr>
          <p:cNvSpPr>
            <a:spLocks noGrp="1"/>
          </p:cNvSpPr>
          <p:nvPr>
            <p:ph type="title"/>
          </p:nvPr>
        </p:nvSpPr>
        <p:spPr>
          <a:xfrm>
            <a:off x="558350" y="406490"/>
            <a:ext cx="7602423" cy="989691"/>
          </a:xfrm>
        </p:spPr>
        <p:txBody>
          <a:bodyPr>
            <a:noAutofit/>
          </a:bodyPr>
          <a:lstStyle/>
          <a:p>
            <a:r>
              <a:rPr lang="fr-FR" sz="4000" spc="-20" dirty="0">
                <a:latin typeface="Calibri" panose="020F0502020204030204" pitchFamily="34" charset="0"/>
                <a:cs typeface="Calibri" panose="020F0502020204030204" pitchFamily="34" charset="0"/>
              </a:rPr>
              <a:t>Atelier </a:t>
            </a:r>
            <a:r>
              <a:rPr lang="fr-FR" sz="4000" spc="-15" dirty="0">
                <a:latin typeface="Calibri" panose="020F0502020204030204" pitchFamily="34" charset="0"/>
                <a:cs typeface="Calibri" panose="020F0502020204030204" pitchFamily="34" charset="0"/>
              </a:rPr>
              <a:t>fonds </a:t>
            </a:r>
            <a:r>
              <a:rPr lang="fr-FR" sz="4000" spc="-5" dirty="0">
                <a:latin typeface="Calibri" panose="020F0502020204030204" pitchFamily="34" charset="0"/>
                <a:cs typeface="Calibri" panose="020F0502020204030204" pitchFamily="34" charset="0"/>
              </a:rPr>
              <a:t>de dotation</a:t>
            </a:r>
            <a:br>
              <a:rPr lang="fr-FR" sz="4000" spc="-5" dirty="0">
                <a:latin typeface="Calibri" panose="020F0502020204030204" pitchFamily="34" charset="0"/>
                <a:cs typeface="Calibri" panose="020F0502020204030204" pitchFamily="34" charset="0"/>
              </a:rPr>
            </a:br>
            <a:r>
              <a:rPr lang="fr-FR" sz="4000" spc="-45" dirty="0">
                <a:solidFill>
                  <a:schemeClr val="tx1"/>
                </a:solidFill>
                <a:latin typeface="Calibri" panose="020F0502020204030204" pitchFamily="34" charset="0"/>
                <a:cs typeface="Calibri" panose="020F0502020204030204" pitchFamily="34" charset="0"/>
              </a:rPr>
              <a:t>L’appel à la générosité du public</a:t>
            </a:r>
            <a:endParaRPr lang="fr-FR" sz="4000" dirty="0">
              <a:solidFill>
                <a:schemeClr val="tx1"/>
              </a:solidFill>
              <a:latin typeface="Calibri" panose="020F0502020204030204" pitchFamily="34" charset="0"/>
              <a:cs typeface="Calibri" panose="020F0502020204030204" pitchFamily="34" charset="0"/>
            </a:endParaRPr>
          </a:p>
        </p:txBody>
      </p:sp>
      <p:sp>
        <p:nvSpPr>
          <p:cNvPr id="3" name="Espace réservé du texte 2">
            <a:extLst>
              <a:ext uri="{FF2B5EF4-FFF2-40B4-BE49-F238E27FC236}">
                <a16:creationId xmlns:a16="http://schemas.microsoft.com/office/drawing/2014/main" id="{66FADDF9-6874-E7B5-879F-FB112C23828B}"/>
              </a:ext>
            </a:extLst>
          </p:cNvPr>
          <p:cNvSpPr>
            <a:spLocks noGrp="1"/>
          </p:cNvSpPr>
          <p:nvPr>
            <p:ph type="body" idx="1"/>
          </p:nvPr>
        </p:nvSpPr>
        <p:spPr>
          <a:xfrm>
            <a:off x="450663" y="1295400"/>
            <a:ext cx="11290673" cy="553998"/>
          </a:xfrm>
        </p:spPr>
        <p:txBody>
          <a:bodyPr/>
          <a:lstStyle/>
          <a:p>
            <a:pPr algn="just"/>
            <a:endParaRPr lang="fr-FR" sz="1800" b="1" dirty="0"/>
          </a:p>
          <a:p>
            <a:pPr algn="just"/>
            <a:endParaRPr lang="fr-FR" sz="1800" b="1" dirty="0"/>
          </a:p>
        </p:txBody>
      </p:sp>
      <p:pic>
        <p:nvPicPr>
          <p:cNvPr id="5" name="Image 4">
            <a:extLst>
              <a:ext uri="{FF2B5EF4-FFF2-40B4-BE49-F238E27FC236}">
                <a16:creationId xmlns:a16="http://schemas.microsoft.com/office/drawing/2014/main" id="{C8F5A914-4E7A-BCAA-70D5-2981CEB6138F}"/>
              </a:ext>
            </a:extLst>
          </p:cNvPr>
          <p:cNvPicPr>
            <a:picLocks noChangeAspect="1"/>
          </p:cNvPicPr>
          <p:nvPr/>
        </p:nvPicPr>
        <p:blipFill>
          <a:blip r:embed="rId2"/>
          <a:stretch>
            <a:fillRect/>
          </a:stretch>
        </p:blipFill>
        <p:spPr>
          <a:xfrm>
            <a:off x="1104902" y="1883818"/>
            <a:ext cx="10134600" cy="4150956"/>
          </a:xfrm>
          <a:prstGeom prst="rect">
            <a:avLst/>
          </a:prstGeom>
        </p:spPr>
      </p:pic>
      <p:pic>
        <p:nvPicPr>
          <p:cNvPr id="4" name="Picture 2">
            <a:extLst>
              <a:ext uri="{FF2B5EF4-FFF2-40B4-BE49-F238E27FC236}">
                <a16:creationId xmlns:a16="http://schemas.microsoft.com/office/drawing/2014/main" id="{50C04C4A-F602-674C-CE0A-61CC465F8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7269" y="228517"/>
            <a:ext cx="1666148" cy="104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0909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357104" y="5705855"/>
            <a:ext cx="1834896" cy="1152144"/>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xfrm>
            <a:off x="11067288" y="6463728"/>
            <a:ext cx="231775" cy="177800"/>
          </a:xfrm>
          <a:prstGeom prst="rect">
            <a:avLst/>
          </a:prstGeom>
        </p:spPr>
        <p:txBody>
          <a:bodyPr vert="horz" wrap="square" lIns="0" tIns="0" rIns="0" bIns="0" rtlCol="0">
            <a:spAutoFit/>
          </a:bodyPr>
          <a:lstStyle>
            <a:defPPr>
              <a:defRPr lang="fr-F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fr-FR" smtClean="0"/>
              <a:pPr marL="38100">
                <a:lnSpc>
                  <a:spcPts val="1240"/>
                </a:lnSpc>
              </a:pPr>
              <a:t>48</a:t>
            </a:fld>
            <a:endParaRPr dirty="0"/>
          </a:p>
        </p:txBody>
      </p:sp>
      <p:sp>
        <p:nvSpPr>
          <p:cNvPr id="5" name="object 5"/>
          <p:cNvSpPr txBox="1">
            <a:spLocks noGrp="1"/>
          </p:cNvSpPr>
          <p:nvPr>
            <p:ph type="title"/>
          </p:nvPr>
        </p:nvSpPr>
        <p:spPr>
          <a:xfrm>
            <a:off x="536803" y="271038"/>
            <a:ext cx="8121445" cy="1025474"/>
          </a:xfrm>
          <a:prstGeom prst="rect">
            <a:avLst/>
          </a:prstGeom>
        </p:spPr>
        <p:txBody>
          <a:bodyPr vert="horz" wrap="square" lIns="0" tIns="45720" rIns="0" bIns="0" rtlCol="0">
            <a:spAutoFit/>
          </a:bodyPr>
          <a:lstStyle/>
          <a:p>
            <a:pPr marL="12700" marR="5080">
              <a:lnSpc>
                <a:spcPts val="3679"/>
              </a:lnSpc>
              <a:spcBef>
                <a:spcPts val="360"/>
              </a:spcBef>
            </a:pPr>
            <a:r>
              <a:rPr sz="4000" spc="-20" dirty="0">
                <a:latin typeface="+mn-lt"/>
              </a:rPr>
              <a:t>Atelier </a:t>
            </a:r>
            <a:r>
              <a:rPr sz="4000" spc="-15" dirty="0">
                <a:latin typeface="+mn-lt"/>
              </a:rPr>
              <a:t>fonds </a:t>
            </a:r>
            <a:r>
              <a:rPr sz="4000" spc="-5" dirty="0">
                <a:latin typeface="+mn-lt"/>
              </a:rPr>
              <a:t>de dotation  </a:t>
            </a:r>
            <a:br>
              <a:rPr lang="fr-FR" sz="4000" spc="-5" dirty="0">
                <a:latin typeface="+mn-lt"/>
              </a:rPr>
            </a:br>
            <a:r>
              <a:rPr lang="fr-FR" sz="4000" spc="-5" dirty="0">
                <a:solidFill>
                  <a:schemeClr val="tx1"/>
                </a:solidFill>
                <a:latin typeface="+mn-lt"/>
              </a:rPr>
              <a:t>L’essentiel comptable</a:t>
            </a:r>
            <a:endParaRPr sz="4000" spc="-10" dirty="0">
              <a:solidFill>
                <a:schemeClr val="tx1"/>
              </a:solidFill>
              <a:latin typeface="+mn-lt"/>
            </a:endParaRPr>
          </a:p>
        </p:txBody>
      </p:sp>
      <p:sp>
        <p:nvSpPr>
          <p:cNvPr id="8" name="ZoneTexte 7">
            <a:extLst>
              <a:ext uri="{FF2B5EF4-FFF2-40B4-BE49-F238E27FC236}">
                <a16:creationId xmlns:a16="http://schemas.microsoft.com/office/drawing/2014/main" id="{F3F67A7A-8C1F-35DB-9309-1CFAB532FBA1}"/>
              </a:ext>
            </a:extLst>
          </p:cNvPr>
          <p:cNvSpPr txBox="1"/>
          <p:nvPr/>
        </p:nvSpPr>
        <p:spPr>
          <a:xfrm>
            <a:off x="536803" y="1901279"/>
            <a:ext cx="11577941" cy="3693319"/>
          </a:xfrm>
          <a:prstGeom prst="rect">
            <a:avLst/>
          </a:prstGeom>
          <a:noFill/>
        </p:spPr>
        <p:txBody>
          <a:bodyPr wrap="square">
            <a:spAutoFit/>
          </a:bodyPr>
          <a:lstStyle/>
          <a:p>
            <a:pPr algn="just"/>
            <a:r>
              <a:rPr lang="fr-FR" sz="2000" b="1" dirty="0"/>
              <a:t>Règles comptables applicables :</a:t>
            </a:r>
          </a:p>
          <a:p>
            <a:pPr algn="just"/>
            <a:endParaRPr lang="fr-FR" sz="2000" b="1" dirty="0"/>
          </a:p>
          <a:p>
            <a:pPr marL="285750" indent="-285750" algn="just">
              <a:buFont typeface="Arial" panose="020B0604020202020204" pitchFamily="34" charset="0"/>
              <a:buChar char="•"/>
            </a:pPr>
            <a:r>
              <a:rPr lang="fr-FR" sz="2000" dirty="0"/>
              <a:t>Règlement ANC n°2018-06 prévoit deux grandes spécificités applicables aux fonds de dotation :</a:t>
            </a:r>
          </a:p>
          <a:p>
            <a:pPr marL="742950" lvl="1" indent="-285750" algn="just">
              <a:buFont typeface="Arial" panose="020B0604020202020204" pitchFamily="34" charset="0"/>
              <a:buChar char="•"/>
            </a:pPr>
            <a:r>
              <a:rPr lang="fr-FR" sz="2000" dirty="0"/>
              <a:t>Traitement comptable des dotations consomptibles / non-consomptibles ;</a:t>
            </a:r>
          </a:p>
          <a:p>
            <a:pPr marL="742950" lvl="1" indent="-285750" algn="just">
              <a:buFont typeface="Arial" panose="020B0604020202020204" pitchFamily="34" charset="0"/>
              <a:buChar char="•"/>
            </a:pPr>
            <a:r>
              <a:rPr lang="fr-FR" sz="2000" dirty="0"/>
              <a:t>Information à prévoir en annexe sur les dotations.</a:t>
            </a:r>
          </a:p>
          <a:p>
            <a:pPr marL="285750" indent="-285750" algn="just">
              <a:buFont typeface="Arial" panose="020B0604020202020204" pitchFamily="34" charset="0"/>
              <a:buChar char="•"/>
            </a:pPr>
            <a:endParaRPr lang="fr-FR" sz="2000" dirty="0"/>
          </a:p>
          <a:p>
            <a:pPr marL="285750" indent="-285750" algn="just">
              <a:buFont typeface="Arial" panose="020B0604020202020204" pitchFamily="34" charset="0"/>
              <a:buChar char="•"/>
            </a:pPr>
            <a:r>
              <a:rPr lang="fr-FR" sz="2000" dirty="0"/>
              <a:t>Hormis ces deux spécificités, toutes les règles comptables applicables aux associations le sont également aux fonds de  dotation (notamment les dispositions du règlement ANC n° 2022-04 du 30 juin 2022 sur l’état des avantages et  ressources provenant de l’étranger).</a:t>
            </a:r>
          </a:p>
          <a:p>
            <a:pPr algn="just"/>
            <a:endParaRPr lang="fr-FR" sz="1600" dirty="0"/>
          </a:p>
          <a:p>
            <a:pPr algn="just"/>
            <a:endParaRPr lang="fr-FR" sz="1600" dirty="0"/>
          </a:p>
          <a:p>
            <a:pPr algn="just"/>
            <a:endParaRPr lang="fr-FR" sz="1600" dirty="0"/>
          </a:p>
        </p:txBody>
      </p:sp>
      <p:pic>
        <p:nvPicPr>
          <p:cNvPr id="2" name="Picture 2">
            <a:extLst>
              <a:ext uri="{FF2B5EF4-FFF2-40B4-BE49-F238E27FC236}">
                <a16:creationId xmlns:a16="http://schemas.microsoft.com/office/drawing/2014/main" id="{A136B102-1843-31CE-BF2D-3DC8C7761C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2308" y="5483341"/>
            <a:ext cx="1409960" cy="888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9674340" y="574025"/>
            <a:ext cx="2068352" cy="76181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0357104" y="5705855"/>
            <a:ext cx="1834896" cy="115214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918372" y="2615297"/>
            <a:ext cx="9438732" cy="2534917"/>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65156" y="5847388"/>
            <a:ext cx="8267662" cy="382156"/>
          </a:xfrm>
          <a:prstGeom prst="rect">
            <a:avLst/>
          </a:prstGeom>
        </p:spPr>
        <p:txBody>
          <a:bodyPr vert="horz" wrap="square" lIns="0" tIns="12700" rIns="0" bIns="0" rtlCol="0">
            <a:spAutoFit/>
          </a:bodyPr>
          <a:lstStyle/>
          <a:p>
            <a:pPr marL="299085" indent="-287020">
              <a:spcBef>
                <a:spcPts val="1525"/>
              </a:spcBef>
              <a:buClr>
                <a:srgbClr val="004686"/>
              </a:buClr>
              <a:buFont typeface="Wingdings"/>
              <a:buChar char=""/>
              <a:tabLst>
                <a:tab pos="299085" algn="l"/>
                <a:tab pos="299720" algn="l"/>
              </a:tabLst>
            </a:pPr>
            <a:r>
              <a:rPr sz="2400" spc="-10" dirty="0">
                <a:latin typeface="Calibri"/>
                <a:cs typeface="Calibri"/>
              </a:rPr>
              <a:t>Seule la dotation consomptible peut être reprise au résultat.</a:t>
            </a:r>
          </a:p>
        </p:txBody>
      </p:sp>
      <p:sp>
        <p:nvSpPr>
          <p:cNvPr id="9" name="object 9"/>
          <p:cNvSpPr txBox="1">
            <a:spLocks noGrp="1"/>
          </p:cNvSpPr>
          <p:nvPr>
            <p:ph type="sldNum" sz="quarter" idx="7"/>
          </p:nvPr>
        </p:nvSpPr>
        <p:spPr>
          <a:xfrm>
            <a:off x="11067288" y="6463728"/>
            <a:ext cx="231775" cy="177800"/>
          </a:xfrm>
          <a:prstGeom prst="rect">
            <a:avLst/>
          </a:prstGeom>
        </p:spPr>
        <p:txBody>
          <a:bodyPr vert="horz" wrap="square" lIns="0" tIns="0" rIns="0" bIns="0" rtlCol="0">
            <a:spAutoFit/>
          </a:bodyPr>
          <a:lstStyle>
            <a:defPPr>
              <a:defRPr lang="fr-F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fr-FR" smtClean="0"/>
              <a:pPr marL="38100">
                <a:lnSpc>
                  <a:spcPts val="1240"/>
                </a:lnSpc>
              </a:pPr>
              <a:t>49</a:t>
            </a:fld>
            <a:endParaRPr dirty="0"/>
          </a:p>
        </p:txBody>
      </p:sp>
      <p:sp>
        <p:nvSpPr>
          <p:cNvPr id="7" name="object 7"/>
          <p:cNvSpPr txBox="1"/>
          <p:nvPr/>
        </p:nvSpPr>
        <p:spPr>
          <a:xfrm>
            <a:off x="542164" y="1419604"/>
            <a:ext cx="4718094" cy="943848"/>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Calibri"/>
                <a:cs typeface="Calibri"/>
              </a:rPr>
              <a:t>Comptabilisation </a:t>
            </a:r>
            <a:r>
              <a:rPr sz="2400" b="1" dirty="0">
                <a:latin typeface="Calibri"/>
                <a:cs typeface="Calibri"/>
              </a:rPr>
              <a:t>des</a:t>
            </a:r>
            <a:r>
              <a:rPr sz="2400" b="1" spc="-70" dirty="0">
                <a:latin typeface="Calibri"/>
                <a:cs typeface="Calibri"/>
              </a:rPr>
              <a:t> </a:t>
            </a:r>
            <a:r>
              <a:rPr sz="2400" b="1" spc="-5" dirty="0">
                <a:latin typeface="Calibri"/>
                <a:cs typeface="Calibri"/>
              </a:rPr>
              <a:t>dotations</a:t>
            </a:r>
            <a:endParaRPr sz="2400" dirty="0">
              <a:latin typeface="Calibri"/>
              <a:cs typeface="Calibri"/>
            </a:endParaRPr>
          </a:p>
          <a:p>
            <a:pPr marL="299085" indent="-287020">
              <a:lnSpc>
                <a:spcPct val="100000"/>
              </a:lnSpc>
              <a:spcBef>
                <a:spcPts val="1525"/>
              </a:spcBef>
              <a:buClr>
                <a:srgbClr val="004686"/>
              </a:buClr>
              <a:buFont typeface="Wingdings"/>
              <a:buChar char=""/>
              <a:tabLst>
                <a:tab pos="299085" algn="l"/>
                <a:tab pos="299720" algn="l"/>
              </a:tabLst>
            </a:pPr>
            <a:r>
              <a:rPr sz="2400" spc="-10" dirty="0">
                <a:latin typeface="Calibri"/>
                <a:cs typeface="Calibri"/>
              </a:rPr>
              <a:t>Comptes </a:t>
            </a:r>
            <a:r>
              <a:rPr sz="2400" dirty="0">
                <a:latin typeface="Calibri"/>
                <a:cs typeface="Calibri"/>
              </a:rPr>
              <a:t>à </a:t>
            </a:r>
            <a:r>
              <a:rPr sz="2400" spc="-5" dirty="0">
                <a:latin typeface="Calibri"/>
                <a:cs typeface="Calibri"/>
              </a:rPr>
              <a:t>utiliser</a:t>
            </a:r>
            <a:r>
              <a:rPr sz="2400" spc="20" dirty="0">
                <a:latin typeface="Calibri"/>
                <a:cs typeface="Calibri"/>
              </a:rPr>
              <a:t> </a:t>
            </a:r>
            <a:r>
              <a:rPr sz="2400" dirty="0">
                <a:latin typeface="Calibri"/>
                <a:cs typeface="Calibri"/>
              </a:rPr>
              <a:t>:</a:t>
            </a:r>
          </a:p>
        </p:txBody>
      </p:sp>
      <p:sp>
        <p:nvSpPr>
          <p:cNvPr id="8" name="object 8"/>
          <p:cNvSpPr txBox="1">
            <a:spLocks noGrp="1"/>
          </p:cNvSpPr>
          <p:nvPr>
            <p:ph type="title"/>
          </p:nvPr>
        </p:nvSpPr>
        <p:spPr>
          <a:xfrm>
            <a:off x="565156" y="222374"/>
            <a:ext cx="7510393" cy="987643"/>
          </a:xfrm>
          <a:prstGeom prst="rect">
            <a:avLst/>
          </a:prstGeom>
        </p:spPr>
        <p:txBody>
          <a:bodyPr vert="horz" wrap="square" lIns="0" tIns="74930" rIns="0" bIns="0" rtlCol="0">
            <a:spAutoFit/>
          </a:bodyPr>
          <a:lstStyle/>
          <a:p>
            <a:pPr marL="12700" marR="5080">
              <a:lnSpc>
                <a:spcPts val="3390"/>
              </a:lnSpc>
              <a:spcBef>
                <a:spcPts val="590"/>
              </a:spcBef>
            </a:pPr>
            <a:r>
              <a:rPr sz="4000" spc="-20" dirty="0">
                <a:latin typeface="+mn-lt"/>
              </a:rPr>
              <a:t>Atelier </a:t>
            </a:r>
            <a:r>
              <a:rPr sz="4000" spc="-15" dirty="0">
                <a:latin typeface="+mn-lt"/>
              </a:rPr>
              <a:t>fonds </a:t>
            </a:r>
            <a:r>
              <a:rPr sz="4000" spc="-5" dirty="0">
                <a:latin typeface="+mn-lt"/>
              </a:rPr>
              <a:t>de dotation</a:t>
            </a:r>
            <a:br>
              <a:rPr lang="fr-FR" sz="4000" spc="-5" dirty="0">
                <a:latin typeface="+mn-lt"/>
              </a:rPr>
            </a:br>
            <a:r>
              <a:rPr lang="fr-FR" sz="4000" spc="-5" dirty="0">
                <a:solidFill>
                  <a:schemeClr val="tx1"/>
                </a:solidFill>
                <a:latin typeface="+mn-lt"/>
              </a:rPr>
              <a:t>L’essentiel comptable</a:t>
            </a:r>
            <a:endParaRPr sz="4000" spc="-10" dirty="0">
              <a:solidFill>
                <a:schemeClr val="tx1"/>
              </a:solidFill>
              <a:latin typeface="+mn-lt"/>
            </a:endParaRPr>
          </a:p>
        </p:txBody>
      </p:sp>
      <p:pic>
        <p:nvPicPr>
          <p:cNvPr id="2" name="Picture 2">
            <a:extLst>
              <a:ext uri="{FF2B5EF4-FFF2-40B4-BE49-F238E27FC236}">
                <a16:creationId xmlns:a16="http://schemas.microsoft.com/office/drawing/2014/main" id="{3C406008-F908-720B-B3EF-0131B78BAA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62308" y="5483341"/>
            <a:ext cx="1409960" cy="888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8DE56BE7-1E76-4147-8ABF-E91E4525B516}"/>
              </a:ext>
            </a:extLst>
          </p:cNvPr>
          <p:cNvSpPr txBox="1">
            <a:spLocks noGrp="1"/>
          </p:cNvSpPr>
          <p:nvPr>
            <p:ph type="ctrTitle"/>
          </p:nvPr>
        </p:nvSpPr>
        <p:spPr>
          <a:xfrm>
            <a:off x="3143965" y="3256565"/>
            <a:ext cx="6161399" cy="627736"/>
          </a:xfrm>
          <a:prstGeom prst="rect">
            <a:avLst/>
          </a:prstGeom>
        </p:spPr>
        <p:txBody>
          <a:bodyPr vert="horz" wrap="square" lIns="0" tIns="12065" rIns="0" bIns="0" rtlCol="0">
            <a:spAutoFit/>
          </a:bodyPr>
          <a:lstStyle/>
          <a:p>
            <a:pPr marL="12700">
              <a:lnSpc>
                <a:spcPct val="100000"/>
              </a:lnSpc>
              <a:spcBef>
                <a:spcPts val="95"/>
              </a:spcBef>
            </a:pPr>
            <a:r>
              <a:rPr lang="fr-FR" sz="4000" b="1" spc="-30" dirty="0">
                <a:solidFill>
                  <a:srgbClr val="28425C"/>
                </a:solidFill>
                <a:latin typeface="Calibri"/>
                <a:cs typeface="Calibri"/>
              </a:rPr>
              <a:t>Déroulement de l’après-midi</a:t>
            </a:r>
            <a:endParaRPr sz="4000" dirty="0">
              <a:latin typeface="Calibri"/>
              <a:cs typeface="Calibri"/>
            </a:endParaRPr>
          </a:p>
        </p:txBody>
      </p:sp>
      <p:pic>
        <p:nvPicPr>
          <p:cNvPr id="2" name="Picture 2">
            <a:extLst>
              <a:ext uri="{FF2B5EF4-FFF2-40B4-BE49-F238E27FC236}">
                <a16:creationId xmlns:a16="http://schemas.microsoft.com/office/drawing/2014/main" id="{F2671907-A58C-BF4D-B497-E324A867F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62" y="365428"/>
            <a:ext cx="1666148" cy="104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635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7B17B9-3450-0715-0EBB-E65BB6BA2E32}"/>
              </a:ext>
            </a:extLst>
          </p:cNvPr>
          <p:cNvSpPr>
            <a:spLocks noGrp="1"/>
          </p:cNvSpPr>
          <p:nvPr>
            <p:ph type="title"/>
          </p:nvPr>
        </p:nvSpPr>
        <p:spPr>
          <a:xfrm>
            <a:off x="578016" y="300703"/>
            <a:ext cx="7189468" cy="984885"/>
          </a:xfrm>
        </p:spPr>
        <p:txBody>
          <a:bodyPr>
            <a:noAutofit/>
          </a:bodyPr>
          <a:lstStyle/>
          <a:p>
            <a:r>
              <a:rPr lang="fr-FR" sz="4000" spc="-20" dirty="0"/>
              <a:t>Atelier </a:t>
            </a:r>
            <a:r>
              <a:rPr lang="fr-FR" sz="4000" spc="-15" dirty="0"/>
              <a:t>fonds </a:t>
            </a:r>
            <a:r>
              <a:rPr lang="fr-FR" sz="4000" spc="-5" dirty="0"/>
              <a:t>de dotation </a:t>
            </a:r>
            <a:br>
              <a:rPr lang="fr-FR" sz="4000" spc="-5" dirty="0"/>
            </a:br>
            <a:r>
              <a:rPr lang="fr-FR" sz="4000" spc="-45" dirty="0">
                <a:solidFill>
                  <a:schemeClr val="tx1"/>
                </a:solidFill>
              </a:rPr>
              <a:t>L’essentiel</a:t>
            </a:r>
            <a:r>
              <a:rPr lang="fr-FR" sz="4000" spc="-30" dirty="0">
                <a:solidFill>
                  <a:schemeClr val="tx1"/>
                </a:solidFill>
              </a:rPr>
              <a:t> </a:t>
            </a:r>
            <a:r>
              <a:rPr lang="fr-FR" sz="4000" spc="-10" dirty="0">
                <a:solidFill>
                  <a:schemeClr val="tx1"/>
                </a:solidFill>
              </a:rPr>
              <a:t>comptable</a:t>
            </a:r>
            <a:endParaRPr lang="fr-FR" sz="4000" dirty="0">
              <a:solidFill>
                <a:schemeClr val="tx1"/>
              </a:solidFill>
            </a:endParaRPr>
          </a:p>
        </p:txBody>
      </p:sp>
      <p:sp>
        <p:nvSpPr>
          <p:cNvPr id="3" name="Espace réservé du texte 2">
            <a:extLst>
              <a:ext uri="{FF2B5EF4-FFF2-40B4-BE49-F238E27FC236}">
                <a16:creationId xmlns:a16="http://schemas.microsoft.com/office/drawing/2014/main" id="{6F15254A-F46F-E105-A148-DD1B69F1C365}"/>
              </a:ext>
            </a:extLst>
          </p:cNvPr>
          <p:cNvSpPr>
            <a:spLocks noGrp="1"/>
          </p:cNvSpPr>
          <p:nvPr>
            <p:ph type="body" idx="1"/>
          </p:nvPr>
        </p:nvSpPr>
        <p:spPr>
          <a:xfrm>
            <a:off x="462116" y="1386710"/>
            <a:ext cx="11252962" cy="4895756"/>
          </a:xfrm>
        </p:spPr>
        <p:txBody>
          <a:bodyPr>
            <a:noAutofit/>
          </a:bodyPr>
          <a:lstStyle/>
          <a:p>
            <a:pPr marL="0" indent="0" algn="just">
              <a:buNone/>
            </a:pPr>
            <a:r>
              <a:rPr lang="fr-FR" sz="1800" b="1" spc="-10" dirty="0">
                <a:solidFill>
                  <a:schemeClr val="tx1"/>
                </a:solidFill>
                <a:latin typeface="+mn-lt"/>
                <a:cs typeface="Calibri"/>
              </a:rPr>
              <a:t>Les frais de fonctionnement / frais de siège du fonds de dotation</a:t>
            </a:r>
          </a:p>
          <a:p>
            <a:pPr marL="0" indent="0" algn="just">
              <a:buNone/>
            </a:pPr>
            <a:r>
              <a:rPr lang="fr-FR" sz="1800" dirty="0">
                <a:solidFill>
                  <a:schemeClr val="tx1"/>
                </a:solidFill>
                <a:latin typeface="+mn-lt"/>
              </a:rPr>
              <a:t>Comme indiqué précédemment, pas de précision législative sur la quote-part de la dotation qui doit être attribuée au résultat du fonds de dotation, c’est-à-dire la partie de ressources qui doit être affectée aux frais de fonctionnement / frais de siège du fonds de dotation.</a:t>
            </a:r>
          </a:p>
          <a:p>
            <a:pPr marL="0" indent="0" algn="just">
              <a:buNone/>
            </a:pPr>
            <a:r>
              <a:rPr lang="fr-FR" sz="1800" b="1" dirty="0">
                <a:solidFill>
                  <a:schemeClr val="tx1"/>
                </a:solidFill>
                <a:latin typeface="+mn-lt"/>
              </a:rPr>
              <a:t>Vrai sujet de questionnement et de transparence vis-à-vis du donateur.</a:t>
            </a:r>
          </a:p>
          <a:p>
            <a:pPr marL="0" indent="0" algn="just">
              <a:buNone/>
            </a:pPr>
            <a:r>
              <a:rPr lang="fr-FR" sz="1800" b="1" u="sng" dirty="0">
                <a:solidFill>
                  <a:schemeClr val="tx1"/>
                </a:solidFill>
                <a:latin typeface="+mn-lt"/>
                <a:cs typeface="Calibri"/>
              </a:rPr>
              <a:t>Deux pratiques peuvent être envisagées :</a:t>
            </a:r>
          </a:p>
          <a:p>
            <a:pPr marL="342900" indent="-342900" algn="just">
              <a:buFont typeface="+mj-lt"/>
              <a:buAutoNum type="arabicPeriod"/>
            </a:pPr>
            <a:r>
              <a:rPr lang="fr-FR" sz="1800" u="sng" dirty="0">
                <a:solidFill>
                  <a:schemeClr val="tx1"/>
                </a:solidFill>
                <a:latin typeface="+mn-lt"/>
                <a:cs typeface="Calibri"/>
              </a:rPr>
              <a:t>Le fonds de dotation affiche dans ces statuts et/ou vis-à-</a:t>
            </a:r>
            <a:r>
              <a:rPr lang="fr-FR" sz="1800" u="sng" dirty="0">
                <a:solidFill>
                  <a:schemeClr val="tx1"/>
                </a:solidFill>
                <a:latin typeface="+mn-lt"/>
              </a:rPr>
              <a:t>vis </a:t>
            </a:r>
            <a:r>
              <a:rPr lang="fr-FR" sz="1800" u="sng" dirty="0">
                <a:solidFill>
                  <a:schemeClr val="tx1"/>
                </a:solidFill>
                <a:latin typeface="+mn-lt"/>
                <a:cs typeface="Calibri"/>
              </a:rPr>
              <a:t>de ses donateurs la quote-part qui sera affectée à couvrir ses dépenses de fonctionnement:</a:t>
            </a:r>
          </a:p>
          <a:p>
            <a:pPr lvl="1" algn="just"/>
            <a:r>
              <a:rPr lang="fr-FR" sz="1800" dirty="0">
                <a:latin typeface="+mn-lt"/>
              </a:rPr>
              <a:t>Avantage : Transparence financière vis-à-vis du donateur sur quote-part du don affecté à l’action.</a:t>
            </a:r>
          </a:p>
          <a:p>
            <a:pPr lvl="1" algn="just"/>
            <a:r>
              <a:rPr lang="fr-FR" sz="1800" dirty="0">
                <a:latin typeface="+mn-lt"/>
              </a:rPr>
              <a:t>Inconvénient : Quote-part figée qu’il convient de ne pas dépasser sous réserve de créer un déficit pour le fonds de dotation.</a:t>
            </a:r>
            <a:endParaRPr lang="fr-FR" sz="1800" dirty="0">
              <a:latin typeface="+mn-lt"/>
              <a:cs typeface="Calibri"/>
            </a:endParaRPr>
          </a:p>
          <a:p>
            <a:pPr marL="457200" indent="-457200" algn="just">
              <a:buFont typeface="+mj-lt"/>
              <a:buAutoNum type="arabicPeriod"/>
            </a:pPr>
            <a:r>
              <a:rPr lang="fr-FR" sz="1800" u="sng" dirty="0">
                <a:solidFill>
                  <a:schemeClr val="tx1"/>
                </a:solidFill>
                <a:latin typeface="+mn-lt"/>
              </a:rPr>
              <a:t>Le fonds de dotation n’affiche pas cette information:</a:t>
            </a:r>
          </a:p>
          <a:p>
            <a:pPr lvl="1" algn="just"/>
            <a:r>
              <a:rPr lang="fr-FR" sz="1800" dirty="0">
                <a:latin typeface="+mn-lt"/>
                <a:cs typeface="Calibri"/>
              </a:rPr>
              <a:t>Avantage: Possibilité de prise en charge d’éventuels dépassements budgétaires par absorption plus importante d’une partie des ressources collectées et affectées au résultat / résultat présenté à l’équilibre.</a:t>
            </a:r>
          </a:p>
          <a:p>
            <a:pPr lvl="1" algn="just"/>
            <a:r>
              <a:rPr lang="fr-FR" sz="1800" dirty="0">
                <a:latin typeface="+mn-lt"/>
              </a:rPr>
              <a:t>Inconvénient: Manque de transparence vis-à-vis du donateur / question sous-jacente de l’efficience du fonds de dotation / risque de questionnement fiscal si quote-part affectée au don devient minoritaire.</a:t>
            </a:r>
            <a:endParaRPr lang="fr-FR" sz="1800" dirty="0">
              <a:latin typeface="+mn-lt"/>
              <a:cs typeface="Calibri"/>
            </a:endParaRPr>
          </a:p>
        </p:txBody>
      </p:sp>
      <p:pic>
        <p:nvPicPr>
          <p:cNvPr id="4" name="Picture 2">
            <a:extLst>
              <a:ext uri="{FF2B5EF4-FFF2-40B4-BE49-F238E27FC236}">
                <a16:creationId xmlns:a16="http://schemas.microsoft.com/office/drawing/2014/main" id="{46B8E49E-4D20-204B-0977-A78280AE4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1620" y="6050268"/>
            <a:ext cx="1142857"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20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357104" y="5705855"/>
            <a:ext cx="1834896" cy="1152144"/>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891539" y="2212848"/>
            <a:ext cx="2083435" cy="646430"/>
          </a:xfrm>
          <a:prstGeom prst="rect">
            <a:avLst/>
          </a:prstGeom>
          <a:solidFill>
            <a:srgbClr val="4471C4"/>
          </a:solidFill>
          <a:ln w="12700">
            <a:solidFill>
              <a:srgbClr val="2E528F"/>
            </a:solidFill>
          </a:ln>
        </p:spPr>
        <p:txBody>
          <a:bodyPr vert="horz" wrap="square" lIns="0" tIns="29845" rIns="0" bIns="0" rtlCol="0">
            <a:spAutoFit/>
          </a:bodyPr>
          <a:lstStyle/>
          <a:p>
            <a:pPr marL="212090">
              <a:lnSpc>
                <a:spcPct val="100000"/>
              </a:lnSpc>
              <a:spcBef>
                <a:spcPts val="235"/>
              </a:spcBef>
            </a:pPr>
            <a:r>
              <a:rPr sz="1800" b="1" spc="-5" dirty="0">
                <a:solidFill>
                  <a:srgbClr val="FFFFFF"/>
                </a:solidFill>
                <a:latin typeface="Calibri"/>
                <a:cs typeface="Calibri"/>
              </a:rPr>
              <a:t>Legs et</a:t>
            </a:r>
            <a:r>
              <a:rPr sz="1800" b="1" spc="-30" dirty="0">
                <a:solidFill>
                  <a:srgbClr val="FFFFFF"/>
                </a:solidFill>
                <a:latin typeface="Calibri"/>
                <a:cs typeface="Calibri"/>
              </a:rPr>
              <a:t> </a:t>
            </a:r>
            <a:r>
              <a:rPr sz="1800" b="1" spc="-5" dirty="0">
                <a:solidFill>
                  <a:srgbClr val="FFFFFF"/>
                </a:solidFill>
                <a:latin typeface="Calibri"/>
                <a:cs typeface="Calibri"/>
              </a:rPr>
              <a:t>donations</a:t>
            </a:r>
            <a:endParaRPr sz="1800">
              <a:latin typeface="Calibri"/>
              <a:cs typeface="Calibri"/>
            </a:endParaRPr>
          </a:p>
        </p:txBody>
      </p:sp>
      <p:sp>
        <p:nvSpPr>
          <p:cNvPr id="5" name="object 5"/>
          <p:cNvSpPr txBox="1"/>
          <p:nvPr/>
        </p:nvSpPr>
        <p:spPr>
          <a:xfrm>
            <a:off x="891539" y="4320540"/>
            <a:ext cx="2239010" cy="1201420"/>
          </a:xfrm>
          <a:prstGeom prst="rect">
            <a:avLst/>
          </a:prstGeom>
          <a:solidFill>
            <a:srgbClr val="EC7C30"/>
          </a:solidFill>
          <a:ln w="12700">
            <a:solidFill>
              <a:srgbClr val="AD5A20"/>
            </a:solidFill>
          </a:ln>
        </p:spPr>
        <p:txBody>
          <a:bodyPr vert="horz" wrap="square" lIns="0" tIns="31114" rIns="0" bIns="0" rtlCol="0">
            <a:spAutoFit/>
          </a:bodyPr>
          <a:lstStyle/>
          <a:p>
            <a:pPr marL="139065" marR="132080" indent="-635" algn="ctr">
              <a:lnSpc>
                <a:spcPct val="100000"/>
              </a:lnSpc>
              <a:spcBef>
                <a:spcPts val="244"/>
              </a:spcBef>
            </a:pPr>
            <a:r>
              <a:rPr sz="1800" b="1" spc="-10" dirty="0">
                <a:solidFill>
                  <a:srgbClr val="FFFFFF"/>
                </a:solidFill>
                <a:latin typeface="Calibri"/>
                <a:cs typeface="Calibri"/>
              </a:rPr>
              <a:t>Comptabilisés </a:t>
            </a:r>
            <a:r>
              <a:rPr sz="1800" b="1" dirty="0">
                <a:solidFill>
                  <a:srgbClr val="FFFFFF"/>
                </a:solidFill>
                <a:latin typeface="Calibri"/>
                <a:cs typeface="Calibri"/>
              </a:rPr>
              <a:t>en  </a:t>
            </a:r>
            <a:r>
              <a:rPr sz="1800" b="1" spc="-5" dirty="0">
                <a:solidFill>
                  <a:srgbClr val="FFFFFF"/>
                </a:solidFill>
                <a:latin typeface="Calibri"/>
                <a:cs typeface="Calibri"/>
              </a:rPr>
              <a:t>dotation  (consomptible </a:t>
            </a:r>
            <a:r>
              <a:rPr sz="1800" b="1" dirty="0">
                <a:solidFill>
                  <a:srgbClr val="FFFFFF"/>
                </a:solidFill>
                <a:latin typeface="Calibri"/>
                <a:cs typeface="Calibri"/>
              </a:rPr>
              <a:t>ou  </a:t>
            </a:r>
            <a:r>
              <a:rPr sz="1800" b="1" spc="-5" dirty="0">
                <a:solidFill>
                  <a:srgbClr val="FFFFFF"/>
                </a:solidFill>
                <a:latin typeface="Calibri"/>
                <a:cs typeface="Calibri"/>
              </a:rPr>
              <a:t>non-consomptible</a:t>
            </a:r>
            <a:r>
              <a:rPr sz="1800" b="1" spc="-130" dirty="0">
                <a:solidFill>
                  <a:srgbClr val="FFFFFF"/>
                </a:solidFill>
                <a:latin typeface="Calibri"/>
                <a:cs typeface="Calibri"/>
              </a:rPr>
              <a:t> </a:t>
            </a:r>
            <a:r>
              <a:rPr sz="1800" b="1" dirty="0">
                <a:solidFill>
                  <a:srgbClr val="FFFFFF"/>
                </a:solidFill>
                <a:latin typeface="Calibri"/>
                <a:cs typeface="Calibri"/>
              </a:rPr>
              <a:t>*)</a:t>
            </a:r>
            <a:endParaRPr sz="1800">
              <a:latin typeface="Calibri"/>
              <a:cs typeface="Calibri"/>
            </a:endParaRPr>
          </a:p>
        </p:txBody>
      </p:sp>
      <p:sp>
        <p:nvSpPr>
          <p:cNvPr id="6" name="object 6"/>
          <p:cNvSpPr txBox="1"/>
          <p:nvPr/>
        </p:nvSpPr>
        <p:spPr>
          <a:xfrm>
            <a:off x="4287011" y="2214372"/>
            <a:ext cx="2684145" cy="646430"/>
          </a:xfrm>
          <a:prstGeom prst="rect">
            <a:avLst/>
          </a:prstGeom>
          <a:solidFill>
            <a:srgbClr val="6FAC46"/>
          </a:solidFill>
          <a:ln w="12700">
            <a:solidFill>
              <a:srgbClr val="507D31"/>
            </a:solidFill>
          </a:ln>
        </p:spPr>
        <p:txBody>
          <a:bodyPr vert="horz" wrap="square" lIns="0" tIns="29844" rIns="0" bIns="0" rtlCol="0">
            <a:spAutoFit/>
          </a:bodyPr>
          <a:lstStyle/>
          <a:p>
            <a:pPr marL="1139190" marR="153670" indent="-977265">
              <a:lnSpc>
                <a:spcPct val="100000"/>
              </a:lnSpc>
              <a:spcBef>
                <a:spcPts val="234"/>
              </a:spcBef>
            </a:pPr>
            <a:r>
              <a:rPr sz="1800" b="1" dirty="0">
                <a:solidFill>
                  <a:srgbClr val="FFFFFF"/>
                </a:solidFill>
                <a:latin typeface="Calibri"/>
                <a:cs typeface="Calibri"/>
              </a:rPr>
              <a:t>Dons manuels </a:t>
            </a:r>
            <a:r>
              <a:rPr sz="1800" b="1" spc="-5" dirty="0">
                <a:solidFill>
                  <a:srgbClr val="FFFFFF"/>
                </a:solidFill>
                <a:latin typeface="Calibri"/>
                <a:cs typeface="Calibri"/>
              </a:rPr>
              <a:t>reçus</a:t>
            </a:r>
            <a:r>
              <a:rPr sz="1800" b="1" spc="-175" dirty="0">
                <a:solidFill>
                  <a:srgbClr val="FFFFFF"/>
                </a:solidFill>
                <a:latin typeface="Calibri"/>
                <a:cs typeface="Calibri"/>
              </a:rPr>
              <a:t> </a:t>
            </a:r>
            <a:r>
              <a:rPr sz="1800" b="1" dirty="0">
                <a:solidFill>
                  <a:srgbClr val="FFFFFF"/>
                </a:solidFill>
                <a:latin typeface="Calibri"/>
                <a:cs typeface="Calibri"/>
              </a:rPr>
              <a:t>sans  </a:t>
            </a:r>
            <a:r>
              <a:rPr sz="1800" b="1" spc="-10" dirty="0">
                <a:solidFill>
                  <a:srgbClr val="FFFFFF"/>
                </a:solidFill>
                <a:latin typeface="Calibri"/>
                <a:cs typeface="Calibri"/>
              </a:rPr>
              <a:t>AGP</a:t>
            </a:r>
            <a:endParaRPr sz="1800">
              <a:latin typeface="Calibri"/>
              <a:cs typeface="Calibri"/>
            </a:endParaRPr>
          </a:p>
        </p:txBody>
      </p:sp>
      <p:sp>
        <p:nvSpPr>
          <p:cNvPr id="7" name="object 7"/>
          <p:cNvSpPr txBox="1"/>
          <p:nvPr/>
        </p:nvSpPr>
        <p:spPr>
          <a:xfrm>
            <a:off x="4465320" y="4320540"/>
            <a:ext cx="2239010" cy="1201420"/>
          </a:xfrm>
          <a:prstGeom prst="rect">
            <a:avLst/>
          </a:prstGeom>
          <a:solidFill>
            <a:srgbClr val="EC7C30"/>
          </a:solidFill>
          <a:ln w="12700">
            <a:solidFill>
              <a:srgbClr val="AD5A20"/>
            </a:solidFill>
          </a:ln>
        </p:spPr>
        <p:txBody>
          <a:bodyPr vert="horz" wrap="square" lIns="0" tIns="31114" rIns="0" bIns="0" rtlCol="0">
            <a:spAutoFit/>
          </a:bodyPr>
          <a:lstStyle/>
          <a:p>
            <a:pPr marL="137795" marR="133350" indent="-635" algn="ctr">
              <a:lnSpc>
                <a:spcPct val="100000"/>
              </a:lnSpc>
              <a:spcBef>
                <a:spcPts val="244"/>
              </a:spcBef>
            </a:pPr>
            <a:r>
              <a:rPr sz="1800" b="1" spc="-10" dirty="0">
                <a:solidFill>
                  <a:srgbClr val="FFFFFF"/>
                </a:solidFill>
                <a:latin typeface="Calibri"/>
                <a:cs typeface="Calibri"/>
              </a:rPr>
              <a:t>Comptabilisés </a:t>
            </a:r>
            <a:r>
              <a:rPr sz="1800" b="1" dirty="0">
                <a:solidFill>
                  <a:srgbClr val="FFFFFF"/>
                </a:solidFill>
                <a:latin typeface="Calibri"/>
                <a:cs typeface="Calibri"/>
              </a:rPr>
              <a:t>en  </a:t>
            </a:r>
            <a:r>
              <a:rPr sz="1800" b="1" spc="-5" dirty="0">
                <a:solidFill>
                  <a:srgbClr val="FFFFFF"/>
                </a:solidFill>
                <a:latin typeface="Calibri"/>
                <a:cs typeface="Calibri"/>
              </a:rPr>
              <a:t>dotation  (consomptible </a:t>
            </a:r>
            <a:r>
              <a:rPr sz="1800" b="1" dirty="0">
                <a:solidFill>
                  <a:srgbClr val="FFFFFF"/>
                </a:solidFill>
                <a:latin typeface="Calibri"/>
                <a:cs typeface="Calibri"/>
              </a:rPr>
              <a:t>ou  </a:t>
            </a:r>
            <a:r>
              <a:rPr sz="1800" b="1" spc="-5" dirty="0">
                <a:solidFill>
                  <a:srgbClr val="FFFFFF"/>
                </a:solidFill>
                <a:latin typeface="Calibri"/>
                <a:cs typeface="Calibri"/>
              </a:rPr>
              <a:t>non-consomptible</a:t>
            </a:r>
            <a:r>
              <a:rPr sz="1800" b="1" spc="-130" dirty="0">
                <a:solidFill>
                  <a:srgbClr val="FFFFFF"/>
                </a:solidFill>
                <a:latin typeface="Calibri"/>
                <a:cs typeface="Calibri"/>
              </a:rPr>
              <a:t> </a:t>
            </a:r>
            <a:r>
              <a:rPr sz="1800" b="1" dirty="0">
                <a:solidFill>
                  <a:srgbClr val="FFFFFF"/>
                </a:solidFill>
                <a:latin typeface="Calibri"/>
                <a:cs typeface="Calibri"/>
              </a:rPr>
              <a:t>*)</a:t>
            </a:r>
            <a:endParaRPr sz="1800">
              <a:latin typeface="Calibri"/>
              <a:cs typeface="Calibri"/>
            </a:endParaRPr>
          </a:p>
        </p:txBody>
      </p:sp>
      <p:sp>
        <p:nvSpPr>
          <p:cNvPr id="8" name="object 8"/>
          <p:cNvSpPr txBox="1"/>
          <p:nvPr/>
        </p:nvSpPr>
        <p:spPr>
          <a:xfrm>
            <a:off x="8209788" y="2212848"/>
            <a:ext cx="2824480" cy="646430"/>
          </a:xfrm>
          <a:prstGeom prst="rect">
            <a:avLst/>
          </a:prstGeom>
          <a:solidFill>
            <a:srgbClr val="F4B083"/>
          </a:solidFill>
          <a:ln w="12700">
            <a:solidFill>
              <a:srgbClr val="507D31"/>
            </a:solidFill>
          </a:ln>
        </p:spPr>
        <p:txBody>
          <a:bodyPr vert="horz" wrap="square" lIns="0" tIns="29845" rIns="0" bIns="0" rtlCol="0">
            <a:spAutoFit/>
          </a:bodyPr>
          <a:lstStyle/>
          <a:p>
            <a:pPr marL="733425" marR="99060" indent="-628015">
              <a:lnSpc>
                <a:spcPct val="100000"/>
              </a:lnSpc>
              <a:spcBef>
                <a:spcPts val="235"/>
              </a:spcBef>
            </a:pPr>
            <a:r>
              <a:rPr sz="1800" b="1" dirty="0">
                <a:solidFill>
                  <a:srgbClr val="FFFFFF"/>
                </a:solidFill>
                <a:latin typeface="Calibri"/>
                <a:cs typeface="Calibri"/>
              </a:rPr>
              <a:t>Dons manuels </a:t>
            </a:r>
            <a:r>
              <a:rPr sz="1800" b="1" spc="-5" dirty="0">
                <a:solidFill>
                  <a:srgbClr val="FFFFFF"/>
                </a:solidFill>
                <a:latin typeface="Calibri"/>
                <a:cs typeface="Calibri"/>
              </a:rPr>
              <a:t>reçus </a:t>
            </a:r>
            <a:r>
              <a:rPr sz="1800" b="1" dirty="0">
                <a:solidFill>
                  <a:srgbClr val="FFFFFF"/>
                </a:solidFill>
                <a:latin typeface="Calibri"/>
                <a:cs typeface="Calibri"/>
              </a:rPr>
              <a:t>dans</a:t>
            </a:r>
            <a:r>
              <a:rPr sz="1800" b="1" spc="-195" dirty="0">
                <a:solidFill>
                  <a:srgbClr val="FFFFFF"/>
                </a:solidFill>
                <a:latin typeface="Calibri"/>
                <a:cs typeface="Calibri"/>
              </a:rPr>
              <a:t> </a:t>
            </a:r>
            <a:r>
              <a:rPr sz="1800" b="1" dirty="0">
                <a:solidFill>
                  <a:srgbClr val="FFFFFF"/>
                </a:solidFill>
                <a:latin typeface="Calibri"/>
                <a:cs typeface="Calibri"/>
              </a:rPr>
              <a:t>le  </a:t>
            </a:r>
            <a:r>
              <a:rPr sz="1800" b="1" spc="-10" dirty="0">
                <a:solidFill>
                  <a:srgbClr val="FFFFFF"/>
                </a:solidFill>
                <a:latin typeface="Calibri"/>
                <a:cs typeface="Calibri"/>
              </a:rPr>
              <a:t>cadre </a:t>
            </a:r>
            <a:r>
              <a:rPr sz="1800" b="1" dirty="0">
                <a:solidFill>
                  <a:srgbClr val="FFFFFF"/>
                </a:solidFill>
                <a:latin typeface="Calibri"/>
                <a:cs typeface="Calibri"/>
              </a:rPr>
              <a:t>de</a:t>
            </a:r>
            <a:r>
              <a:rPr sz="1800" b="1" spc="-25" dirty="0">
                <a:solidFill>
                  <a:srgbClr val="FFFFFF"/>
                </a:solidFill>
                <a:latin typeface="Calibri"/>
                <a:cs typeface="Calibri"/>
              </a:rPr>
              <a:t> </a:t>
            </a:r>
            <a:r>
              <a:rPr sz="1800" b="1" spc="-50" dirty="0">
                <a:solidFill>
                  <a:srgbClr val="FFFFFF"/>
                </a:solidFill>
                <a:latin typeface="Calibri"/>
                <a:cs typeface="Calibri"/>
              </a:rPr>
              <a:t>l’AGP</a:t>
            </a:r>
            <a:endParaRPr sz="1800">
              <a:latin typeface="Calibri"/>
              <a:cs typeface="Calibri"/>
            </a:endParaRPr>
          </a:p>
        </p:txBody>
      </p:sp>
      <p:sp>
        <p:nvSpPr>
          <p:cNvPr id="9" name="object 9"/>
          <p:cNvSpPr/>
          <p:nvPr/>
        </p:nvSpPr>
        <p:spPr>
          <a:xfrm>
            <a:off x="1924050" y="2903982"/>
            <a:ext cx="0" cy="1362710"/>
          </a:xfrm>
          <a:custGeom>
            <a:avLst/>
            <a:gdLst/>
            <a:ahLst/>
            <a:cxnLst/>
            <a:rect l="l" t="t" r="r" b="b"/>
            <a:pathLst>
              <a:path h="1362710">
                <a:moveTo>
                  <a:pt x="0" y="0"/>
                </a:moveTo>
                <a:lnTo>
                  <a:pt x="0" y="1362506"/>
                </a:lnTo>
              </a:path>
            </a:pathLst>
          </a:custGeom>
          <a:ln w="19050">
            <a:solidFill>
              <a:srgbClr val="4471C4"/>
            </a:solidFill>
          </a:ln>
        </p:spPr>
        <p:txBody>
          <a:bodyPr wrap="square" lIns="0" tIns="0" rIns="0" bIns="0" rtlCol="0"/>
          <a:lstStyle/>
          <a:p>
            <a:endParaRPr/>
          </a:p>
        </p:txBody>
      </p:sp>
      <p:sp>
        <p:nvSpPr>
          <p:cNvPr id="10" name="object 10"/>
          <p:cNvSpPr/>
          <p:nvPr/>
        </p:nvSpPr>
        <p:spPr>
          <a:xfrm>
            <a:off x="1885955" y="4253788"/>
            <a:ext cx="76200" cy="76200"/>
          </a:xfrm>
          <a:custGeom>
            <a:avLst/>
            <a:gdLst/>
            <a:ahLst/>
            <a:cxnLst/>
            <a:rect l="l" t="t" r="r" b="b"/>
            <a:pathLst>
              <a:path w="76200" h="76200">
                <a:moveTo>
                  <a:pt x="76200" y="0"/>
                </a:moveTo>
                <a:lnTo>
                  <a:pt x="0" y="0"/>
                </a:lnTo>
                <a:lnTo>
                  <a:pt x="38100" y="76200"/>
                </a:lnTo>
                <a:lnTo>
                  <a:pt x="76200" y="0"/>
                </a:lnTo>
                <a:close/>
              </a:path>
            </a:pathLst>
          </a:custGeom>
          <a:solidFill>
            <a:srgbClr val="4471C4"/>
          </a:solidFill>
        </p:spPr>
        <p:txBody>
          <a:bodyPr wrap="square" lIns="0" tIns="0" rIns="0" bIns="0" rtlCol="0"/>
          <a:lstStyle/>
          <a:p>
            <a:endParaRPr/>
          </a:p>
        </p:txBody>
      </p:sp>
      <p:sp>
        <p:nvSpPr>
          <p:cNvPr id="11" name="object 11"/>
          <p:cNvSpPr/>
          <p:nvPr/>
        </p:nvSpPr>
        <p:spPr>
          <a:xfrm>
            <a:off x="5525261" y="2861310"/>
            <a:ext cx="0" cy="1398270"/>
          </a:xfrm>
          <a:custGeom>
            <a:avLst/>
            <a:gdLst/>
            <a:ahLst/>
            <a:cxnLst/>
            <a:rect l="l" t="t" r="r" b="b"/>
            <a:pathLst>
              <a:path h="1398270">
                <a:moveTo>
                  <a:pt x="0" y="0"/>
                </a:moveTo>
                <a:lnTo>
                  <a:pt x="0" y="1397673"/>
                </a:lnTo>
              </a:path>
            </a:pathLst>
          </a:custGeom>
          <a:ln w="19050">
            <a:solidFill>
              <a:srgbClr val="4471C4"/>
            </a:solidFill>
          </a:ln>
        </p:spPr>
        <p:txBody>
          <a:bodyPr wrap="square" lIns="0" tIns="0" rIns="0" bIns="0" rtlCol="0"/>
          <a:lstStyle/>
          <a:p>
            <a:endParaRPr/>
          </a:p>
        </p:txBody>
      </p:sp>
      <p:sp>
        <p:nvSpPr>
          <p:cNvPr id="12" name="object 12"/>
          <p:cNvSpPr/>
          <p:nvPr/>
        </p:nvSpPr>
        <p:spPr>
          <a:xfrm>
            <a:off x="5487167" y="4246288"/>
            <a:ext cx="76200" cy="76200"/>
          </a:xfrm>
          <a:custGeom>
            <a:avLst/>
            <a:gdLst/>
            <a:ahLst/>
            <a:cxnLst/>
            <a:rect l="l" t="t" r="r" b="b"/>
            <a:pathLst>
              <a:path w="76200" h="76200">
                <a:moveTo>
                  <a:pt x="76200" y="0"/>
                </a:moveTo>
                <a:lnTo>
                  <a:pt x="0" y="0"/>
                </a:lnTo>
                <a:lnTo>
                  <a:pt x="38100" y="76200"/>
                </a:lnTo>
                <a:lnTo>
                  <a:pt x="76200" y="0"/>
                </a:lnTo>
                <a:close/>
              </a:path>
            </a:pathLst>
          </a:custGeom>
          <a:solidFill>
            <a:srgbClr val="4471C4"/>
          </a:solidFill>
        </p:spPr>
        <p:txBody>
          <a:bodyPr wrap="square" lIns="0" tIns="0" rIns="0" bIns="0" rtlCol="0"/>
          <a:lstStyle/>
          <a:p>
            <a:endParaRPr/>
          </a:p>
        </p:txBody>
      </p:sp>
      <p:sp>
        <p:nvSpPr>
          <p:cNvPr id="13" name="object 13"/>
          <p:cNvSpPr/>
          <p:nvPr/>
        </p:nvSpPr>
        <p:spPr>
          <a:xfrm>
            <a:off x="8333382" y="2890266"/>
            <a:ext cx="1153795" cy="1390650"/>
          </a:xfrm>
          <a:custGeom>
            <a:avLst/>
            <a:gdLst/>
            <a:ahLst/>
            <a:cxnLst/>
            <a:rect l="l" t="t" r="r" b="b"/>
            <a:pathLst>
              <a:path w="1153795" h="1390650">
                <a:moveTo>
                  <a:pt x="1153528" y="0"/>
                </a:moveTo>
                <a:lnTo>
                  <a:pt x="0" y="1390586"/>
                </a:lnTo>
              </a:path>
            </a:pathLst>
          </a:custGeom>
          <a:ln w="19050">
            <a:solidFill>
              <a:srgbClr val="4471C4"/>
            </a:solidFill>
          </a:ln>
        </p:spPr>
        <p:txBody>
          <a:bodyPr wrap="square" lIns="0" tIns="0" rIns="0" bIns="0" rtlCol="0"/>
          <a:lstStyle/>
          <a:p>
            <a:endParaRPr/>
          </a:p>
        </p:txBody>
      </p:sp>
      <p:sp>
        <p:nvSpPr>
          <p:cNvPr id="14" name="object 14"/>
          <p:cNvSpPr/>
          <p:nvPr/>
        </p:nvSpPr>
        <p:spPr>
          <a:xfrm>
            <a:off x="8292851" y="4246754"/>
            <a:ext cx="78105" cy="83185"/>
          </a:xfrm>
          <a:custGeom>
            <a:avLst/>
            <a:gdLst/>
            <a:ahLst/>
            <a:cxnLst/>
            <a:rect l="l" t="t" r="r" b="b"/>
            <a:pathLst>
              <a:path w="78104" h="83185">
                <a:moveTo>
                  <a:pt x="19316" y="0"/>
                </a:moveTo>
                <a:lnTo>
                  <a:pt x="0" y="82969"/>
                </a:lnTo>
                <a:lnTo>
                  <a:pt x="77965" y="48641"/>
                </a:lnTo>
                <a:lnTo>
                  <a:pt x="19316" y="0"/>
                </a:lnTo>
                <a:close/>
              </a:path>
            </a:pathLst>
          </a:custGeom>
          <a:solidFill>
            <a:srgbClr val="4471C4"/>
          </a:solidFill>
        </p:spPr>
        <p:txBody>
          <a:bodyPr wrap="square" lIns="0" tIns="0" rIns="0" bIns="0" rtlCol="0"/>
          <a:lstStyle/>
          <a:p>
            <a:endParaRPr/>
          </a:p>
        </p:txBody>
      </p:sp>
      <p:sp>
        <p:nvSpPr>
          <p:cNvPr id="15" name="object 15"/>
          <p:cNvSpPr/>
          <p:nvPr/>
        </p:nvSpPr>
        <p:spPr>
          <a:xfrm>
            <a:off x="9486138" y="2890266"/>
            <a:ext cx="1096645" cy="1390015"/>
          </a:xfrm>
          <a:custGeom>
            <a:avLst/>
            <a:gdLst/>
            <a:ahLst/>
            <a:cxnLst/>
            <a:rect l="l" t="t" r="r" b="b"/>
            <a:pathLst>
              <a:path w="1096645" h="1390014">
                <a:moveTo>
                  <a:pt x="0" y="0"/>
                </a:moveTo>
                <a:lnTo>
                  <a:pt x="1096594" y="1389608"/>
                </a:lnTo>
              </a:path>
            </a:pathLst>
          </a:custGeom>
          <a:ln w="19050">
            <a:solidFill>
              <a:srgbClr val="4471C4"/>
            </a:solidFill>
          </a:ln>
        </p:spPr>
        <p:txBody>
          <a:bodyPr wrap="square" lIns="0" tIns="0" rIns="0" bIns="0" rtlCol="0"/>
          <a:lstStyle/>
          <a:p>
            <a:endParaRPr/>
          </a:p>
        </p:txBody>
      </p:sp>
      <p:sp>
        <p:nvSpPr>
          <p:cNvPr id="16" name="object 16"/>
          <p:cNvSpPr/>
          <p:nvPr/>
        </p:nvSpPr>
        <p:spPr>
          <a:xfrm>
            <a:off x="10544960" y="4246307"/>
            <a:ext cx="77470" cy="83820"/>
          </a:xfrm>
          <a:custGeom>
            <a:avLst/>
            <a:gdLst/>
            <a:ahLst/>
            <a:cxnLst/>
            <a:rect l="l" t="t" r="r" b="b"/>
            <a:pathLst>
              <a:path w="77470" h="83820">
                <a:moveTo>
                  <a:pt x="59817" y="0"/>
                </a:moveTo>
                <a:lnTo>
                  <a:pt x="0" y="47205"/>
                </a:lnTo>
                <a:lnTo>
                  <a:pt x="77114" y="83426"/>
                </a:lnTo>
                <a:lnTo>
                  <a:pt x="59817" y="0"/>
                </a:lnTo>
                <a:close/>
              </a:path>
            </a:pathLst>
          </a:custGeom>
          <a:solidFill>
            <a:srgbClr val="4471C4"/>
          </a:solidFill>
        </p:spPr>
        <p:txBody>
          <a:bodyPr wrap="square" lIns="0" tIns="0" rIns="0" bIns="0" rtlCol="0"/>
          <a:lstStyle/>
          <a:p>
            <a:endParaRPr/>
          </a:p>
        </p:txBody>
      </p:sp>
      <p:sp>
        <p:nvSpPr>
          <p:cNvPr id="17" name="object 17"/>
          <p:cNvSpPr txBox="1"/>
          <p:nvPr/>
        </p:nvSpPr>
        <p:spPr>
          <a:xfrm>
            <a:off x="7246619" y="4366259"/>
            <a:ext cx="2239010" cy="1199515"/>
          </a:xfrm>
          <a:prstGeom prst="rect">
            <a:avLst/>
          </a:prstGeom>
          <a:solidFill>
            <a:srgbClr val="EC7C30"/>
          </a:solidFill>
          <a:ln w="12700">
            <a:solidFill>
              <a:srgbClr val="AD5A20"/>
            </a:solidFill>
          </a:ln>
        </p:spPr>
        <p:txBody>
          <a:bodyPr vert="horz" wrap="square" lIns="0" tIns="29845" rIns="0" bIns="0" rtlCol="0">
            <a:spAutoFit/>
          </a:bodyPr>
          <a:lstStyle/>
          <a:p>
            <a:pPr marL="139065" marR="132080" indent="-635" algn="ctr">
              <a:lnSpc>
                <a:spcPct val="100000"/>
              </a:lnSpc>
              <a:spcBef>
                <a:spcPts val="235"/>
              </a:spcBef>
            </a:pPr>
            <a:r>
              <a:rPr sz="1800" b="1" spc="-10" dirty="0">
                <a:solidFill>
                  <a:srgbClr val="FFFFFF"/>
                </a:solidFill>
                <a:latin typeface="Calibri"/>
                <a:cs typeface="Calibri"/>
              </a:rPr>
              <a:t>Comptabilisés </a:t>
            </a:r>
            <a:r>
              <a:rPr sz="1800" b="1" dirty="0">
                <a:solidFill>
                  <a:srgbClr val="FFFFFF"/>
                </a:solidFill>
                <a:latin typeface="Calibri"/>
                <a:cs typeface="Calibri"/>
              </a:rPr>
              <a:t>en  </a:t>
            </a:r>
            <a:r>
              <a:rPr sz="1800" b="1" spc="-5" dirty="0">
                <a:solidFill>
                  <a:srgbClr val="FFFFFF"/>
                </a:solidFill>
                <a:latin typeface="Calibri"/>
                <a:cs typeface="Calibri"/>
              </a:rPr>
              <a:t>dotation  (consomptible </a:t>
            </a:r>
            <a:r>
              <a:rPr sz="1800" b="1" dirty="0">
                <a:solidFill>
                  <a:srgbClr val="FFFFFF"/>
                </a:solidFill>
                <a:latin typeface="Calibri"/>
                <a:cs typeface="Calibri"/>
              </a:rPr>
              <a:t>ou  </a:t>
            </a:r>
            <a:r>
              <a:rPr sz="1800" b="1" spc="-5" dirty="0">
                <a:solidFill>
                  <a:srgbClr val="FFFFFF"/>
                </a:solidFill>
                <a:latin typeface="Calibri"/>
                <a:cs typeface="Calibri"/>
              </a:rPr>
              <a:t>non-consomptible</a:t>
            </a:r>
            <a:r>
              <a:rPr sz="1800" b="1" spc="-130" dirty="0">
                <a:solidFill>
                  <a:srgbClr val="FFFFFF"/>
                </a:solidFill>
                <a:latin typeface="Calibri"/>
                <a:cs typeface="Calibri"/>
              </a:rPr>
              <a:t> </a:t>
            </a:r>
            <a:r>
              <a:rPr sz="1800" b="1" dirty="0">
                <a:solidFill>
                  <a:srgbClr val="FFFFFF"/>
                </a:solidFill>
                <a:latin typeface="Calibri"/>
                <a:cs typeface="Calibri"/>
              </a:rPr>
              <a:t>*)</a:t>
            </a:r>
            <a:endParaRPr sz="1800">
              <a:latin typeface="Calibri"/>
              <a:cs typeface="Calibri"/>
            </a:endParaRPr>
          </a:p>
        </p:txBody>
      </p:sp>
      <p:sp>
        <p:nvSpPr>
          <p:cNvPr id="18" name="object 18"/>
          <p:cNvSpPr txBox="1"/>
          <p:nvPr/>
        </p:nvSpPr>
        <p:spPr>
          <a:xfrm>
            <a:off x="9561576" y="4366259"/>
            <a:ext cx="2239010" cy="1199515"/>
          </a:xfrm>
          <a:prstGeom prst="rect">
            <a:avLst/>
          </a:prstGeom>
          <a:solidFill>
            <a:srgbClr val="8FAADC"/>
          </a:solidFill>
          <a:ln w="12700">
            <a:solidFill>
              <a:srgbClr val="787878"/>
            </a:solidFill>
          </a:ln>
        </p:spPr>
        <p:txBody>
          <a:bodyPr vert="horz" wrap="square" lIns="0" tIns="29845" rIns="0" bIns="0" rtlCol="0">
            <a:spAutoFit/>
          </a:bodyPr>
          <a:lstStyle/>
          <a:p>
            <a:pPr marL="618490" marR="305435" indent="-307975">
              <a:lnSpc>
                <a:spcPct val="100000"/>
              </a:lnSpc>
              <a:spcBef>
                <a:spcPts val="235"/>
              </a:spcBef>
            </a:pPr>
            <a:r>
              <a:rPr sz="1800" b="1" spc="-10" dirty="0">
                <a:solidFill>
                  <a:srgbClr val="FFFFFF"/>
                </a:solidFill>
                <a:latin typeface="Calibri"/>
                <a:cs typeface="Calibri"/>
              </a:rPr>
              <a:t>Comptabilisés</a:t>
            </a:r>
            <a:r>
              <a:rPr sz="1800" b="1" spc="-70" dirty="0">
                <a:solidFill>
                  <a:srgbClr val="FFFFFF"/>
                </a:solidFill>
                <a:latin typeface="Calibri"/>
                <a:cs typeface="Calibri"/>
              </a:rPr>
              <a:t> </a:t>
            </a:r>
            <a:r>
              <a:rPr sz="1800" b="1" dirty="0">
                <a:solidFill>
                  <a:srgbClr val="FFFFFF"/>
                </a:solidFill>
                <a:latin typeface="Calibri"/>
                <a:cs typeface="Calibri"/>
              </a:rPr>
              <a:t>en  </a:t>
            </a:r>
            <a:r>
              <a:rPr sz="1800" b="1" spc="-10" dirty="0">
                <a:solidFill>
                  <a:srgbClr val="FFFFFF"/>
                </a:solidFill>
                <a:latin typeface="Calibri"/>
                <a:cs typeface="Calibri"/>
              </a:rPr>
              <a:t>ressources</a:t>
            </a:r>
            <a:endParaRPr sz="1800">
              <a:latin typeface="Calibri"/>
              <a:cs typeface="Calibri"/>
            </a:endParaRPr>
          </a:p>
        </p:txBody>
      </p:sp>
      <p:sp>
        <p:nvSpPr>
          <p:cNvPr id="19" name="object 19"/>
          <p:cNvSpPr txBox="1"/>
          <p:nvPr/>
        </p:nvSpPr>
        <p:spPr>
          <a:xfrm>
            <a:off x="9333551" y="3622830"/>
            <a:ext cx="27241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ou</a:t>
            </a:r>
            <a:endParaRPr sz="1800">
              <a:latin typeface="Calibri"/>
              <a:cs typeface="Calibri"/>
            </a:endParaRPr>
          </a:p>
        </p:txBody>
      </p:sp>
      <p:sp>
        <p:nvSpPr>
          <p:cNvPr id="20" name="object 20"/>
          <p:cNvSpPr txBox="1"/>
          <p:nvPr/>
        </p:nvSpPr>
        <p:spPr>
          <a:xfrm>
            <a:off x="2254987" y="5751174"/>
            <a:ext cx="2947035" cy="239395"/>
          </a:xfrm>
          <a:prstGeom prst="rect">
            <a:avLst/>
          </a:prstGeom>
        </p:spPr>
        <p:txBody>
          <a:bodyPr vert="horz" wrap="square" lIns="0" tIns="12700" rIns="0" bIns="0" rtlCol="0">
            <a:spAutoFit/>
          </a:bodyPr>
          <a:lstStyle/>
          <a:p>
            <a:pPr marL="12700">
              <a:lnSpc>
                <a:spcPct val="100000"/>
              </a:lnSpc>
              <a:spcBef>
                <a:spcPts val="100"/>
              </a:spcBef>
            </a:pPr>
            <a:r>
              <a:rPr sz="1400" b="1" dirty="0">
                <a:latin typeface="Calibri"/>
                <a:cs typeface="Calibri"/>
              </a:rPr>
              <a:t>* Selon ce qui </a:t>
            </a:r>
            <a:r>
              <a:rPr sz="1400" b="1" spc="-5" dirty="0">
                <a:latin typeface="Calibri"/>
                <a:cs typeface="Calibri"/>
              </a:rPr>
              <a:t>est prévu </a:t>
            </a:r>
            <a:r>
              <a:rPr sz="1400" b="1" dirty="0">
                <a:latin typeface="Calibri"/>
                <a:cs typeface="Calibri"/>
              </a:rPr>
              <a:t>dans les</a:t>
            </a:r>
            <a:r>
              <a:rPr sz="1400" b="1" spc="-145" dirty="0">
                <a:latin typeface="Calibri"/>
                <a:cs typeface="Calibri"/>
              </a:rPr>
              <a:t> </a:t>
            </a:r>
            <a:r>
              <a:rPr sz="1400" b="1" spc="-5" dirty="0">
                <a:latin typeface="Calibri"/>
                <a:cs typeface="Calibri"/>
              </a:rPr>
              <a:t>statuts</a:t>
            </a:r>
            <a:endParaRPr sz="1400">
              <a:latin typeface="Calibri"/>
              <a:cs typeface="Calibri"/>
            </a:endParaRPr>
          </a:p>
        </p:txBody>
      </p:sp>
      <p:sp>
        <p:nvSpPr>
          <p:cNvPr id="21" name="object 21"/>
          <p:cNvSpPr/>
          <p:nvPr/>
        </p:nvSpPr>
        <p:spPr>
          <a:xfrm>
            <a:off x="7338059" y="5660135"/>
            <a:ext cx="4462271" cy="341375"/>
          </a:xfrm>
          <a:prstGeom prst="rect">
            <a:avLst/>
          </a:prstGeom>
          <a:blipFill>
            <a:blip r:embed="rId4" cstate="print"/>
            <a:stretch>
              <a:fillRect/>
            </a:stretch>
          </a:blipFill>
        </p:spPr>
        <p:txBody>
          <a:bodyPr wrap="square" lIns="0" tIns="0" rIns="0" bIns="0" rtlCol="0"/>
          <a:lstStyle/>
          <a:p>
            <a:endParaRPr/>
          </a:p>
        </p:txBody>
      </p:sp>
      <p:sp>
        <p:nvSpPr>
          <p:cNvPr id="22" name="object 22"/>
          <p:cNvSpPr/>
          <p:nvPr/>
        </p:nvSpPr>
        <p:spPr>
          <a:xfrm>
            <a:off x="7338059" y="5660135"/>
            <a:ext cx="4462780" cy="341630"/>
          </a:xfrm>
          <a:custGeom>
            <a:avLst/>
            <a:gdLst/>
            <a:ahLst/>
            <a:cxnLst/>
            <a:rect l="l" t="t" r="r" b="b"/>
            <a:pathLst>
              <a:path w="4462780" h="341629">
                <a:moveTo>
                  <a:pt x="0" y="56895"/>
                </a:moveTo>
                <a:lnTo>
                  <a:pt x="4471" y="34750"/>
                </a:lnTo>
                <a:lnTo>
                  <a:pt x="16665" y="16665"/>
                </a:lnTo>
                <a:lnTo>
                  <a:pt x="34750" y="4471"/>
                </a:lnTo>
                <a:lnTo>
                  <a:pt x="56896" y="0"/>
                </a:lnTo>
                <a:lnTo>
                  <a:pt x="4405376" y="0"/>
                </a:lnTo>
                <a:lnTo>
                  <a:pt x="4427521" y="4471"/>
                </a:lnTo>
                <a:lnTo>
                  <a:pt x="4445606" y="16665"/>
                </a:lnTo>
                <a:lnTo>
                  <a:pt x="4457800" y="34750"/>
                </a:lnTo>
                <a:lnTo>
                  <a:pt x="4462272" y="56895"/>
                </a:lnTo>
                <a:lnTo>
                  <a:pt x="4462272" y="284479"/>
                </a:lnTo>
                <a:lnTo>
                  <a:pt x="4457800" y="306625"/>
                </a:lnTo>
                <a:lnTo>
                  <a:pt x="4445606" y="324710"/>
                </a:lnTo>
                <a:lnTo>
                  <a:pt x="4427521" y="336904"/>
                </a:lnTo>
                <a:lnTo>
                  <a:pt x="4405376" y="341375"/>
                </a:lnTo>
                <a:lnTo>
                  <a:pt x="56896" y="341375"/>
                </a:lnTo>
                <a:lnTo>
                  <a:pt x="34750" y="336904"/>
                </a:lnTo>
                <a:lnTo>
                  <a:pt x="16665" y="324710"/>
                </a:lnTo>
                <a:lnTo>
                  <a:pt x="4471" y="306625"/>
                </a:lnTo>
                <a:lnTo>
                  <a:pt x="0" y="284479"/>
                </a:lnTo>
                <a:lnTo>
                  <a:pt x="0" y="56895"/>
                </a:lnTo>
                <a:close/>
              </a:path>
            </a:pathLst>
          </a:custGeom>
          <a:ln w="6350">
            <a:solidFill>
              <a:srgbClr val="6FAC46"/>
            </a:solidFill>
          </a:ln>
        </p:spPr>
        <p:txBody>
          <a:bodyPr wrap="square" lIns="0" tIns="0" rIns="0" bIns="0" rtlCol="0"/>
          <a:lstStyle/>
          <a:p>
            <a:endParaRPr/>
          </a:p>
        </p:txBody>
      </p:sp>
      <p:sp>
        <p:nvSpPr>
          <p:cNvPr id="23" name="object 23"/>
          <p:cNvSpPr txBox="1"/>
          <p:nvPr/>
        </p:nvSpPr>
        <p:spPr>
          <a:xfrm>
            <a:off x="8406400" y="5697889"/>
            <a:ext cx="2325370" cy="239395"/>
          </a:xfrm>
          <a:prstGeom prst="rect">
            <a:avLst/>
          </a:prstGeom>
        </p:spPr>
        <p:txBody>
          <a:bodyPr vert="horz" wrap="square" lIns="0" tIns="12700" rIns="0" bIns="0" rtlCol="0">
            <a:spAutoFit/>
          </a:bodyPr>
          <a:lstStyle/>
          <a:p>
            <a:pPr marL="12700">
              <a:lnSpc>
                <a:spcPct val="100000"/>
              </a:lnSpc>
              <a:spcBef>
                <a:spcPts val="100"/>
              </a:spcBef>
            </a:pPr>
            <a:r>
              <a:rPr sz="1400" b="1" dirty="0">
                <a:latin typeface="Calibri"/>
                <a:cs typeface="Calibri"/>
              </a:rPr>
              <a:t>Selon </a:t>
            </a:r>
            <a:r>
              <a:rPr sz="1400" b="1" spc="-5" dirty="0">
                <a:latin typeface="Calibri"/>
                <a:cs typeface="Calibri"/>
              </a:rPr>
              <a:t>statuts </a:t>
            </a:r>
            <a:r>
              <a:rPr sz="1400" b="1" dirty="0">
                <a:latin typeface="Calibri"/>
                <a:cs typeface="Calibri"/>
              </a:rPr>
              <a:t>ou décision de</a:t>
            </a:r>
            <a:r>
              <a:rPr sz="1400" b="1" spc="-150" dirty="0">
                <a:latin typeface="Calibri"/>
                <a:cs typeface="Calibri"/>
              </a:rPr>
              <a:t> </a:t>
            </a:r>
            <a:r>
              <a:rPr sz="1400" b="1" dirty="0">
                <a:latin typeface="Calibri"/>
                <a:cs typeface="Calibri"/>
              </a:rPr>
              <a:t>CA</a:t>
            </a:r>
            <a:endParaRPr sz="1400">
              <a:latin typeface="Calibri"/>
              <a:cs typeface="Calibri"/>
            </a:endParaRPr>
          </a:p>
        </p:txBody>
      </p:sp>
      <p:sp>
        <p:nvSpPr>
          <p:cNvPr id="26" name="object 26"/>
          <p:cNvSpPr txBox="1">
            <a:spLocks noGrp="1"/>
          </p:cNvSpPr>
          <p:nvPr>
            <p:ph type="sldNum" sz="quarter" idx="7"/>
          </p:nvPr>
        </p:nvSpPr>
        <p:spPr>
          <a:xfrm>
            <a:off x="11067288" y="6463728"/>
            <a:ext cx="231775" cy="177800"/>
          </a:xfrm>
          <a:prstGeom prst="rect">
            <a:avLst/>
          </a:prstGeom>
        </p:spPr>
        <p:txBody>
          <a:bodyPr vert="horz" wrap="square" lIns="0" tIns="0" rIns="0" bIns="0" rtlCol="0">
            <a:spAutoFit/>
          </a:bodyPr>
          <a:lstStyle>
            <a:defPPr>
              <a:defRPr lang="fr-F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fr-FR" smtClean="0"/>
              <a:pPr marL="38100">
                <a:lnSpc>
                  <a:spcPts val="1240"/>
                </a:lnSpc>
              </a:pPr>
              <a:t>51</a:t>
            </a:fld>
            <a:endParaRPr dirty="0"/>
          </a:p>
        </p:txBody>
      </p:sp>
      <p:sp>
        <p:nvSpPr>
          <p:cNvPr id="24" name="object 24"/>
          <p:cNvSpPr txBox="1"/>
          <p:nvPr/>
        </p:nvSpPr>
        <p:spPr>
          <a:xfrm>
            <a:off x="555190" y="1469441"/>
            <a:ext cx="4006850" cy="299720"/>
          </a:xfrm>
          <a:prstGeom prst="rect">
            <a:avLst/>
          </a:prstGeom>
        </p:spPr>
        <p:txBody>
          <a:bodyPr vert="horz" wrap="square" lIns="0" tIns="12700" rIns="0" bIns="0" rtlCol="0">
            <a:spAutoFit/>
          </a:bodyPr>
          <a:lstStyle/>
          <a:p>
            <a:pPr marL="12700">
              <a:lnSpc>
                <a:spcPct val="100000"/>
              </a:lnSpc>
              <a:spcBef>
                <a:spcPts val="100"/>
              </a:spcBef>
            </a:pPr>
            <a:r>
              <a:rPr sz="1800" b="1" spc="-20" dirty="0">
                <a:solidFill>
                  <a:srgbClr val="EB671B"/>
                </a:solidFill>
                <a:latin typeface="Calibri"/>
                <a:cs typeface="Calibri"/>
              </a:rPr>
              <a:t>Traitement </a:t>
            </a:r>
            <a:r>
              <a:rPr sz="1800" b="1" spc="-5" dirty="0">
                <a:solidFill>
                  <a:srgbClr val="EB671B"/>
                </a:solidFill>
                <a:latin typeface="Calibri"/>
                <a:cs typeface="Calibri"/>
              </a:rPr>
              <a:t>comptable </a:t>
            </a:r>
            <a:r>
              <a:rPr sz="1800" b="1" dirty="0">
                <a:solidFill>
                  <a:srgbClr val="EB671B"/>
                </a:solidFill>
                <a:latin typeface="Calibri"/>
                <a:cs typeface="Calibri"/>
              </a:rPr>
              <a:t>des </a:t>
            </a:r>
            <a:r>
              <a:rPr sz="1800" b="1" spc="-10" dirty="0">
                <a:solidFill>
                  <a:srgbClr val="EB671B"/>
                </a:solidFill>
                <a:latin typeface="Calibri"/>
                <a:cs typeface="Calibri"/>
              </a:rPr>
              <a:t>ressources</a:t>
            </a:r>
            <a:r>
              <a:rPr sz="1800" b="1" spc="-120" dirty="0">
                <a:solidFill>
                  <a:srgbClr val="EB671B"/>
                </a:solidFill>
                <a:latin typeface="Calibri"/>
                <a:cs typeface="Calibri"/>
              </a:rPr>
              <a:t> </a:t>
            </a:r>
            <a:r>
              <a:rPr sz="1800" b="1" spc="-5" dirty="0">
                <a:solidFill>
                  <a:srgbClr val="EB671B"/>
                </a:solidFill>
                <a:latin typeface="Calibri"/>
                <a:cs typeface="Calibri"/>
              </a:rPr>
              <a:t>AGP</a:t>
            </a:r>
            <a:endParaRPr sz="1800" dirty="0">
              <a:solidFill>
                <a:srgbClr val="EB671B"/>
              </a:solidFill>
              <a:latin typeface="Calibri"/>
              <a:cs typeface="Calibri"/>
            </a:endParaRPr>
          </a:p>
        </p:txBody>
      </p:sp>
      <p:sp>
        <p:nvSpPr>
          <p:cNvPr id="25" name="object 25"/>
          <p:cNvSpPr txBox="1">
            <a:spLocks noGrp="1"/>
          </p:cNvSpPr>
          <p:nvPr>
            <p:ph type="title"/>
          </p:nvPr>
        </p:nvSpPr>
        <p:spPr>
          <a:xfrm>
            <a:off x="555190" y="60061"/>
            <a:ext cx="6941843" cy="1166217"/>
          </a:xfrm>
          <a:prstGeom prst="rect">
            <a:avLst/>
          </a:prstGeom>
        </p:spPr>
        <p:txBody>
          <a:bodyPr vert="horz" wrap="square" lIns="0" tIns="139065" rIns="0" bIns="0" rtlCol="0">
            <a:spAutoFit/>
          </a:bodyPr>
          <a:lstStyle/>
          <a:p>
            <a:pPr marL="12700" marR="5080">
              <a:lnSpc>
                <a:spcPct val="74200"/>
              </a:lnSpc>
              <a:spcBef>
                <a:spcPts val="1095"/>
              </a:spcBef>
            </a:pPr>
            <a:r>
              <a:rPr lang="fr-FR" sz="4400" spc="-20" dirty="0"/>
              <a:t>Atelier </a:t>
            </a:r>
            <a:r>
              <a:rPr lang="fr-FR" sz="4400" spc="-15" dirty="0"/>
              <a:t>fonds </a:t>
            </a:r>
            <a:r>
              <a:rPr lang="fr-FR" sz="4400" spc="-5" dirty="0"/>
              <a:t>de dotation </a:t>
            </a:r>
            <a:br>
              <a:rPr lang="fr-FR" sz="4400" spc="-5" dirty="0"/>
            </a:br>
            <a:r>
              <a:rPr lang="fr-FR" sz="4400" spc="-45" dirty="0">
                <a:solidFill>
                  <a:schemeClr val="tx1"/>
                </a:solidFill>
              </a:rPr>
              <a:t>L’essentiel</a:t>
            </a:r>
            <a:r>
              <a:rPr lang="fr-FR" sz="4400" spc="-30" dirty="0">
                <a:solidFill>
                  <a:schemeClr val="tx1"/>
                </a:solidFill>
              </a:rPr>
              <a:t> </a:t>
            </a:r>
            <a:r>
              <a:rPr lang="fr-FR" sz="4400" spc="-10" dirty="0">
                <a:solidFill>
                  <a:schemeClr val="tx1"/>
                </a:solidFill>
              </a:rPr>
              <a:t>comptable</a:t>
            </a:r>
            <a:endParaRPr spc="-10" dirty="0">
              <a:solidFill>
                <a:srgbClr val="304495"/>
              </a:solidFill>
            </a:endParaRPr>
          </a:p>
        </p:txBody>
      </p:sp>
      <p:sp>
        <p:nvSpPr>
          <p:cNvPr id="28" name="Accolade ouvrante 27">
            <a:extLst>
              <a:ext uri="{FF2B5EF4-FFF2-40B4-BE49-F238E27FC236}">
                <a16:creationId xmlns:a16="http://schemas.microsoft.com/office/drawing/2014/main" id="{681673C4-2CB3-867E-1982-36EA4F8B962B}"/>
              </a:ext>
            </a:extLst>
          </p:cNvPr>
          <p:cNvSpPr/>
          <p:nvPr/>
        </p:nvSpPr>
        <p:spPr>
          <a:xfrm rot="16200000">
            <a:off x="5034639" y="1754604"/>
            <a:ext cx="196821" cy="8723631"/>
          </a:xfrm>
          <a:prstGeom prst="leftBrace">
            <a:avLst>
              <a:gd name="adj1" fmla="val 8333"/>
              <a:gd name="adj2" fmla="val 5180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b="1" dirty="0"/>
          </a:p>
        </p:txBody>
      </p:sp>
      <p:sp>
        <p:nvSpPr>
          <p:cNvPr id="29" name="Accolade ouvrante 28">
            <a:extLst>
              <a:ext uri="{FF2B5EF4-FFF2-40B4-BE49-F238E27FC236}">
                <a16:creationId xmlns:a16="http://schemas.microsoft.com/office/drawing/2014/main" id="{C262D846-E6DD-685D-D978-E47EE33E6B9F}"/>
              </a:ext>
            </a:extLst>
          </p:cNvPr>
          <p:cNvSpPr/>
          <p:nvPr/>
        </p:nvSpPr>
        <p:spPr>
          <a:xfrm rot="16200000">
            <a:off x="10615984" y="5127751"/>
            <a:ext cx="185065" cy="1989092"/>
          </a:xfrm>
          <a:prstGeom prst="leftBrace">
            <a:avLst>
              <a:gd name="adj1" fmla="val 8333"/>
              <a:gd name="adj2" fmla="val 5180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b="1" dirty="0"/>
          </a:p>
        </p:txBody>
      </p:sp>
      <p:sp>
        <p:nvSpPr>
          <p:cNvPr id="31" name="ZoneTexte 30">
            <a:extLst>
              <a:ext uri="{FF2B5EF4-FFF2-40B4-BE49-F238E27FC236}">
                <a16:creationId xmlns:a16="http://schemas.microsoft.com/office/drawing/2014/main" id="{77D64E5B-1EEA-5EA0-FDD2-810F119427E1}"/>
              </a:ext>
            </a:extLst>
          </p:cNvPr>
          <p:cNvSpPr txBox="1"/>
          <p:nvPr/>
        </p:nvSpPr>
        <p:spPr>
          <a:xfrm>
            <a:off x="2377355" y="6272196"/>
            <a:ext cx="2393213" cy="369332"/>
          </a:xfrm>
          <a:prstGeom prst="rect">
            <a:avLst/>
          </a:prstGeom>
          <a:noFill/>
        </p:spPr>
        <p:txBody>
          <a:bodyPr wrap="square" rtlCol="0">
            <a:spAutoFit/>
          </a:bodyPr>
          <a:lstStyle/>
          <a:p>
            <a:endParaRPr lang="fr-FR" dirty="0"/>
          </a:p>
        </p:txBody>
      </p:sp>
      <p:sp>
        <p:nvSpPr>
          <p:cNvPr id="32" name="ZoneTexte 31">
            <a:extLst>
              <a:ext uri="{FF2B5EF4-FFF2-40B4-BE49-F238E27FC236}">
                <a16:creationId xmlns:a16="http://schemas.microsoft.com/office/drawing/2014/main" id="{47BD53B8-8ED9-9EC8-8F2E-2AF4541D931B}"/>
              </a:ext>
            </a:extLst>
          </p:cNvPr>
          <p:cNvSpPr txBox="1"/>
          <p:nvPr/>
        </p:nvSpPr>
        <p:spPr>
          <a:xfrm>
            <a:off x="2505748" y="6269462"/>
            <a:ext cx="2393213" cy="369332"/>
          </a:xfrm>
          <a:prstGeom prst="rect">
            <a:avLst/>
          </a:prstGeom>
          <a:noFill/>
        </p:spPr>
        <p:txBody>
          <a:bodyPr wrap="square" rtlCol="0">
            <a:spAutoFit/>
          </a:bodyPr>
          <a:lstStyle/>
          <a:p>
            <a:endParaRPr lang="fr-FR" dirty="0"/>
          </a:p>
        </p:txBody>
      </p:sp>
      <p:sp>
        <p:nvSpPr>
          <p:cNvPr id="33" name="ZoneTexte 32">
            <a:extLst>
              <a:ext uri="{FF2B5EF4-FFF2-40B4-BE49-F238E27FC236}">
                <a16:creationId xmlns:a16="http://schemas.microsoft.com/office/drawing/2014/main" id="{AB23CA5B-5F8F-60E0-A9EB-AB2FA0CDAB95}"/>
              </a:ext>
            </a:extLst>
          </p:cNvPr>
          <p:cNvSpPr txBox="1"/>
          <p:nvPr/>
        </p:nvSpPr>
        <p:spPr>
          <a:xfrm>
            <a:off x="1755610" y="6294665"/>
            <a:ext cx="2393213" cy="369332"/>
          </a:xfrm>
          <a:prstGeom prst="rect">
            <a:avLst/>
          </a:prstGeom>
          <a:noFill/>
        </p:spPr>
        <p:txBody>
          <a:bodyPr wrap="square" rtlCol="0">
            <a:spAutoFit/>
          </a:bodyPr>
          <a:lstStyle/>
          <a:p>
            <a:endParaRPr lang="fr-FR" dirty="0"/>
          </a:p>
        </p:txBody>
      </p:sp>
      <p:sp>
        <p:nvSpPr>
          <p:cNvPr id="34" name="ZoneTexte 33">
            <a:extLst>
              <a:ext uri="{FF2B5EF4-FFF2-40B4-BE49-F238E27FC236}">
                <a16:creationId xmlns:a16="http://schemas.microsoft.com/office/drawing/2014/main" id="{D2686D6D-89FC-0B7E-56ED-2FF7FC833A09}"/>
              </a:ext>
            </a:extLst>
          </p:cNvPr>
          <p:cNvSpPr txBox="1"/>
          <p:nvPr/>
        </p:nvSpPr>
        <p:spPr>
          <a:xfrm>
            <a:off x="4158713" y="6345487"/>
            <a:ext cx="2393213" cy="369332"/>
          </a:xfrm>
          <a:prstGeom prst="rect">
            <a:avLst/>
          </a:prstGeom>
          <a:noFill/>
        </p:spPr>
        <p:txBody>
          <a:bodyPr wrap="square" rtlCol="0">
            <a:spAutoFit/>
          </a:bodyPr>
          <a:lstStyle/>
          <a:p>
            <a:endParaRPr lang="fr-FR" dirty="0"/>
          </a:p>
        </p:txBody>
      </p:sp>
      <p:sp>
        <p:nvSpPr>
          <p:cNvPr id="35" name="ZoneTexte 34">
            <a:extLst>
              <a:ext uri="{FF2B5EF4-FFF2-40B4-BE49-F238E27FC236}">
                <a16:creationId xmlns:a16="http://schemas.microsoft.com/office/drawing/2014/main" id="{21752D9B-42AB-58C9-379D-F6F73612107F}"/>
              </a:ext>
            </a:extLst>
          </p:cNvPr>
          <p:cNvSpPr txBox="1"/>
          <p:nvPr/>
        </p:nvSpPr>
        <p:spPr>
          <a:xfrm>
            <a:off x="4121868" y="6193437"/>
            <a:ext cx="2393213" cy="261610"/>
          </a:xfrm>
          <a:prstGeom prst="rect">
            <a:avLst/>
          </a:prstGeom>
          <a:noFill/>
        </p:spPr>
        <p:txBody>
          <a:bodyPr wrap="square" rtlCol="0">
            <a:spAutoFit/>
          </a:bodyPr>
          <a:lstStyle/>
          <a:p>
            <a:pPr algn="ctr"/>
            <a:r>
              <a:rPr lang="fr-FR" sz="1100" u="sng" dirty="0"/>
              <a:t>Exemple 1</a:t>
            </a:r>
          </a:p>
        </p:txBody>
      </p:sp>
      <p:sp>
        <p:nvSpPr>
          <p:cNvPr id="37" name="ZoneTexte 36">
            <a:extLst>
              <a:ext uri="{FF2B5EF4-FFF2-40B4-BE49-F238E27FC236}">
                <a16:creationId xmlns:a16="http://schemas.microsoft.com/office/drawing/2014/main" id="{47B3959A-71F0-0049-E2CD-D298A0535AD2}"/>
              </a:ext>
            </a:extLst>
          </p:cNvPr>
          <p:cNvSpPr txBox="1"/>
          <p:nvPr/>
        </p:nvSpPr>
        <p:spPr>
          <a:xfrm>
            <a:off x="10232263" y="6214682"/>
            <a:ext cx="1066800" cy="261610"/>
          </a:xfrm>
          <a:prstGeom prst="rect">
            <a:avLst/>
          </a:prstGeom>
          <a:noFill/>
        </p:spPr>
        <p:txBody>
          <a:bodyPr wrap="square" rtlCol="0">
            <a:spAutoFit/>
          </a:bodyPr>
          <a:lstStyle/>
          <a:p>
            <a:pPr algn="ctr"/>
            <a:r>
              <a:rPr lang="fr-FR" sz="1100" u="sng" dirty="0"/>
              <a:t>Exemple 2</a:t>
            </a:r>
          </a:p>
        </p:txBody>
      </p:sp>
      <p:pic>
        <p:nvPicPr>
          <p:cNvPr id="2" name="Picture 2">
            <a:extLst>
              <a:ext uri="{FF2B5EF4-FFF2-40B4-BE49-F238E27FC236}">
                <a16:creationId xmlns:a16="http://schemas.microsoft.com/office/drawing/2014/main" id="{D8B1D684-0F2D-C4D6-D22C-50A529A40E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3252" y="331398"/>
            <a:ext cx="1666148" cy="10496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5E1532-4444-20CD-DF54-B635892EC38F}"/>
              </a:ext>
            </a:extLst>
          </p:cNvPr>
          <p:cNvSpPr>
            <a:spLocks noGrp="1"/>
          </p:cNvSpPr>
          <p:nvPr>
            <p:ph type="title"/>
          </p:nvPr>
        </p:nvSpPr>
        <p:spPr>
          <a:xfrm>
            <a:off x="558351" y="428523"/>
            <a:ext cx="7504101" cy="984885"/>
          </a:xfrm>
        </p:spPr>
        <p:txBody>
          <a:bodyPr>
            <a:normAutofit fontScale="90000"/>
          </a:bodyPr>
          <a:lstStyle/>
          <a:p>
            <a:r>
              <a:rPr lang="fr-FR" sz="4400" spc="-20" dirty="0"/>
              <a:t>Atelier </a:t>
            </a:r>
            <a:r>
              <a:rPr lang="fr-FR" sz="4400" spc="-15" dirty="0"/>
              <a:t>fonds </a:t>
            </a:r>
            <a:r>
              <a:rPr lang="fr-FR" sz="4400" spc="-5" dirty="0"/>
              <a:t>de dotation </a:t>
            </a:r>
            <a:br>
              <a:rPr lang="fr-FR" sz="4400" spc="-5" dirty="0"/>
            </a:br>
            <a:r>
              <a:rPr lang="fr-FR" sz="4400" spc="-45" dirty="0">
                <a:solidFill>
                  <a:schemeClr val="tx1"/>
                </a:solidFill>
              </a:rPr>
              <a:t>L’essentiel</a:t>
            </a:r>
            <a:r>
              <a:rPr lang="fr-FR" sz="4400" spc="-30" dirty="0">
                <a:solidFill>
                  <a:schemeClr val="tx1"/>
                </a:solidFill>
              </a:rPr>
              <a:t> </a:t>
            </a:r>
            <a:r>
              <a:rPr lang="fr-FR" sz="4400" spc="-10" dirty="0">
                <a:solidFill>
                  <a:schemeClr val="tx1"/>
                </a:solidFill>
              </a:rPr>
              <a:t>comptable</a:t>
            </a:r>
            <a:endParaRPr lang="fr-FR" dirty="0"/>
          </a:p>
        </p:txBody>
      </p:sp>
      <p:sp>
        <p:nvSpPr>
          <p:cNvPr id="3" name="Espace réservé du texte 2">
            <a:extLst>
              <a:ext uri="{FF2B5EF4-FFF2-40B4-BE49-F238E27FC236}">
                <a16:creationId xmlns:a16="http://schemas.microsoft.com/office/drawing/2014/main" id="{66FADDF9-6874-E7B5-879F-FB112C23828B}"/>
              </a:ext>
            </a:extLst>
          </p:cNvPr>
          <p:cNvSpPr>
            <a:spLocks noGrp="1"/>
          </p:cNvSpPr>
          <p:nvPr>
            <p:ph type="body" idx="1"/>
          </p:nvPr>
        </p:nvSpPr>
        <p:spPr>
          <a:xfrm>
            <a:off x="225331" y="2134447"/>
            <a:ext cx="11741338" cy="2849053"/>
          </a:xfrm>
        </p:spPr>
        <p:txBody>
          <a:bodyPr>
            <a:normAutofit fontScale="92500" lnSpcReduction="20000"/>
          </a:bodyPr>
          <a:lstStyle/>
          <a:p>
            <a:pPr marL="0" indent="0">
              <a:buNone/>
            </a:pPr>
            <a:r>
              <a:rPr lang="fr-FR" b="1" u="sng" dirty="0">
                <a:solidFill>
                  <a:srgbClr val="EB671B"/>
                </a:solidFill>
                <a:latin typeface="+mn-lt"/>
              </a:rPr>
              <a:t>Pour exemple :</a:t>
            </a:r>
          </a:p>
          <a:p>
            <a:pPr marL="0" indent="0">
              <a:buNone/>
            </a:pPr>
            <a:endParaRPr lang="fr-FR" b="1" u="sng" dirty="0">
              <a:solidFill>
                <a:srgbClr val="EB671B"/>
              </a:solidFill>
            </a:endParaRPr>
          </a:p>
          <a:p>
            <a:pPr marL="914400" indent="-285750"/>
            <a:r>
              <a:rPr lang="fr-FR" sz="2400" b="1" dirty="0">
                <a:solidFill>
                  <a:schemeClr val="tx1"/>
                </a:solidFill>
                <a:latin typeface="Calibri" panose="020F0502020204030204" pitchFamily="34" charset="0"/>
                <a:cs typeface="Calibri" panose="020F0502020204030204" pitchFamily="34" charset="0"/>
              </a:rPr>
              <a:t>Fonds de dotation avec dotation initiale de 15 000€</a:t>
            </a:r>
          </a:p>
          <a:p>
            <a:pPr marL="1085850" lvl="1" indent="0">
              <a:buNone/>
            </a:pPr>
            <a:r>
              <a:rPr lang="fr-FR" sz="1800" b="1" dirty="0">
                <a:latin typeface="Calibri" panose="020F0502020204030204" pitchFamily="34" charset="0"/>
                <a:cs typeface="Calibri" panose="020F0502020204030204" pitchFamily="34" charset="0"/>
              </a:rPr>
              <a:t>Dotation non consomptible</a:t>
            </a:r>
          </a:p>
          <a:p>
            <a:pPr marL="971550" indent="-342900"/>
            <a:r>
              <a:rPr lang="fr-FR" b="1" dirty="0">
                <a:solidFill>
                  <a:schemeClr val="tx1"/>
                </a:solidFill>
                <a:latin typeface="Calibri" panose="020F0502020204030204" pitchFamily="34" charset="0"/>
                <a:cs typeface="Calibri" panose="020F0502020204030204" pitchFamily="34" charset="0"/>
              </a:rPr>
              <a:t>Obtention d’un don de 10 000€ en numéraire en AGP</a:t>
            </a:r>
          </a:p>
          <a:p>
            <a:pPr marL="971550" indent="-342900"/>
            <a:r>
              <a:rPr lang="fr-FR" sz="2400" b="1" dirty="0">
                <a:solidFill>
                  <a:schemeClr val="tx1"/>
                </a:solidFill>
                <a:latin typeface="Calibri" panose="020F0502020204030204" pitchFamily="34" charset="0"/>
                <a:cs typeface="Calibri" panose="020F0502020204030204" pitchFamily="34" charset="0"/>
              </a:rPr>
              <a:t>Frais de fonctionnement annuels du fonds de dotation 3 000€</a:t>
            </a:r>
          </a:p>
          <a:p>
            <a:pPr marL="971550" indent="-342900"/>
            <a:r>
              <a:rPr lang="fr-FR" sz="2400" b="1" dirty="0">
                <a:solidFill>
                  <a:schemeClr val="tx1"/>
                </a:solidFill>
                <a:latin typeface="Calibri" panose="020F0502020204030204" pitchFamily="34" charset="0"/>
                <a:cs typeface="Calibri" panose="020F0502020204030204" pitchFamily="34" charset="0"/>
              </a:rPr>
              <a:t>Versement par le fonds de dotation d’un secours de 5 000€ à une association d’intérêt général</a:t>
            </a:r>
          </a:p>
        </p:txBody>
      </p:sp>
      <p:pic>
        <p:nvPicPr>
          <p:cNvPr id="4" name="Picture 2">
            <a:extLst>
              <a:ext uri="{FF2B5EF4-FFF2-40B4-BE49-F238E27FC236}">
                <a16:creationId xmlns:a16="http://schemas.microsoft.com/office/drawing/2014/main" id="{A1031030-3F84-32CE-36D7-1896C01554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5848" y="5483341"/>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682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DBDCB4D-99E2-7210-4D32-8AE10BF89A0C}"/>
              </a:ext>
            </a:extLst>
          </p:cNvPr>
          <p:cNvSpPr>
            <a:spLocks noGrp="1"/>
          </p:cNvSpPr>
          <p:nvPr>
            <p:ph type="body" idx="1"/>
          </p:nvPr>
        </p:nvSpPr>
        <p:spPr>
          <a:xfrm>
            <a:off x="533400" y="457200"/>
            <a:ext cx="9589546" cy="822960"/>
          </a:xfrm>
        </p:spPr>
        <p:txBody>
          <a:bodyPr>
            <a:normAutofit fontScale="62500" lnSpcReduction="20000"/>
          </a:bodyPr>
          <a:lstStyle/>
          <a:p>
            <a:pPr marL="0" indent="0">
              <a:buNone/>
            </a:pPr>
            <a:r>
              <a:rPr lang="fr-FR" sz="4400" u="sng" spc="-20" dirty="0">
                <a:solidFill>
                  <a:srgbClr val="EB671B"/>
                </a:solidFill>
                <a:latin typeface="Alt Gothic ATF Blk" panose="020B0A03040502040204" pitchFamily="34" charset="0"/>
                <a:ea typeface="+mj-ea"/>
                <a:cs typeface="+mj-cs"/>
              </a:rPr>
              <a:t>Exemple 1: Don manuel comptabilisé en dotation </a:t>
            </a:r>
          </a:p>
          <a:p>
            <a:pPr marL="0" indent="0">
              <a:buNone/>
            </a:pPr>
            <a:r>
              <a:rPr lang="fr-FR" sz="4400" spc="-20" dirty="0">
                <a:solidFill>
                  <a:srgbClr val="EB671B"/>
                </a:solidFill>
                <a:latin typeface="Alt Gothic ATF Blk" panose="020B0A03040502040204" pitchFamily="34" charset="0"/>
                <a:ea typeface="+mj-ea"/>
                <a:cs typeface="+mj-cs"/>
              </a:rPr>
              <a:t>Pas d’AGP</a:t>
            </a:r>
          </a:p>
          <a:p>
            <a:endParaRPr lang="fr-FR" dirty="0"/>
          </a:p>
          <a:p>
            <a:endParaRPr lang="fr-FR" dirty="0"/>
          </a:p>
          <a:p>
            <a:endParaRPr lang="fr-FR" dirty="0"/>
          </a:p>
          <a:p>
            <a:endParaRPr lang="fr-FR" dirty="0"/>
          </a:p>
        </p:txBody>
      </p:sp>
      <p:sp>
        <p:nvSpPr>
          <p:cNvPr id="9" name="ZoneTexte 8">
            <a:extLst>
              <a:ext uri="{FF2B5EF4-FFF2-40B4-BE49-F238E27FC236}">
                <a16:creationId xmlns:a16="http://schemas.microsoft.com/office/drawing/2014/main" id="{AC4B38F0-9DA2-E553-E14F-E92A77BE7A51}"/>
              </a:ext>
            </a:extLst>
          </p:cNvPr>
          <p:cNvSpPr txBox="1"/>
          <p:nvPr/>
        </p:nvSpPr>
        <p:spPr>
          <a:xfrm>
            <a:off x="653844" y="5445156"/>
            <a:ext cx="9829800" cy="1015663"/>
          </a:xfrm>
          <a:prstGeom prst="rect">
            <a:avLst/>
          </a:prstGeom>
          <a:noFill/>
        </p:spPr>
        <p:txBody>
          <a:bodyPr wrap="square" rtlCol="0">
            <a:spAutoFit/>
          </a:bodyPr>
          <a:lstStyle/>
          <a:p>
            <a:pPr algn="just"/>
            <a:r>
              <a:rPr lang="fr-FR" sz="2000" dirty="0"/>
              <a:t>Dans cet exemple, nous sommes partis du principe que le fonds de dotation n’avait pas indiqué (statuts ou décision du CA) la quote-part de dotation à affecter au résultat en amont. D’où l’imputation des 3 000€  de frais de fonctionnement en 753200.</a:t>
            </a:r>
          </a:p>
        </p:txBody>
      </p:sp>
      <p:graphicFrame>
        <p:nvGraphicFramePr>
          <p:cNvPr id="10" name="Tableau 9">
            <a:extLst>
              <a:ext uri="{FF2B5EF4-FFF2-40B4-BE49-F238E27FC236}">
                <a16:creationId xmlns:a16="http://schemas.microsoft.com/office/drawing/2014/main" id="{1F84997B-7CB6-B4E8-11CE-657AC8688ACD}"/>
              </a:ext>
            </a:extLst>
          </p:cNvPr>
          <p:cNvGraphicFramePr>
            <a:graphicFrameLocks noGrp="1"/>
          </p:cNvGraphicFramePr>
          <p:nvPr>
            <p:extLst>
              <p:ext uri="{D42A27DB-BD31-4B8C-83A1-F6EECF244321}">
                <p14:modId xmlns:p14="http://schemas.microsoft.com/office/powerpoint/2010/main" val="1266216206"/>
              </p:ext>
            </p:extLst>
          </p:nvPr>
        </p:nvGraphicFramePr>
        <p:xfrm>
          <a:off x="1479755" y="1146167"/>
          <a:ext cx="9003889" cy="4107424"/>
        </p:xfrm>
        <a:graphic>
          <a:graphicData uri="http://schemas.openxmlformats.org/drawingml/2006/table">
            <a:tbl>
              <a:tblPr/>
              <a:tblGrid>
                <a:gridCol w="1542728">
                  <a:extLst>
                    <a:ext uri="{9D8B030D-6E8A-4147-A177-3AD203B41FA5}">
                      <a16:colId xmlns:a16="http://schemas.microsoft.com/office/drawing/2014/main" val="1266722267"/>
                    </a:ext>
                  </a:extLst>
                </a:gridCol>
                <a:gridCol w="802416">
                  <a:extLst>
                    <a:ext uri="{9D8B030D-6E8A-4147-A177-3AD203B41FA5}">
                      <a16:colId xmlns:a16="http://schemas.microsoft.com/office/drawing/2014/main" val="1332361192"/>
                    </a:ext>
                  </a:extLst>
                </a:gridCol>
                <a:gridCol w="67648">
                  <a:extLst>
                    <a:ext uri="{9D8B030D-6E8A-4147-A177-3AD203B41FA5}">
                      <a16:colId xmlns:a16="http://schemas.microsoft.com/office/drawing/2014/main" val="4146334713"/>
                    </a:ext>
                  </a:extLst>
                </a:gridCol>
                <a:gridCol w="1172572">
                  <a:extLst>
                    <a:ext uri="{9D8B030D-6E8A-4147-A177-3AD203B41FA5}">
                      <a16:colId xmlns:a16="http://schemas.microsoft.com/office/drawing/2014/main" val="3867935241"/>
                    </a:ext>
                  </a:extLst>
                </a:gridCol>
                <a:gridCol w="871405">
                  <a:extLst>
                    <a:ext uri="{9D8B030D-6E8A-4147-A177-3AD203B41FA5}">
                      <a16:colId xmlns:a16="http://schemas.microsoft.com/office/drawing/2014/main" val="3585533013"/>
                    </a:ext>
                  </a:extLst>
                </a:gridCol>
                <a:gridCol w="342828">
                  <a:extLst>
                    <a:ext uri="{9D8B030D-6E8A-4147-A177-3AD203B41FA5}">
                      <a16:colId xmlns:a16="http://schemas.microsoft.com/office/drawing/2014/main" val="3290122463"/>
                    </a:ext>
                  </a:extLst>
                </a:gridCol>
                <a:gridCol w="942778">
                  <a:extLst>
                    <a:ext uri="{9D8B030D-6E8A-4147-A177-3AD203B41FA5}">
                      <a16:colId xmlns:a16="http://schemas.microsoft.com/office/drawing/2014/main" val="3380347680"/>
                    </a:ext>
                  </a:extLst>
                </a:gridCol>
                <a:gridCol w="826173">
                  <a:extLst>
                    <a:ext uri="{9D8B030D-6E8A-4147-A177-3AD203B41FA5}">
                      <a16:colId xmlns:a16="http://schemas.microsoft.com/office/drawing/2014/main" val="2537790000"/>
                    </a:ext>
                  </a:extLst>
                </a:gridCol>
                <a:gridCol w="90197">
                  <a:extLst>
                    <a:ext uri="{9D8B030D-6E8A-4147-A177-3AD203B41FA5}">
                      <a16:colId xmlns:a16="http://schemas.microsoft.com/office/drawing/2014/main" val="248381374"/>
                    </a:ext>
                  </a:extLst>
                </a:gridCol>
                <a:gridCol w="1172572">
                  <a:extLst>
                    <a:ext uri="{9D8B030D-6E8A-4147-A177-3AD203B41FA5}">
                      <a16:colId xmlns:a16="http://schemas.microsoft.com/office/drawing/2014/main" val="1416309403"/>
                    </a:ext>
                  </a:extLst>
                </a:gridCol>
                <a:gridCol w="1172572">
                  <a:extLst>
                    <a:ext uri="{9D8B030D-6E8A-4147-A177-3AD203B41FA5}">
                      <a16:colId xmlns:a16="http://schemas.microsoft.com/office/drawing/2014/main" val="1632948422"/>
                    </a:ext>
                  </a:extLst>
                </a:gridCol>
              </a:tblGrid>
              <a:tr h="401052">
                <a:tc gridSpan="5">
                  <a:txBody>
                    <a:bodyPr/>
                    <a:lstStyle/>
                    <a:p>
                      <a:pPr algn="ctr" fontAlgn="b"/>
                      <a:r>
                        <a:rPr lang="fr-FR" sz="1400" b="0" i="0" u="none" strike="noStrike" dirty="0">
                          <a:solidFill>
                            <a:srgbClr val="000000"/>
                          </a:solidFill>
                          <a:effectLst/>
                          <a:latin typeface="Futura LT" panose="02000503000000000000" pitchFamily="2" charset="0"/>
                        </a:rPr>
                        <a:t>Bilan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b"/>
                      <a:endParaRPr lang="fr-FR" sz="14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gridSpan="5">
                  <a:txBody>
                    <a:bodyPr/>
                    <a:lstStyle/>
                    <a:p>
                      <a:pPr algn="ctr" fontAlgn="b"/>
                      <a:r>
                        <a:rPr lang="fr-FR" sz="1400" b="0" i="0" u="none" strike="noStrike" dirty="0">
                          <a:solidFill>
                            <a:srgbClr val="000000"/>
                          </a:solidFill>
                          <a:effectLst/>
                          <a:latin typeface="Futura LT" panose="02000503000000000000" pitchFamily="2" charset="0"/>
                        </a:rPr>
                        <a:t>Compte Résultat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201469208"/>
                  </a:ext>
                </a:extLst>
              </a:tr>
              <a:tr h="252514">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000" b="0" i="0" u="sng" strike="noStrike">
                          <a:solidFill>
                            <a:srgbClr val="ED7D31"/>
                          </a:solidFill>
                          <a:effectLst/>
                          <a:latin typeface="Futura LT" panose="02000503000000000000" pitchFamily="2" charset="0"/>
                        </a:rPr>
                        <a:t>102310: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1000" b="0" i="0" u="none" strike="noStrike">
                          <a:solidFill>
                            <a:srgbClr val="ED7D31"/>
                          </a:solidFill>
                          <a:effectLst/>
                          <a:latin typeface="Futura LT" panose="02000503000000000000" pitchFamily="2" charset="0"/>
                        </a:rPr>
                        <a:t>15 000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76272887"/>
                  </a:ext>
                </a:extLst>
              </a:tr>
              <a:tr h="252514">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sng" strike="noStrike">
                          <a:solidFill>
                            <a:srgbClr val="00B050"/>
                          </a:solidFill>
                          <a:effectLst/>
                          <a:latin typeface="Futura LT" panose="02000503000000000000" pitchFamily="2" charset="0"/>
                        </a:rPr>
                        <a:t>108100: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1000" b="0" i="0" u="none" strike="noStrike">
                          <a:solidFill>
                            <a:srgbClr val="00B050"/>
                          </a:solidFill>
                          <a:effectLst/>
                          <a:latin typeface="Futura LT" panose="02000503000000000000" pitchFamily="2" charset="0"/>
                        </a:rPr>
                        <a:t>10 000</a:t>
                      </a: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323919631"/>
                  </a:ext>
                </a:extLst>
              </a:tr>
              <a:tr h="252514">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sng" strike="noStrike" dirty="0">
                          <a:solidFill>
                            <a:srgbClr val="0070C0"/>
                          </a:solidFill>
                          <a:effectLst/>
                          <a:latin typeface="Futura LT" panose="02000503000000000000" pitchFamily="2" charset="0"/>
                        </a:rPr>
                        <a:t>108900: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1000" b="0" i="0" u="none" strike="noStrike">
                          <a:solidFill>
                            <a:srgbClr val="0070C0"/>
                          </a:solidFill>
                          <a:effectLst/>
                          <a:latin typeface="Futura LT" panose="02000503000000000000" pitchFamily="2" charset="0"/>
                        </a:rPr>
                        <a:t>&lt; 8 000 &gt;</a:t>
                      </a: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r>
                        <a:rPr lang="fr-FR" sz="1000" b="0" i="0" u="sng" strike="noStrike">
                          <a:solidFill>
                            <a:srgbClr val="000000"/>
                          </a:solidFill>
                          <a:effectLst/>
                          <a:latin typeface="Futura LT" panose="02000503000000000000" pitchFamily="2" charset="0"/>
                        </a:rPr>
                        <a:t>"6    ":</a:t>
                      </a:r>
                    </a:p>
                  </a:txBody>
                  <a:tcPr marL="9525" marR="9525" marT="9525" marB="0" anchor="b">
                    <a:lnL>
                      <a:noFill/>
                    </a:lnL>
                    <a:lnR>
                      <a:noFill/>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3 000</a:t>
                      </a: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2404461413"/>
                  </a:ext>
                </a:extLst>
              </a:tr>
              <a:tr h="252514">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sng" strike="noStrike">
                          <a:solidFill>
                            <a:srgbClr val="0070C0"/>
                          </a:solidFill>
                          <a:effectLst/>
                          <a:latin typeface="Futura LT" panose="02000503000000000000" pitchFamily="2" charset="0"/>
                        </a:rPr>
                        <a:t>753200: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1000" b="0" i="0" u="none" strike="noStrike">
                          <a:solidFill>
                            <a:srgbClr val="0070C0"/>
                          </a:solidFill>
                          <a:effectLst/>
                          <a:latin typeface="Futura LT" panose="02000503000000000000" pitchFamily="2" charset="0"/>
                        </a:rPr>
                        <a:t>5 000</a:t>
                      </a:r>
                    </a:p>
                  </a:txBody>
                  <a:tcPr marL="9525" marR="9525" marT="9525" marB="0" anchor="b">
                    <a:lnL>
                      <a:noFill/>
                    </a:lnL>
                    <a:lnR>
                      <a:noFill/>
                    </a:lnR>
                    <a:lnT>
                      <a:noFill/>
                    </a:lnT>
                    <a:lnB>
                      <a:noFill/>
                    </a:lnB>
                  </a:tcPr>
                </a:tc>
                <a:extLst>
                  <a:ext uri="{0D108BD9-81ED-4DB2-BD59-A6C34878D82A}">
                    <a16:rowId xmlns:a16="http://schemas.microsoft.com/office/drawing/2014/main" val="3691894882"/>
                  </a:ext>
                </a:extLst>
              </a:tr>
              <a:tr h="252514">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r>
                        <a:rPr lang="fr-FR" sz="1000" b="0" i="0" u="sng" strike="noStrike">
                          <a:solidFill>
                            <a:srgbClr val="0070C0"/>
                          </a:solidFill>
                          <a:effectLst/>
                          <a:latin typeface="Futura LT" panose="02000503000000000000" pitchFamily="2" charset="0"/>
                        </a:rPr>
                        <a:t>657100:</a:t>
                      </a:r>
                    </a:p>
                  </a:txBody>
                  <a:tcPr marL="9525" marR="9525" marT="9525" marB="0" anchor="b">
                    <a:lnL>
                      <a:noFill/>
                    </a:lnL>
                    <a:lnR>
                      <a:noFill/>
                    </a:lnR>
                    <a:lnT>
                      <a:noFill/>
                    </a:lnT>
                    <a:lnB>
                      <a:noFill/>
                    </a:lnB>
                  </a:tcPr>
                </a:tc>
                <a:tc>
                  <a:txBody>
                    <a:bodyPr/>
                    <a:lstStyle/>
                    <a:p>
                      <a:pPr algn="ctr" fontAlgn="b"/>
                      <a:r>
                        <a:rPr lang="fr-FR" sz="1000" b="0" i="0" u="none" strike="noStrike">
                          <a:solidFill>
                            <a:srgbClr val="0070C0"/>
                          </a:solidFill>
                          <a:effectLst/>
                          <a:latin typeface="Futura LT" panose="02000503000000000000" pitchFamily="2" charset="0"/>
                        </a:rPr>
                        <a:t>5 000</a:t>
                      </a:r>
                    </a:p>
                  </a:txBody>
                  <a:tcPr marL="9525" marR="9525" marT="9525" marB="0" anchor="b">
                    <a:lnL>
                      <a:noFill/>
                    </a:lnL>
                    <a:lnR>
                      <a:noFill/>
                    </a:lnR>
                    <a:lnT>
                      <a:noFill/>
                    </a:lnT>
                    <a:lnB>
                      <a:noFill/>
                    </a:lnB>
                  </a:tcPr>
                </a:tc>
                <a:tc>
                  <a:txBody>
                    <a:bodyPr/>
                    <a:lstStyle/>
                    <a:p>
                      <a:pPr algn="ctr" fontAlgn="b"/>
                      <a:endParaRPr lang="fr-FR" sz="1000" b="0" i="0" u="none" strike="noStrike">
                        <a:solidFill>
                          <a:srgbClr val="0070C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70C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1000" b="0" i="0" u="none" strike="noStrike">
                          <a:solidFill>
                            <a:srgbClr val="0070C0"/>
                          </a:solidFill>
                          <a:effectLst/>
                          <a:latin typeface="Futura LT" panose="02000503000000000000" pitchFamily="2" charset="0"/>
                        </a:rPr>
                        <a:t> + 3 000</a:t>
                      </a:r>
                    </a:p>
                  </a:txBody>
                  <a:tcPr marL="9525" marR="9525" marT="9525" marB="0" anchor="b">
                    <a:lnL>
                      <a:noFill/>
                    </a:lnL>
                    <a:lnR>
                      <a:noFill/>
                    </a:lnR>
                    <a:lnT>
                      <a:noFill/>
                    </a:lnT>
                    <a:lnB>
                      <a:noFill/>
                    </a:lnB>
                  </a:tcPr>
                </a:tc>
                <a:extLst>
                  <a:ext uri="{0D108BD9-81ED-4DB2-BD59-A6C34878D82A}">
                    <a16:rowId xmlns:a16="http://schemas.microsoft.com/office/drawing/2014/main" val="1166931086"/>
                  </a:ext>
                </a:extLst>
              </a:tr>
              <a:tr h="252514">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70C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dirty="0">
                        <a:solidFill>
                          <a:srgbClr val="0070C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2554358065"/>
                  </a:ext>
                </a:extLst>
              </a:tr>
              <a:tr h="252514">
                <a:tc>
                  <a:txBody>
                    <a:bodyPr/>
                    <a:lstStyle/>
                    <a:p>
                      <a:pPr algn="ctr" fontAlgn="b"/>
                      <a:r>
                        <a:rPr lang="fr-FR" sz="1000" b="0" i="0" u="sng" strike="noStrike">
                          <a:solidFill>
                            <a:srgbClr val="ED7D31"/>
                          </a:solidFill>
                          <a:effectLst/>
                          <a:latin typeface="Futura LT" panose="02000503000000000000" pitchFamily="2" charset="0"/>
                        </a:rPr>
                        <a:t>512:</a:t>
                      </a:r>
                    </a:p>
                  </a:txBody>
                  <a:tcPr marL="9525" marR="9525" marT="9525" marB="0" anchor="b">
                    <a:lnL>
                      <a:noFill/>
                    </a:lnL>
                    <a:lnR>
                      <a:noFill/>
                    </a:lnR>
                    <a:lnT>
                      <a:noFill/>
                    </a:lnT>
                    <a:lnB>
                      <a:noFill/>
                    </a:lnB>
                  </a:tcPr>
                </a:tc>
                <a:tc>
                  <a:txBody>
                    <a:bodyPr/>
                    <a:lstStyle/>
                    <a:p>
                      <a:pPr algn="ctr" fontAlgn="b"/>
                      <a:r>
                        <a:rPr lang="fr-FR" sz="1000" b="0" i="0" u="none" strike="noStrike">
                          <a:solidFill>
                            <a:srgbClr val="ED7D31"/>
                          </a:solidFill>
                          <a:effectLst/>
                          <a:latin typeface="Futura LT" panose="02000503000000000000" pitchFamily="2" charset="0"/>
                        </a:rPr>
                        <a:t>15 000</a:t>
                      </a:r>
                    </a:p>
                  </a:txBody>
                  <a:tcPr marL="9525" marR="9525" marT="9525" marB="0" anchor="b">
                    <a:lnL>
                      <a:noFill/>
                    </a:lnL>
                    <a:lnR>
                      <a:noFill/>
                    </a:lnR>
                    <a:lnT>
                      <a:noFill/>
                    </a:lnT>
                    <a:lnB>
                      <a:noFill/>
                    </a:lnB>
                  </a:tcPr>
                </a:tc>
                <a:tc>
                  <a:txBody>
                    <a:bodyPr/>
                    <a:lstStyle/>
                    <a:p>
                      <a:pPr algn="ctr" fontAlgn="b"/>
                      <a:endParaRPr lang="fr-FR" sz="1000" b="0" i="0" u="none" strike="noStrike">
                        <a:solidFill>
                          <a:srgbClr val="ED7D31"/>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1919413235"/>
                  </a:ext>
                </a:extLst>
              </a:tr>
              <a:tr h="252514">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r>
                        <a:rPr lang="fr-FR" sz="1000" b="0" i="0" u="none" strike="noStrike">
                          <a:solidFill>
                            <a:srgbClr val="00B050"/>
                          </a:solidFill>
                          <a:effectLst/>
                          <a:latin typeface="Futura LT" panose="02000503000000000000" pitchFamily="2" charset="0"/>
                        </a:rPr>
                        <a:t>+10 000</a:t>
                      </a:r>
                    </a:p>
                  </a:txBody>
                  <a:tcPr marL="9525" marR="9525" marT="9525" marB="0" anchor="b">
                    <a:lnL>
                      <a:noFill/>
                    </a:lnL>
                    <a:lnR>
                      <a:noFill/>
                    </a:lnR>
                    <a:lnT>
                      <a:noFill/>
                    </a:lnT>
                    <a:lnB>
                      <a:noFill/>
                    </a:lnB>
                  </a:tcPr>
                </a:tc>
                <a:tc>
                  <a:txBody>
                    <a:bodyPr/>
                    <a:lstStyle/>
                    <a:p>
                      <a:pPr algn="ctr" fontAlgn="b"/>
                      <a:endParaRPr lang="fr-FR" sz="1000" b="0" i="0" u="none" strike="noStrike">
                        <a:solidFill>
                          <a:srgbClr val="00B05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3006828582"/>
                  </a:ext>
                </a:extLst>
              </a:tr>
              <a:tr h="252514">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- 3 000</a:t>
                      </a: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3285947955"/>
                  </a:ext>
                </a:extLst>
              </a:tr>
              <a:tr h="252514">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r>
                        <a:rPr lang="fr-FR" sz="1000" b="0" i="0" u="none" strike="noStrike">
                          <a:solidFill>
                            <a:srgbClr val="0070C0"/>
                          </a:solidFill>
                          <a:effectLst/>
                          <a:latin typeface="Futura LT" panose="02000503000000000000" pitchFamily="2" charset="0"/>
                        </a:rPr>
                        <a:t>-5 000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a:solidFill>
                          <a:srgbClr val="0070C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172794"/>
                  </a:ext>
                </a:extLst>
              </a:tr>
              <a:tr h="252514">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r>
                        <a:rPr lang="fr-FR" sz="1000" b="0" i="0" u="none" strike="noStrike">
                          <a:solidFill>
                            <a:srgbClr val="0070C0"/>
                          </a:solidFill>
                          <a:effectLst/>
                          <a:latin typeface="Futura LT" panose="02000503000000000000" pitchFamily="2" charset="0"/>
                        </a:rPr>
                        <a:t>+ 17 000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a:solidFill>
                          <a:srgbClr val="0070C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r>
                        <a:rPr lang="fr-FR" sz="1000" b="0" i="0" u="none" strike="noStrike">
                          <a:solidFill>
                            <a:srgbClr val="0070C0"/>
                          </a:solidFill>
                          <a:effectLst/>
                          <a:latin typeface="Futura LT" panose="02000503000000000000" pitchFamily="2" charset="0"/>
                        </a:rPr>
                        <a:t>8 000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a:solidFill>
                          <a:srgbClr val="0070C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1000" b="0" i="0" u="none" strike="noStrike">
                          <a:solidFill>
                            <a:srgbClr val="0070C0"/>
                          </a:solidFill>
                          <a:effectLst/>
                          <a:latin typeface="Futura LT" panose="02000503000000000000" pitchFamily="2" charset="0"/>
                        </a:rPr>
                        <a:t>8 000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94301259"/>
                  </a:ext>
                </a:extLst>
              </a:tr>
              <a:tr h="252514">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867407879"/>
                  </a:ext>
                </a:extLst>
              </a:tr>
              <a:tr h="252514">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r>
                        <a:rPr lang="fr-FR" sz="1000" b="0" i="0" u="none" strike="noStrike">
                          <a:solidFill>
                            <a:srgbClr val="0070C0"/>
                          </a:solidFill>
                          <a:effectLst/>
                          <a:latin typeface="Futura LT" panose="02000503000000000000" pitchFamily="2" charset="0"/>
                        </a:rPr>
                        <a:t>17 000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a:solidFill>
                          <a:srgbClr val="0070C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1000" b="0" i="0" u="none" strike="noStrike">
                          <a:solidFill>
                            <a:srgbClr val="0070C0"/>
                          </a:solidFill>
                          <a:effectLst/>
                          <a:latin typeface="Futura LT" panose="02000503000000000000" pitchFamily="2" charset="0"/>
                        </a:rPr>
                        <a:t>17 000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647522960"/>
                  </a:ext>
                </a:extLst>
              </a:tr>
              <a:tr h="252514">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1617183703"/>
                  </a:ext>
                </a:extLst>
              </a:tr>
              <a:tr h="171176">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432444280"/>
                  </a:ext>
                </a:extLst>
              </a:tr>
            </a:tbl>
          </a:graphicData>
        </a:graphic>
      </p:graphicFrame>
      <p:pic>
        <p:nvPicPr>
          <p:cNvPr id="2" name="Picture 2">
            <a:extLst>
              <a:ext uri="{FF2B5EF4-FFF2-40B4-BE49-F238E27FC236}">
                <a16:creationId xmlns:a16="http://schemas.microsoft.com/office/drawing/2014/main" id="{0C6745AE-19D3-0736-DE21-26D8845996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4411" y="5568138"/>
            <a:ext cx="1142857"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4916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DBDCB4D-99E2-7210-4D32-8AE10BF89A0C}"/>
              </a:ext>
            </a:extLst>
          </p:cNvPr>
          <p:cNvSpPr>
            <a:spLocks noGrp="1"/>
          </p:cNvSpPr>
          <p:nvPr>
            <p:ph type="body" idx="1"/>
          </p:nvPr>
        </p:nvSpPr>
        <p:spPr>
          <a:xfrm>
            <a:off x="415065" y="240639"/>
            <a:ext cx="10848191" cy="898264"/>
          </a:xfrm>
        </p:spPr>
        <p:txBody>
          <a:bodyPr>
            <a:normAutofit/>
          </a:bodyPr>
          <a:lstStyle/>
          <a:p>
            <a:pPr marL="0" indent="0">
              <a:lnSpc>
                <a:spcPct val="70000"/>
              </a:lnSpc>
              <a:buNone/>
            </a:pPr>
            <a:r>
              <a:rPr lang="fr-FR" sz="3100" u="sng" spc="-20" dirty="0">
                <a:solidFill>
                  <a:srgbClr val="EB671B"/>
                </a:solidFill>
                <a:latin typeface="Alt Gothic ATF Blk" panose="020B0A03040502040204" pitchFamily="34" charset="0"/>
                <a:ea typeface="+mj-ea"/>
                <a:cs typeface="+mj-cs"/>
              </a:rPr>
              <a:t>Exemple 2: Don manuel comptabilisé en ressources</a:t>
            </a:r>
          </a:p>
          <a:p>
            <a:pPr marL="0" indent="0">
              <a:lnSpc>
                <a:spcPct val="70000"/>
              </a:lnSpc>
              <a:buNone/>
            </a:pPr>
            <a:r>
              <a:rPr lang="fr-FR" sz="3100" u="sng" spc="-20" dirty="0">
                <a:solidFill>
                  <a:srgbClr val="EB671B"/>
                </a:solidFill>
                <a:latin typeface="Alt Gothic ATF Blk" panose="020B0A03040502040204" pitchFamily="34" charset="0"/>
                <a:ea typeface="+mj-ea"/>
                <a:cs typeface="+mj-cs"/>
              </a:rPr>
              <a:t>Avec AGP</a:t>
            </a:r>
          </a:p>
          <a:p>
            <a:endParaRPr lang="fr-FR" dirty="0"/>
          </a:p>
          <a:p>
            <a:endParaRPr lang="fr-FR" dirty="0"/>
          </a:p>
          <a:p>
            <a:endParaRPr lang="fr-FR" dirty="0"/>
          </a:p>
          <a:p>
            <a:endParaRPr lang="fr-FR" dirty="0"/>
          </a:p>
        </p:txBody>
      </p:sp>
      <p:sp>
        <p:nvSpPr>
          <p:cNvPr id="9" name="ZoneTexte 8">
            <a:extLst>
              <a:ext uri="{FF2B5EF4-FFF2-40B4-BE49-F238E27FC236}">
                <a16:creationId xmlns:a16="http://schemas.microsoft.com/office/drawing/2014/main" id="{AC4B38F0-9DA2-E553-E14F-E92A77BE7A51}"/>
              </a:ext>
            </a:extLst>
          </p:cNvPr>
          <p:cNvSpPr txBox="1"/>
          <p:nvPr/>
        </p:nvSpPr>
        <p:spPr>
          <a:xfrm>
            <a:off x="533400" y="5171246"/>
            <a:ext cx="10035996" cy="1323439"/>
          </a:xfrm>
          <a:prstGeom prst="rect">
            <a:avLst/>
          </a:prstGeom>
          <a:noFill/>
        </p:spPr>
        <p:txBody>
          <a:bodyPr wrap="square" rtlCol="0">
            <a:spAutoFit/>
          </a:bodyPr>
          <a:lstStyle/>
          <a:p>
            <a:r>
              <a:rPr lang="fr-FR" sz="2000" dirty="0"/>
              <a:t>Dans cet exemple, nous avons constaté le fait que les 10 000€ de dons étaient utilisés à 30% pour les frais de fonctionnement et que sur les 7 000€ restants, 5 000€ sont dépensés sur l’exercice. Les 2 000€ restants devront être placés en fonds dédiés dès lors que le don était fléché comme une dépense restant à financer.</a:t>
            </a:r>
          </a:p>
        </p:txBody>
      </p:sp>
      <p:graphicFrame>
        <p:nvGraphicFramePr>
          <p:cNvPr id="10" name="Tableau 9">
            <a:extLst>
              <a:ext uri="{FF2B5EF4-FFF2-40B4-BE49-F238E27FC236}">
                <a16:creationId xmlns:a16="http://schemas.microsoft.com/office/drawing/2014/main" id="{1F84997B-7CB6-B4E8-11CE-657AC8688ACD}"/>
              </a:ext>
            </a:extLst>
          </p:cNvPr>
          <p:cNvGraphicFramePr>
            <a:graphicFrameLocks noGrp="1"/>
          </p:cNvGraphicFramePr>
          <p:nvPr>
            <p:extLst>
              <p:ext uri="{D42A27DB-BD31-4B8C-83A1-F6EECF244321}">
                <p14:modId xmlns:p14="http://schemas.microsoft.com/office/powerpoint/2010/main" val="2098050338"/>
              </p:ext>
            </p:extLst>
          </p:nvPr>
        </p:nvGraphicFramePr>
        <p:xfrm>
          <a:off x="1957012" y="1208847"/>
          <a:ext cx="8005129" cy="3962399"/>
        </p:xfrm>
        <a:graphic>
          <a:graphicData uri="http://schemas.openxmlformats.org/drawingml/2006/table">
            <a:tbl>
              <a:tblPr/>
              <a:tblGrid>
                <a:gridCol w="1371600">
                  <a:extLst>
                    <a:ext uri="{9D8B030D-6E8A-4147-A177-3AD203B41FA5}">
                      <a16:colId xmlns:a16="http://schemas.microsoft.com/office/drawing/2014/main" val="1266722267"/>
                    </a:ext>
                  </a:extLst>
                </a:gridCol>
                <a:gridCol w="713408">
                  <a:extLst>
                    <a:ext uri="{9D8B030D-6E8A-4147-A177-3AD203B41FA5}">
                      <a16:colId xmlns:a16="http://schemas.microsoft.com/office/drawing/2014/main" val="1332361192"/>
                    </a:ext>
                  </a:extLst>
                </a:gridCol>
                <a:gridCol w="60144">
                  <a:extLst>
                    <a:ext uri="{9D8B030D-6E8A-4147-A177-3AD203B41FA5}">
                      <a16:colId xmlns:a16="http://schemas.microsoft.com/office/drawing/2014/main" val="4146334713"/>
                    </a:ext>
                  </a:extLst>
                </a:gridCol>
                <a:gridCol w="1042504">
                  <a:extLst>
                    <a:ext uri="{9D8B030D-6E8A-4147-A177-3AD203B41FA5}">
                      <a16:colId xmlns:a16="http://schemas.microsoft.com/office/drawing/2014/main" val="3867935241"/>
                    </a:ext>
                  </a:extLst>
                </a:gridCol>
                <a:gridCol w="774744">
                  <a:extLst>
                    <a:ext uri="{9D8B030D-6E8A-4147-A177-3AD203B41FA5}">
                      <a16:colId xmlns:a16="http://schemas.microsoft.com/office/drawing/2014/main" val="3585533013"/>
                    </a:ext>
                  </a:extLst>
                </a:gridCol>
                <a:gridCol w="304800">
                  <a:extLst>
                    <a:ext uri="{9D8B030D-6E8A-4147-A177-3AD203B41FA5}">
                      <a16:colId xmlns:a16="http://schemas.microsoft.com/office/drawing/2014/main" val="3290122463"/>
                    </a:ext>
                  </a:extLst>
                </a:gridCol>
                <a:gridCol w="838200">
                  <a:extLst>
                    <a:ext uri="{9D8B030D-6E8A-4147-A177-3AD203B41FA5}">
                      <a16:colId xmlns:a16="http://schemas.microsoft.com/office/drawing/2014/main" val="3380347680"/>
                    </a:ext>
                  </a:extLst>
                </a:gridCol>
                <a:gridCol w="734529">
                  <a:extLst>
                    <a:ext uri="{9D8B030D-6E8A-4147-A177-3AD203B41FA5}">
                      <a16:colId xmlns:a16="http://schemas.microsoft.com/office/drawing/2014/main" val="2537790000"/>
                    </a:ext>
                  </a:extLst>
                </a:gridCol>
                <a:gridCol w="80192">
                  <a:extLst>
                    <a:ext uri="{9D8B030D-6E8A-4147-A177-3AD203B41FA5}">
                      <a16:colId xmlns:a16="http://schemas.microsoft.com/office/drawing/2014/main" val="248381374"/>
                    </a:ext>
                  </a:extLst>
                </a:gridCol>
                <a:gridCol w="1042504">
                  <a:extLst>
                    <a:ext uri="{9D8B030D-6E8A-4147-A177-3AD203B41FA5}">
                      <a16:colId xmlns:a16="http://schemas.microsoft.com/office/drawing/2014/main" val="1416309403"/>
                    </a:ext>
                  </a:extLst>
                </a:gridCol>
                <a:gridCol w="1042504">
                  <a:extLst>
                    <a:ext uri="{9D8B030D-6E8A-4147-A177-3AD203B41FA5}">
                      <a16:colId xmlns:a16="http://schemas.microsoft.com/office/drawing/2014/main" val="1632948422"/>
                    </a:ext>
                  </a:extLst>
                </a:gridCol>
              </a:tblGrid>
              <a:tr h="379379">
                <a:tc gridSpan="5">
                  <a:txBody>
                    <a:bodyPr/>
                    <a:lstStyle/>
                    <a:p>
                      <a:pPr algn="ctr" fontAlgn="b"/>
                      <a:r>
                        <a:rPr lang="fr-FR" sz="1400" b="0" i="0" u="none" strike="noStrike" dirty="0">
                          <a:solidFill>
                            <a:srgbClr val="000000"/>
                          </a:solidFill>
                          <a:effectLst/>
                          <a:latin typeface="Futura LT" panose="02000503000000000000" pitchFamily="2" charset="0"/>
                        </a:rPr>
                        <a:t>Bilan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b"/>
                      <a:endParaRPr lang="fr-FR" sz="14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gridSpan="5">
                  <a:txBody>
                    <a:bodyPr/>
                    <a:lstStyle/>
                    <a:p>
                      <a:pPr algn="ctr" fontAlgn="b"/>
                      <a:r>
                        <a:rPr lang="fr-FR" sz="1400" b="0" i="0" u="none" strike="noStrike" dirty="0">
                          <a:solidFill>
                            <a:srgbClr val="000000"/>
                          </a:solidFill>
                          <a:effectLst/>
                          <a:latin typeface="Futura LT" panose="02000503000000000000" pitchFamily="2" charset="0"/>
                        </a:rPr>
                        <a:t>Compte Résultat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201469208"/>
                  </a:ext>
                </a:extLst>
              </a:tr>
              <a:tr h="238868">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000" b="0" i="0" u="sng" strike="noStrike">
                          <a:solidFill>
                            <a:srgbClr val="ED7D31"/>
                          </a:solidFill>
                          <a:effectLst/>
                          <a:latin typeface="Futura LT" panose="02000503000000000000" pitchFamily="2" charset="0"/>
                        </a:rPr>
                        <a:t>102310: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1000" b="0" i="0" u="none" strike="noStrike">
                          <a:solidFill>
                            <a:srgbClr val="ED7D31"/>
                          </a:solidFill>
                          <a:effectLst/>
                          <a:latin typeface="Futura LT" panose="02000503000000000000" pitchFamily="2" charset="0"/>
                        </a:rPr>
                        <a:t>15 000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76272887"/>
                  </a:ext>
                </a:extLst>
              </a:tr>
              <a:tr h="238868">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fr-FR" sz="1000" b="0" i="0" u="sng" strike="noStrike" dirty="0">
                        <a:solidFill>
                          <a:srgbClr val="00B050"/>
                        </a:solidFill>
                        <a:effectLst/>
                        <a:latin typeface="Futura LT" panose="02000503000000000000" pitchFamily="2"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dirty="0">
                        <a:solidFill>
                          <a:srgbClr val="00B05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323919631"/>
                  </a:ext>
                </a:extLst>
              </a:tr>
              <a:tr h="238868">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sng" strike="noStrike" dirty="0">
                          <a:solidFill>
                            <a:srgbClr val="0070C0"/>
                          </a:solidFill>
                          <a:effectLst/>
                          <a:latin typeface="Futura LT" panose="02000503000000000000" pitchFamily="2" charset="0"/>
                        </a:rPr>
                        <a:t>196000: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1000" b="0" i="0" u="none" strike="noStrike" dirty="0">
                          <a:solidFill>
                            <a:srgbClr val="0070C0"/>
                          </a:solidFill>
                          <a:effectLst/>
                          <a:latin typeface="Futura LT" panose="02000503000000000000" pitchFamily="2" charset="0"/>
                        </a:rPr>
                        <a:t>2 000 </a:t>
                      </a: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r>
                        <a:rPr lang="fr-FR" sz="1000" b="0" i="0" u="sng" strike="noStrike">
                          <a:solidFill>
                            <a:srgbClr val="000000"/>
                          </a:solidFill>
                          <a:effectLst/>
                          <a:latin typeface="Futura LT" panose="02000503000000000000" pitchFamily="2" charset="0"/>
                        </a:rPr>
                        <a:t>"6    ":</a:t>
                      </a:r>
                    </a:p>
                  </a:txBody>
                  <a:tcPr marL="9525" marR="9525" marT="9525" marB="0" anchor="b">
                    <a:lnL>
                      <a:noFill/>
                    </a:lnL>
                    <a:lnR>
                      <a:noFill/>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3 000</a:t>
                      </a: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sng" strike="noStrike" dirty="0">
                          <a:solidFill>
                            <a:srgbClr val="00B050"/>
                          </a:solidFill>
                          <a:effectLst/>
                          <a:latin typeface="Futura LT" panose="02000503000000000000" pitchFamily="2" charset="0"/>
                        </a:rPr>
                        <a:t>754110:</a:t>
                      </a:r>
                      <a:r>
                        <a:rPr lang="fr-FR" sz="1000" b="0" i="0" u="none" strike="noStrike" dirty="0">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1000" b="0" i="0" u="none" strike="noStrike" dirty="0">
                          <a:solidFill>
                            <a:srgbClr val="00B050"/>
                          </a:solidFill>
                          <a:effectLst/>
                          <a:latin typeface="Futura LT" panose="02000503000000000000" pitchFamily="2" charset="0"/>
                        </a:rPr>
                        <a:t>10</a:t>
                      </a:r>
                      <a:r>
                        <a:rPr lang="fr-FR" sz="1000" b="0" i="0" u="none" strike="noStrike" dirty="0">
                          <a:solidFill>
                            <a:srgbClr val="000000"/>
                          </a:solidFill>
                          <a:effectLst/>
                          <a:latin typeface="Futura LT" panose="02000503000000000000" pitchFamily="2" charset="0"/>
                        </a:rPr>
                        <a:t> </a:t>
                      </a:r>
                      <a:r>
                        <a:rPr lang="fr-FR" sz="1000" b="0" i="0" u="none" strike="noStrike" dirty="0">
                          <a:solidFill>
                            <a:srgbClr val="00B050"/>
                          </a:solidFill>
                          <a:effectLst/>
                          <a:latin typeface="Futura LT" panose="02000503000000000000" pitchFamily="2" charset="0"/>
                        </a:rPr>
                        <a:t>000</a:t>
                      </a:r>
                    </a:p>
                  </a:txBody>
                  <a:tcPr marL="9525" marR="9525" marT="9525" marB="0" anchor="b">
                    <a:lnL>
                      <a:noFill/>
                    </a:lnL>
                    <a:lnR>
                      <a:noFill/>
                    </a:lnR>
                    <a:lnT>
                      <a:noFill/>
                    </a:lnT>
                    <a:lnB>
                      <a:noFill/>
                    </a:lnB>
                  </a:tcPr>
                </a:tc>
                <a:extLst>
                  <a:ext uri="{0D108BD9-81ED-4DB2-BD59-A6C34878D82A}">
                    <a16:rowId xmlns:a16="http://schemas.microsoft.com/office/drawing/2014/main" val="2404461413"/>
                  </a:ext>
                </a:extLst>
              </a:tr>
              <a:tr h="238868">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fr-FR" sz="1000" b="0" i="0" u="sng" strike="noStrike" dirty="0">
                        <a:solidFill>
                          <a:srgbClr val="0070C0"/>
                        </a:solidFill>
                        <a:effectLst/>
                        <a:latin typeface="Futura LT" panose="02000503000000000000" pitchFamily="2"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dirty="0">
                        <a:solidFill>
                          <a:srgbClr val="0070C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3691894882"/>
                  </a:ext>
                </a:extLst>
              </a:tr>
              <a:tr h="238868">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r>
                        <a:rPr lang="fr-FR" sz="1000" b="0" i="0" u="sng" strike="noStrike" dirty="0">
                          <a:solidFill>
                            <a:srgbClr val="0070C0"/>
                          </a:solidFill>
                          <a:effectLst/>
                          <a:latin typeface="Futura LT" panose="02000503000000000000" pitchFamily="2" charset="0"/>
                        </a:rPr>
                        <a:t>657100:</a:t>
                      </a:r>
                    </a:p>
                  </a:txBody>
                  <a:tcPr marL="9525" marR="9525" marT="9525" marB="0" anchor="b">
                    <a:lnL>
                      <a:noFill/>
                    </a:lnL>
                    <a:lnR>
                      <a:noFill/>
                    </a:lnR>
                    <a:lnT>
                      <a:noFill/>
                    </a:lnT>
                    <a:lnB>
                      <a:noFill/>
                    </a:lnB>
                  </a:tcPr>
                </a:tc>
                <a:tc>
                  <a:txBody>
                    <a:bodyPr/>
                    <a:lstStyle/>
                    <a:p>
                      <a:pPr algn="ctr" fontAlgn="b"/>
                      <a:r>
                        <a:rPr lang="fr-FR" sz="1000" b="0" i="0" u="none" strike="noStrike">
                          <a:solidFill>
                            <a:srgbClr val="0070C0"/>
                          </a:solidFill>
                          <a:effectLst/>
                          <a:latin typeface="Futura LT" panose="02000503000000000000" pitchFamily="2" charset="0"/>
                        </a:rPr>
                        <a:t>5 000</a:t>
                      </a:r>
                    </a:p>
                  </a:txBody>
                  <a:tcPr marL="9525" marR="9525" marT="9525" marB="0" anchor="b">
                    <a:lnL>
                      <a:noFill/>
                    </a:lnL>
                    <a:lnR>
                      <a:noFill/>
                    </a:lnR>
                    <a:lnT>
                      <a:noFill/>
                    </a:lnT>
                    <a:lnB>
                      <a:noFill/>
                    </a:lnB>
                  </a:tcPr>
                </a:tc>
                <a:tc>
                  <a:txBody>
                    <a:bodyPr/>
                    <a:lstStyle/>
                    <a:p>
                      <a:pPr algn="ctr" fontAlgn="b"/>
                      <a:endParaRPr lang="fr-FR" sz="1000" b="0" i="0" u="none" strike="noStrike">
                        <a:solidFill>
                          <a:srgbClr val="0070C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70C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dirty="0">
                        <a:solidFill>
                          <a:srgbClr val="0070C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1166931086"/>
                  </a:ext>
                </a:extLst>
              </a:tr>
              <a:tr h="238868">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70C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dirty="0">
                        <a:solidFill>
                          <a:srgbClr val="0070C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2554358065"/>
                  </a:ext>
                </a:extLst>
              </a:tr>
              <a:tr h="238868">
                <a:tc>
                  <a:txBody>
                    <a:bodyPr/>
                    <a:lstStyle/>
                    <a:p>
                      <a:pPr algn="ctr" fontAlgn="b"/>
                      <a:r>
                        <a:rPr lang="fr-FR" sz="1000" b="0" i="0" u="sng" strike="noStrike">
                          <a:solidFill>
                            <a:srgbClr val="ED7D31"/>
                          </a:solidFill>
                          <a:effectLst/>
                          <a:latin typeface="Futura LT" panose="02000503000000000000" pitchFamily="2" charset="0"/>
                        </a:rPr>
                        <a:t>512:</a:t>
                      </a:r>
                    </a:p>
                  </a:txBody>
                  <a:tcPr marL="9525" marR="9525" marT="9525" marB="0" anchor="b">
                    <a:lnL>
                      <a:noFill/>
                    </a:lnL>
                    <a:lnR>
                      <a:noFill/>
                    </a:lnR>
                    <a:lnT>
                      <a:noFill/>
                    </a:lnT>
                    <a:lnB>
                      <a:noFill/>
                    </a:lnB>
                  </a:tcPr>
                </a:tc>
                <a:tc>
                  <a:txBody>
                    <a:bodyPr/>
                    <a:lstStyle/>
                    <a:p>
                      <a:pPr algn="ctr" fontAlgn="b"/>
                      <a:r>
                        <a:rPr lang="fr-FR" sz="1000" b="0" i="0" u="none" strike="noStrike">
                          <a:solidFill>
                            <a:srgbClr val="ED7D31"/>
                          </a:solidFill>
                          <a:effectLst/>
                          <a:latin typeface="Futura LT" panose="02000503000000000000" pitchFamily="2" charset="0"/>
                        </a:rPr>
                        <a:t>15 000</a:t>
                      </a:r>
                    </a:p>
                  </a:txBody>
                  <a:tcPr marL="9525" marR="9525" marT="9525" marB="0" anchor="b">
                    <a:lnL>
                      <a:noFill/>
                    </a:lnL>
                    <a:lnR>
                      <a:noFill/>
                    </a:lnR>
                    <a:lnT>
                      <a:noFill/>
                    </a:lnT>
                    <a:lnB>
                      <a:noFill/>
                    </a:lnB>
                  </a:tcPr>
                </a:tc>
                <a:tc>
                  <a:txBody>
                    <a:bodyPr/>
                    <a:lstStyle/>
                    <a:p>
                      <a:pPr algn="ctr" fontAlgn="b"/>
                      <a:endParaRPr lang="fr-FR" sz="1000" b="0" i="0" u="none" strike="noStrike">
                        <a:solidFill>
                          <a:srgbClr val="ED7D31"/>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marL="0" algn="ctr" fontAlgn="b"/>
                      <a:r>
                        <a:rPr lang="fr-FR" sz="1000" b="0" i="0" u="sng" strike="noStrike" dirty="0">
                          <a:solidFill>
                            <a:srgbClr val="0070C0"/>
                          </a:solidFill>
                          <a:effectLst/>
                          <a:latin typeface="Futura LT" panose="02000503000000000000" pitchFamily="2" charset="0"/>
                          <a:ea typeface="+mn-ea"/>
                          <a:cs typeface="+mn-cs"/>
                        </a:rPr>
                        <a:t>689600:</a:t>
                      </a:r>
                    </a:p>
                  </a:txBody>
                  <a:tcPr marL="9525" marR="9525" marT="9525" marB="0" anchor="b">
                    <a:lnL>
                      <a:noFill/>
                    </a:lnL>
                    <a:lnR>
                      <a:noFill/>
                    </a:lnR>
                    <a:lnT>
                      <a:noFill/>
                    </a:lnT>
                    <a:lnB>
                      <a:noFill/>
                    </a:lnB>
                  </a:tcPr>
                </a:tc>
                <a:tc>
                  <a:txBody>
                    <a:bodyPr/>
                    <a:lstStyle/>
                    <a:p>
                      <a:pPr marL="0" algn="ctr" fontAlgn="b"/>
                      <a:r>
                        <a:rPr lang="fr-FR" sz="1000" b="0" i="0" u="sng" strike="noStrike" dirty="0">
                          <a:solidFill>
                            <a:srgbClr val="0070C0"/>
                          </a:solidFill>
                          <a:effectLst/>
                          <a:latin typeface="Futura LT" panose="02000503000000000000" pitchFamily="2" charset="0"/>
                          <a:ea typeface="+mn-ea"/>
                          <a:cs typeface="+mn-cs"/>
                        </a:rPr>
                        <a:t>2 000</a:t>
                      </a: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1919413235"/>
                  </a:ext>
                </a:extLst>
              </a:tr>
              <a:tr h="238868">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r>
                        <a:rPr lang="fr-FR" sz="1000" b="0" i="0" u="none" strike="noStrike">
                          <a:solidFill>
                            <a:srgbClr val="00B050"/>
                          </a:solidFill>
                          <a:effectLst/>
                          <a:latin typeface="Futura LT" panose="02000503000000000000" pitchFamily="2" charset="0"/>
                        </a:rPr>
                        <a:t>+10 000</a:t>
                      </a:r>
                    </a:p>
                  </a:txBody>
                  <a:tcPr marL="9525" marR="9525" marT="9525" marB="0" anchor="b">
                    <a:lnL>
                      <a:noFill/>
                    </a:lnL>
                    <a:lnR>
                      <a:noFill/>
                    </a:lnR>
                    <a:lnT>
                      <a:noFill/>
                    </a:lnT>
                    <a:lnB>
                      <a:noFill/>
                    </a:lnB>
                  </a:tcPr>
                </a:tc>
                <a:tc>
                  <a:txBody>
                    <a:bodyPr/>
                    <a:lstStyle/>
                    <a:p>
                      <a:pPr algn="ctr" fontAlgn="b"/>
                      <a:endParaRPr lang="fr-FR" sz="1000" b="0" i="0" u="none" strike="noStrike">
                        <a:solidFill>
                          <a:srgbClr val="00B05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3006828582"/>
                  </a:ext>
                </a:extLst>
              </a:tr>
              <a:tr h="238868">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- 3 000</a:t>
                      </a: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dirty="0">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3285947955"/>
                  </a:ext>
                </a:extLst>
              </a:tr>
              <a:tr h="238868">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r>
                        <a:rPr lang="fr-FR" sz="1000" b="0" i="0" u="none" strike="noStrike">
                          <a:solidFill>
                            <a:srgbClr val="0070C0"/>
                          </a:solidFill>
                          <a:effectLst/>
                          <a:latin typeface="Futura LT" panose="02000503000000000000" pitchFamily="2" charset="0"/>
                        </a:rPr>
                        <a:t>-5 000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a:solidFill>
                          <a:srgbClr val="0070C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172794"/>
                  </a:ext>
                </a:extLst>
              </a:tr>
              <a:tr h="238868">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r>
                        <a:rPr lang="fr-FR" sz="1000" b="0" i="0" u="none" strike="noStrike">
                          <a:solidFill>
                            <a:srgbClr val="0070C0"/>
                          </a:solidFill>
                          <a:effectLst/>
                          <a:latin typeface="Futura LT" panose="02000503000000000000" pitchFamily="2" charset="0"/>
                        </a:rPr>
                        <a:t>+ 17 000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a:solidFill>
                          <a:srgbClr val="0070C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r>
                        <a:rPr lang="fr-FR" sz="1000" b="0" i="0" u="none" strike="noStrike" dirty="0">
                          <a:solidFill>
                            <a:srgbClr val="0070C0"/>
                          </a:solidFill>
                          <a:effectLst/>
                          <a:latin typeface="Futura LT" panose="02000503000000000000" pitchFamily="2" charset="0"/>
                        </a:rPr>
                        <a:t>10 000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a:solidFill>
                          <a:srgbClr val="0070C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1000" b="0" i="0" u="none" strike="noStrike" dirty="0">
                          <a:solidFill>
                            <a:srgbClr val="0070C0"/>
                          </a:solidFill>
                          <a:effectLst/>
                          <a:latin typeface="Futura LT" panose="02000503000000000000" pitchFamily="2" charset="0"/>
                        </a:rPr>
                        <a:t>10 000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94301259"/>
                  </a:ext>
                </a:extLst>
              </a:tr>
              <a:tr h="238868">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867407879"/>
                  </a:ext>
                </a:extLst>
              </a:tr>
              <a:tr h="238868">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r>
                        <a:rPr lang="fr-FR" sz="1000" b="0" i="0" u="none" strike="noStrike" dirty="0">
                          <a:solidFill>
                            <a:srgbClr val="0070C0"/>
                          </a:solidFill>
                          <a:effectLst/>
                          <a:latin typeface="Futura LT" panose="02000503000000000000" pitchFamily="2" charset="0"/>
                        </a:rPr>
                        <a:t>+ 17 000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dirty="0">
                        <a:solidFill>
                          <a:srgbClr val="0070C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dirty="0">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1000" b="0" i="0" u="none" strike="noStrike" dirty="0">
                          <a:solidFill>
                            <a:srgbClr val="0070C0"/>
                          </a:solidFill>
                          <a:effectLst/>
                          <a:latin typeface="Futura LT" panose="02000503000000000000" pitchFamily="2" charset="0"/>
                        </a:rPr>
                        <a:t>+ 17 000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647522960"/>
                  </a:ext>
                </a:extLst>
              </a:tr>
              <a:tr h="238868">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1617183703"/>
                  </a:ext>
                </a:extLst>
              </a:tr>
              <a:tr h="238868">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432444280"/>
                  </a:ext>
                </a:extLst>
              </a:tr>
            </a:tbl>
          </a:graphicData>
        </a:graphic>
      </p:graphicFrame>
      <p:pic>
        <p:nvPicPr>
          <p:cNvPr id="2" name="Picture 2">
            <a:extLst>
              <a:ext uri="{FF2B5EF4-FFF2-40B4-BE49-F238E27FC236}">
                <a16:creationId xmlns:a16="http://schemas.microsoft.com/office/drawing/2014/main" id="{EC8B6593-5183-8C05-6B71-DA1949D06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6297" y="5897361"/>
            <a:ext cx="1142857"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6767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41069" y="1448561"/>
            <a:ext cx="1715135" cy="3048000"/>
          </a:xfrm>
          <a:prstGeom prst="rect">
            <a:avLst/>
          </a:prstGeom>
          <a:solidFill>
            <a:srgbClr val="B4C6E7"/>
          </a:solidFill>
        </p:spPr>
        <p:txBody>
          <a:bodyPr vert="horz" wrap="square" lIns="0" tIns="40640" rIns="0" bIns="0" rtlCol="0">
            <a:spAutoFit/>
          </a:bodyPr>
          <a:lstStyle/>
          <a:p>
            <a:pPr marL="137160" marR="141605" indent="31750">
              <a:lnSpc>
                <a:spcPct val="100000"/>
              </a:lnSpc>
              <a:spcBef>
                <a:spcPts val="320"/>
              </a:spcBef>
            </a:pPr>
            <a:r>
              <a:rPr sz="1600" b="1" spc="-10" dirty="0">
                <a:solidFill>
                  <a:srgbClr val="FFFFFF"/>
                </a:solidFill>
                <a:latin typeface="Arial"/>
                <a:cs typeface="Arial"/>
              </a:rPr>
              <a:t>Dotations non  </a:t>
            </a:r>
            <a:r>
              <a:rPr sz="1600" b="1" spc="-5" dirty="0">
                <a:solidFill>
                  <a:srgbClr val="FFFFFF"/>
                </a:solidFill>
                <a:latin typeface="Arial"/>
                <a:cs typeface="Arial"/>
              </a:rPr>
              <a:t>c</a:t>
            </a:r>
            <a:r>
              <a:rPr sz="1600" b="1" spc="-10" dirty="0">
                <a:solidFill>
                  <a:srgbClr val="FFFFFF"/>
                </a:solidFill>
                <a:latin typeface="Arial"/>
                <a:cs typeface="Arial"/>
              </a:rPr>
              <a:t>on</a:t>
            </a:r>
            <a:r>
              <a:rPr sz="1600" b="1" spc="-5" dirty="0">
                <a:solidFill>
                  <a:srgbClr val="FFFFFF"/>
                </a:solidFill>
                <a:latin typeface="Arial"/>
                <a:cs typeface="Arial"/>
              </a:rPr>
              <a:t>s</a:t>
            </a:r>
            <a:r>
              <a:rPr sz="1600" b="1" spc="-10" dirty="0">
                <a:solidFill>
                  <a:srgbClr val="FFFFFF"/>
                </a:solidFill>
                <a:latin typeface="Arial"/>
                <a:cs typeface="Arial"/>
              </a:rPr>
              <a:t>ompt</a:t>
            </a:r>
            <a:r>
              <a:rPr sz="1600" b="1" spc="-5" dirty="0">
                <a:solidFill>
                  <a:srgbClr val="FFFFFF"/>
                </a:solidFill>
                <a:latin typeface="Arial"/>
                <a:cs typeface="Arial"/>
              </a:rPr>
              <a:t>i</a:t>
            </a:r>
            <a:r>
              <a:rPr sz="1600" b="1" spc="-10" dirty="0">
                <a:solidFill>
                  <a:srgbClr val="FFFFFF"/>
                </a:solidFill>
                <a:latin typeface="Arial"/>
                <a:cs typeface="Arial"/>
              </a:rPr>
              <a:t>b</a:t>
            </a:r>
            <a:r>
              <a:rPr sz="1600" b="1" spc="-5" dirty="0">
                <a:solidFill>
                  <a:srgbClr val="FFFFFF"/>
                </a:solidFill>
                <a:latin typeface="Arial"/>
                <a:cs typeface="Arial"/>
              </a:rPr>
              <a:t>les</a:t>
            </a:r>
            <a:endParaRPr sz="1600">
              <a:latin typeface="Arial"/>
              <a:cs typeface="Arial"/>
            </a:endParaRPr>
          </a:p>
        </p:txBody>
      </p:sp>
      <p:sp>
        <p:nvSpPr>
          <p:cNvPr id="4" name="object 4"/>
          <p:cNvSpPr/>
          <p:nvPr/>
        </p:nvSpPr>
        <p:spPr>
          <a:xfrm>
            <a:off x="2646426" y="1448561"/>
            <a:ext cx="9116695" cy="3048000"/>
          </a:xfrm>
          <a:custGeom>
            <a:avLst/>
            <a:gdLst/>
            <a:ahLst/>
            <a:cxnLst/>
            <a:rect l="l" t="t" r="r" b="b"/>
            <a:pathLst>
              <a:path w="9116695" h="3048000">
                <a:moveTo>
                  <a:pt x="0" y="0"/>
                </a:moveTo>
                <a:lnTo>
                  <a:pt x="9116568" y="0"/>
                </a:lnTo>
                <a:lnTo>
                  <a:pt x="9116568" y="3048000"/>
                </a:lnTo>
                <a:lnTo>
                  <a:pt x="0" y="3048000"/>
                </a:lnTo>
                <a:lnTo>
                  <a:pt x="0" y="0"/>
                </a:lnTo>
                <a:close/>
              </a:path>
            </a:pathLst>
          </a:custGeom>
          <a:ln w="19050">
            <a:solidFill>
              <a:srgbClr val="B4C6E7"/>
            </a:solidFill>
          </a:ln>
        </p:spPr>
        <p:txBody>
          <a:bodyPr wrap="square" lIns="0" tIns="0" rIns="0" bIns="0" rtlCol="0"/>
          <a:lstStyle/>
          <a:p>
            <a:endParaRPr/>
          </a:p>
        </p:txBody>
      </p:sp>
      <p:sp>
        <p:nvSpPr>
          <p:cNvPr id="5" name="object 5"/>
          <p:cNvSpPr txBox="1"/>
          <p:nvPr/>
        </p:nvSpPr>
        <p:spPr>
          <a:xfrm>
            <a:off x="2724287" y="1476986"/>
            <a:ext cx="8962390" cy="2585720"/>
          </a:xfrm>
          <a:prstGeom prst="rect">
            <a:avLst/>
          </a:prstGeom>
        </p:spPr>
        <p:txBody>
          <a:bodyPr vert="horz" wrap="square" lIns="0" tIns="12700" rIns="0" bIns="0" rtlCol="0">
            <a:spAutoFit/>
          </a:bodyPr>
          <a:lstStyle/>
          <a:p>
            <a:pPr marL="12700" marR="5080">
              <a:lnSpc>
                <a:spcPct val="100000"/>
              </a:lnSpc>
              <a:spcBef>
                <a:spcPts val="100"/>
              </a:spcBef>
            </a:pPr>
            <a:r>
              <a:rPr sz="1200" spc="-5" dirty="0">
                <a:latin typeface="Arial"/>
                <a:cs typeface="Arial"/>
              </a:rPr>
              <a:t>Les fondations </a:t>
            </a:r>
            <a:r>
              <a:rPr sz="1200" dirty="0">
                <a:latin typeface="Arial"/>
                <a:cs typeface="Arial"/>
              </a:rPr>
              <a:t>et </a:t>
            </a:r>
            <a:r>
              <a:rPr sz="1200" spc="-5" dirty="0">
                <a:latin typeface="Arial"/>
                <a:cs typeface="Arial"/>
              </a:rPr>
              <a:t>les fonds de dotations fournissent dans </a:t>
            </a:r>
            <a:r>
              <a:rPr sz="1200" spc="-10" dirty="0">
                <a:latin typeface="Arial"/>
                <a:cs typeface="Arial"/>
              </a:rPr>
              <a:t>l’annexe </a:t>
            </a:r>
            <a:r>
              <a:rPr sz="1200" spc="-5" dirty="0">
                <a:latin typeface="Arial"/>
                <a:cs typeface="Arial"/>
              </a:rPr>
              <a:t>les éléments permettant de </a:t>
            </a:r>
            <a:r>
              <a:rPr sz="1200" spc="-10" dirty="0">
                <a:latin typeface="Arial"/>
                <a:cs typeface="Arial"/>
              </a:rPr>
              <a:t>suivre </a:t>
            </a:r>
            <a:r>
              <a:rPr sz="1200" spc="-5" dirty="0">
                <a:latin typeface="Arial"/>
                <a:cs typeface="Arial"/>
              </a:rPr>
              <a:t>l’affectation </a:t>
            </a:r>
            <a:r>
              <a:rPr sz="1200" dirty="0">
                <a:latin typeface="Arial"/>
                <a:cs typeface="Arial"/>
              </a:rPr>
              <a:t>des </a:t>
            </a:r>
            <a:r>
              <a:rPr sz="1200" spc="-5" dirty="0">
                <a:latin typeface="Arial"/>
                <a:cs typeface="Arial"/>
              </a:rPr>
              <a:t>actifs  </a:t>
            </a:r>
            <a:r>
              <a:rPr sz="1200" dirty="0">
                <a:latin typeface="Arial"/>
                <a:cs typeface="Arial"/>
              </a:rPr>
              <a:t>constitutifs de </a:t>
            </a:r>
            <a:r>
              <a:rPr sz="1200" spc="-5" dirty="0">
                <a:latin typeface="Arial"/>
                <a:cs typeface="Arial"/>
              </a:rPr>
              <a:t>la dotation </a:t>
            </a:r>
            <a:r>
              <a:rPr sz="1200" dirty="0">
                <a:latin typeface="Arial"/>
                <a:cs typeface="Arial"/>
              </a:rPr>
              <a:t>non </a:t>
            </a:r>
            <a:r>
              <a:rPr sz="1200" spc="-5" dirty="0">
                <a:latin typeface="Arial"/>
                <a:cs typeface="Arial"/>
              </a:rPr>
              <a:t>consomptible, soit</a:t>
            </a:r>
            <a:r>
              <a:rPr sz="1200" spc="-125" dirty="0">
                <a:latin typeface="Arial"/>
                <a:cs typeface="Arial"/>
              </a:rPr>
              <a:t> </a:t>
            </a:r>
            <a:r>
              <a:rPr sz="1200" dirty="0">
                <a:latin typeface="Arial"/>
                <a:cs typeface="Arial"/>
              </a:rPr>
              <a:t>:</a:t>
            </a:r>
            <a:endParaRPr sz="1200">
              <a:latin typeface="Arial"/>
              <a:cs typeface="Arial"/>
            </a:endParaRPr>
          </a:p>
          <a:p>
            <a:pPr marL="66675" indent="-54610">
              <a:lnSpc>
                <a:spcPct val="100000"/>
              </a:lnSpc>
              <a:buSzPct val="91666"/>
              <a:buChar char="•"/>
              <a:tabLst>
                <a:tab pos="67310" algn="l"/>
              </a:tabLst>
            </a:pPr>
            <a:r>
              <a:rPr sz="1200" dirty="0">
                <a:latin typeface="Arial"/>
                <a:cs typeface="Arial"/>
              </a:rPr>
              <a:t>Le</a:t>
            </a:r>
            <a:r>
              <a:rPr sz="1200" spc="-5" dirty="0">
                <a:latin typeface="Arial"/>
                <a:cs typeface="Arial"/>
              </a:rPr>
              <a:t> montant</a:t>
            </a:r>
            <a:r>
              <a:rPr sz="1200" spc="-35" dirty="0">
                <a:latin typeface="Arial"/>
                <a:cs typeface="Arial"/>
              </a:rPr>
              <a:t> </a:t>
            </a:r>
            <a:r>
              <a:rPr sz="1200" dirty="0">
                <a:latin typeface="Arial"/>
                <a:cs typeface="Arial"/>
              </a:rPr>
              <a:t>de </a:t>
            </a:r>
            <a:r>
              <a:rPr sz="1200" spc="-5" dirty="0">
                <a:latin typeface="Arial"/>
                <a:cs typeface="Arial"/>
              </a:rPr>
              <a:t>la dotation</a:t>
            </a:r>
            <a:r>
              <a:rPr sz="1200" spc="-35" dirty="0">
                <a:latin typeface="Arial"/>
                <a:cs typeface="Arial"/>
              </a:rPr>
              <a:t> </a:t>
            </a:r>
            <a:r>
              <a:rPr sz="1200" dirty="0">
                <a:latin typeface="Arial"/>
                <a:cs typeface="Arial"/>
              </a:rPr>
              <a:t>statutaire</a:t>
            </a:r>
            <a:r>
              <a:rPr sz="1200" spc="-20" dirty="0">
                <a:latin typeface="Arial"/>
                <a:cs typeface="Arial"/>
              </a:rPr>
              <a:t> </a:t>
            </a:r>
            <a:r>
              <a:rPr sz="1200" dirty="0">
                <a:latin typeface="Arial"/>
                <a:cs typeface="Arial"/>
              </a:rPr>
              <a:t>non</a:t>
            </a:r>
            <a:r>
              <a:rPr sz="1200" spc="-30" dirty="0">
                <a:latin typeface="Arial"/>
                <a:cs typeface="Arial"/>
              </a:rPr>
              <a:t> </a:t>
            </a:r>
            <a:r>
              <a:rPr sz="1200" spc="-5" dirty="0">
                <a:latin typeface="Arial"/>
                <a:cs typeface="Arial"/>
              </a:rPr>
              <a:t>consomptible</a:t>
            </a:r>
            <a:r>
              <a:rPr sz="1200" spc="-35" dirty="0">
                <a:latin typeface="Arial"/>
                <a:cs typeface="Arial"/>
              </a:rPr>
              <a:t> </a:t>
            </a:r>
            <a:r>
              <a:rPr sz="1200" dirty="0">
                <a:latin typeface="Arial"/>
                <a:cs typeface="Arial"/>
              </a:rPr>
              <a:t>et</a:t>
            </a:r>
            <a:r>
              <a:rPr sz="1200" spc="-10" dirty="0">
                <a:latin typeface="Arial"/>
                <a:cs typeface="Arial"/>
              </a:rPr>
              <a:t> </a:t>
            </a:r>
            <a:r>
              <a:rPr sz="1200" dirty="0">
                <a:latin typeface="Arial"/>
                <a:cs typeface="Arial"/>
              </a:rPr>
              <a:t>des</a:t>
            </a:r>
            <a:r>
              <a:rPr sz="1200" spc="-5" dirty="0">
                <a:latin typeface="Arial"/>
                <a:cs typeface="Arial"/>
              </a:rPr>
              <a:t> dotations</a:t>
            </a:r>
            <a:r>
              <a:rPr sz="1200" spc="-35" dirty="0">
                <a:latin typeface="Arial"/>
                <a:cs typeface="Arial"/>
              </a:rPr>
              <a:t> </a:t>
            </a:r>
            <a:r>
              <a:rPr sz="1200" spc="-5" dirty="0">
                <a:latin typeface="Arial"/>
                <a:cs typeface="Arial"/>
              </a:rPr>
              <a:t>complémentaires</a:t>
            </a:r>
            <a:r>
              <a:rPr sz="1200" spc="-35" dirty="0">
                <a:latin typeface="Arial"/>
                <a:cs typeface="Arial"/>
              </a:rPr>
              <a:t> </a:t>
            </a:r>
            <a:r>
              <a:rPr sz="1200" dirty="0">
                <a:latin typeface="Arial"/>
                <a:cs typeface="Arial"/>
              </a:rPr>
              <a:t>non</a:t>
            </a:r>
            <a:r>
              <a:rPr sz="1200" spc="-15" dirty="0">
                <a:latin typeface="Arial"/>
                <a:cs typeface="Arial"/>
              </a:rPr>
              <a:t> </a:t>
            </a:r>
            <a:r>
              <a:rPr sz="1200" spc="-5" dirty="0">
                <a:latin typeface="Arial"/>
                <a:cs typeface="Arial"/>
              </a:rPr>
              <a:t>consomptibles</a:t>
            </a:r>
            <a:r>
              <a:rPr sz="1200" spc="-35" dirty="0">
                <a:latin typeface="Arial"/>
                <a:cs typeface="Arial"/>
              </a:rPr>
              <a:t> </a:t>
            </a:r>
            <a:r>
              <a:rPr sz="1200" dirty="0">
                <a:latin typeface="Arial"/>
                <a:cs typeface="Arial"/>
              </a:rPr>
              <a:t>;</a:t>
            </a:r>
            <a:endParaRPr sz="1200">
              <a:latin typeface="Arial"/>
              <a:cs typeface="Arial"/>
            </a:endParaRPr>
          </a:p>
          <a:p>
            <a:pPr marL="12700" marR="8255">
              <a:lnSpc>
                <a:spcPct val="100000"/>
              </a:lnSpc>
              <a:buSzPct val="91666"/>
              <a:buChar char="•"/>
              <a:tabLst>
                <a:tab pos="67310" algn="l"/>
              </a:tabLst>
            </a:pPr>
            <a:r>
              <a:rPr sz="1200" spc="-5" dirty="0">
                <a:latin typeface="Arial"/>
                <a:cs typeface="Arial"/>
              </a:rPr>
              <a:t>La liste des actifs constitutifs de </a:t>
            </a:r>
            <a:r>
              <a:rPr sz="1200" spc="-10" dirty="0">
                <a:latin typeface="Arial"/>
                <a:cs typeface="Arial"/>
              </a:rPr>
              <a:t>la </a:t>
            </a:r>
            <a:r>
              <a:rPr sz="1200" spc="-5" dirty="0">
                <a:latin typeface="Arial"/>
                <a:cs typeface="Arial"/>
              </a:rPr>
              <a:t>dotation non </a:t>
            </a:r>
            <a:r>
              <a:rPr sz="1200" spc="-10" dirty="0">
                <a:latin typeface="Arial"/>
                <a:cs typeface="Arial"/>
              </a:rPr>
              <a:t>consomptible </a:t>
            </a:r>
            <a:r>
              <a:rPr sz="1200" spc="-5" dirty="0">
                <a:latin typeface="Arial"/>
                <a:cs typeface="Arial"/>
              </a:rPr>
              <a:t>présentés par catégorie d’actifs (incorporels, corporels </a:t>
            </a:r>
            <a:r>
              <a:rPr sz="1200" dirty="0">
                <a:latin typeface="Arial"/>
                <a:cs typeface="Arial"/>
              </a:rPr>
              <a:t>et </a:t>
            </a:r>
            <a:r>
              <a:rPr sz="1200" spc="-5" dirty="0">
                <a:latin typeface="Arial"/>
                <a:cs typeface="Arial"/>
              </a:rPr>
              <a:t>financiers)  avec, </a:t>
            </a:r>
            <a:r>
              <a:rPr sz="1200" dirty="0">
                <a:latin typeface="Arial"/>
                <a:cs typeface="Arial"/>
              </a:rPr>
              <a:t>pour </a:t>
            </a:r>
            <a:r>
              <a:rPr sz="1200" spc="-5" dirty="0">
                <a:latin typeface="Arial"/>
                <a:cs typeface="Arial"/>
              </a:rPr>
              <a:t>chaque </a:t>
            </a:r>
            <a:r>
              <a:rPr sz="1200" dirty="0">
                <a:latin typeface="Arial"/>
                <a:cs typeface="Arial"/>
              </a:rPr>
              <a:t>actif, </a:t>
            </a:r>
            <a:r>
              <a:rPr sz="1200" spc="-5" dirty="0">
                <a:latin typeface="Arial"/>
                <a:cs typeface="Arial"/>
              </a:rPr>
              <a:t>les informations suivantes</a:t>
            </a:r>
            <a:r>
              <a:rPr sz="1200" spc="-105" dirty="0">
                <a:latin typeface="Arial"/>
                <a:cs typeface="Arial"/>
              </a:rPr>
              <a:t> </a:t>
            </a:r>
            <a:r>
              <a:rPr sz="1200" dirty="0">
                <a:latin typeface="Arial"/>
                <a:cs typeface="Arial"/>
              </a:rPr>
              <a:t>:</a:t>
            </a:r>
            <a:endParaRPr sz="1200">
              <a:latin typeface="Arial"/>
              <a:cs typeface="Arial"/>
            </a:endParaRPr>
          </a:p>
          <a:p>
            <a:pPr marL="641985" lvl="1" indent="-172720">
              <a:lnSpc>
                <a:spcPct val="100000"/>
              </a:lnSpc>
              <a:buFont typeface="Wingdings"/>
              <a:buChar char=""/>
              <a:tabLst>
                <a:tab pos="642620" algn="l"/>
              </a:tabLst>
            </a:pPr>
            <a:r>
              <a:rPr sz="1200" dirty="0">
                <a:latin typeface="Arial"/>
                <a:cs typeface="Arial"/>
              </a:rPr>
              <a:t>La </a:t>
            </a:r>
            <a:r>
              <a:rPr sz="1200" spc="-5" dirty="0">
                <a:latin typeface="Arial"/>
                <a:cs typeface="Arial"/>
              </a:rPr>
              <a:t>nature </a:t>
            </a:r>
            <a:r>
              <a:rPr sz="1200" dirty="0">
                <a:latin typeface="Arial"/>
                <a:cs typeface="Arial"/>
              </a:rPr>
              <a:t>de </a:t>
            </a:r>
            <a:r>
              <a:rPr sz="1200" spc="-5" dirty="0">
                <a:latin typeface="Arial"/>
                <a:cs typeface="Arial"/>
              </a:rPr>
              <a:t>l’actif</a:t>
            </a:r>
            <a:r>
              <a:rPr sz="1200" spc="-50" dirty="0">
                <a:latin typeface="Arial"/>
                <a:cs typeface="Arial"/>
              </a:rPr>
              <a:t> </a:t>
            </a:r>
            <a:r>
              <a:rPr sz="1200" dirty="0">
                <a:latin typeface="Arial"/>
                <a:cs typeface="Arial"/>
              </a:rPr>
              <a:t>;</a:t>
            </a:r>
            <a:endParaRPr sz="1200">
              <a:latin typeface="Arial"/>
              <a:cs typeface="Arial"/>
            </a:endParaRPr>
          </a:p>
          <a:p>
            <a:pPr marL="631190" lvl="1" indent="-161925">
              <a:lnSpc>
                <a:spcPct val="100000"/>
              </a:lnSpc>
              <a:buFont typeface="Wingdings"/>
              <a:buChar char=""/>
              <a:tabLst>
                <a:tab pos="631825" algn="l"/>
              </a:tabLst>
            </a:pPr>
            <a:r>
              <a:rPr sz="1200" spc="-5" dirty="0">
                <a:latin typeface="Arial"/>
                <a:cs typeface="Arial"/>
              </a:rPr>
              <a:t>Descriptif </a:t>
            </a:r>
            <a:r>
              <a:rPr sz="1200" dirty="0">
                <a:latin typeface="Arial"/>
                <a:cs typeface="Arial"/>
              </a:rPr>
              <a:t>et </a:t>
            </a:r>
            <a:r>
              <a:rPr sz="1200" spc="-5" dirty="0">
                <a:latin typeface="Arial"/>
                <a:cs typeface="Arial"/>
              </a:rPr>
              <a:t>localisation </a:t>
            </a:r>
            <a:r>
              <a:rPr sz="1200" dirty="0">
                <a:latin typeface="Arial"/>
                <a:cs typeface="Arial"/>
              </a:rPr>
              <a:t>de </a:t>
            </a:r>
            <a:r>
              <a:rPr sz="1200" spc="-5" dirty="0">
                <a:latin typeface="Arial"/>
                <a:cs typeface="Arial"/>
              </a:rPr>
              <a:t>l’actif </a:t>
            </a:r>
            <a:r>
              <a:rPr sz="1200" dirty="0">
                <a:latin typeface="Arial"/>
                <a:cs typeface="Arial"/>
              </a:rPr>
              <a:t>si cette </a:t>
            </a:r>
            <a:r>
              <a:rPr sz="1200" spc="-5" dirty="0">
                <a:latin typeface="Arial"/>
                <a:cs typeface="Arial"/>
              </a:rPr>
              <a:t>localisation </a:t>
            </a:r>
            <a:r>
              <a:rPr sz="1200" dirty="0">
                <a:latin typeface="Arial"/>
                <a:cs typeface="Arial"/>
              </a:rPr>
              <a:t>est </a:t>
            </a:r>
            <a:r>
              <a:rPr sz="1200" spc="-5" dirty="0">
                <a:latin typeface="Arial"/>
                <a:cs typeface="Arial"/>
              </a:rPr>
              <a:t>représentative </a:t>
            </a:r>
            <a:r>
              <a:rPr sz="1200" dirty="0">
                <a:latin typeface="Arial"/>
                <a:cs typeface="Arial"/>
              </a:rPr>
              <a:t>de </a:t>
            </a:r>
            <a:r>
              <a:rPr sz="1200" spc="-5" dirty="0">
                <a:latin typeface="Arial"/>
                <a:cs typeface="Arial"/>
              </a:rPr>
              <a:t>la valeur</a:t>
            </a:r>
            <a:r>
              <a:rPr sz="1200" spc="-145" dirty="0">
                <a:latin typeface="Arial"/>
                <a:cs typeface="Arial"/>
              </a:rPr>
              <a:t> </a:t>
            </a:r>
            <a:r>
              <a:rPr sz="1200" dirty="0">
                <a:latin typeface="Arial"/>
                <a:cs typeface="Arial"/>
              </a:rPr>
              <a:t>;</a:t>
            </a:r>
            <a:endParaRPr sz="1200">
              <a:latin typeface="Arial"/>
              <a:cs typeface="Arial"/>
            </a:endParaRPr>
          </a:p>
          <a:p>
            <a:pPr marL="631190" lvl="1" indent="-161925">
              <a:lnSpc>
                <a:spcPct val="100000"/>
              </a:lnSpc>
              <a:buFont typeface="Wingdings"/>
              <a:buChar char=""/>
              <a:tabLst>
                <a:tab pos="631825" algn="l"/>
              </a:tabLst>
            </a:pPr>
            <a:r>
              <a:rPr sz="1200" spc="-15" dirty="0">
                <a:latin typeface="Arial"/>
                <a:cs typeface="Arial"/>
              </a:rPr>
              <a:t>Valeur </a:t>
            </a:r>
            <a:r>
              <a:rPr sz="1200" spc="-5" dirty="0">
                <a:latin typeface="Arial"/>
                <a:cs typeface="Arial"/>
              </a:rPr>
              <a:t>immobilisée brute</a:t>
            </a:r>
            <a:r>
              <a:rPr sz="1200" spc="-75" dirty="0">
                <a:latin typeface="Arial"/>
                <a:cs typeface="Arial"/>
              </a:rPr>
              <a:t> </a:t>
            </a:r>
            <a:r>
              <a:rPr sz="1200" dirty="0">
                <a:latin typeface="Arial"/>
                <a:cs typeface="Arial"/>
              </a:rPr>
              <a:t>;</a:t>
            </a:r>
            <a:endParaRPr sz="1200">
              <a:latin typeface="Arial"/>
              <a:cs typeface="Arial"/>
            </a:endParaRPr>
          </a:p>
          <a:p>
            <a:pPr marL="631190" lvl="1" indent="-161925">
              <a:lnSpc>
                <a:spcPct val="100000"/>
              </a:lnSpc>
              <a:buFont typeface="Wingdings"/>
              <a:buChar char=""/>
              <a:tabLst>
                <a:tab pos="631825" algn="l"/>
              </a:tabLst>
            </a:pPr>
            <a:r>
              <a:rPr sz="1200" spc="-15" dirty="0">
                <a:latin typeface="Arial"/>
                <a:cs typeface="Arial"/>
              </a:rPr>
              <a:t>Valeur </a:t>
            </a:r>
            <a:r>
              <a:rPr sz="1200" spc="-5" dirty="0">
                <a:latin typeface="Arial"/>
                <a:cs typeface="Arial"/>
              </a:rPr>
              <a:t>immobilisée </a:t>
            </a:r>
            <a:r>
              <a:rPr sz="1200" dirty="0">
                <a:latin typeface="Arial"/>
                <a:cs typeface="Arial"/>
              </a:rPr>
              <a:t>nette </a:t>
            </a:r>
            <a:r>
              <a:rPr sz="1200" spc="-5" dirty="0">
                <a:latin typeface="Arial"/>
                <a:cs typeface="Arial"/>
              </a:rPr>
              <a:t>d’amortissement </a:t>
            </a:r>
            <a:r>
              <a:rPr sz="1200" dirty="0">
                <a:latin typeface="Arial"/>
                <a:cs typeface="Arial"/>
              </a:rPr>
              <a:t>et de </a:t>
            </a:r>
            <a:r>
              <a:rPr sz="1200" spc="-5" dirty="0">
                <a:latin typeface="Arial"/>
                <a:cs typeface="Arial"/>
              </a:rPr>
              <a:t>dépréciation</a:t>
            </a:r>
            <a:r>
              <a:rPr sz="1200" spc="-160" dirty="0">
                <a:latin typeface="Arial"/>
                <a:cs typeface="Arial"/>
              </a:rPr>
              <a:t> </a:t>
            </a:r>
            <a:r>
              <a:rPr sz="1200" dirty="0">
                <a:latin typeface="Arial"/>
                <a:cs typeface="Arial"/>
              </a:rPr>
              <a:t>;</a:t>
            </a:r>
            <a:endParaRPr sz="1200">
              <a:latin typeface="Arial"/>
              <a:cs typeface="Arial"/>
            </a:endParaRPr>
          </a:p>
          <a:p>
            <a:pPr marL="631190" lvl="1" indent="-161925">
              <a:lnSpc>
                <a:spcPct val="100000"/>
              </a:lnSpc>
              <a:buFont typeface="Wingdings"/>
              <a:buChar char=""/>
              <a:tabLst>
                <a:tab pos="631825" algn="l"/>
              </a:tabLst>
            </a:pPr>
            <a:r>
              <a:rPr sz="1200" spc="-5" dirty="0">
                <a:latin typeface="Arial"/>
                <a:cs typeface="Arial"/>
              </a:rPr>
              <a:t>Date </a:t>
            </a:r>
            <a:r>
              <a:rPr sz="1200" dirty="0">
                <a:latin typeface="Arial"/>
                <a:cs typeface="Arial"/>
              </a:rPr>
              <a:t>de </a:t>
            </a:r>
            <a:r>
              <a:rPr sz="1200" spc="-5" dirty="0">
                <a:latin typeface="Arial"/>
                <a:cs typeface="Arial"/>
              </a:rPr>
              <a:t>la dernière réévaluation</a:t>
            </a:r>
            <a:r>
              <a:rPr sz="1200" spc="-95" dirty="0">
                <a:latin typeface="Arial"/>
                <a:cs typeface="Arial"/>
              </a:rPr>
              <a:t> </a:t>
            </a:r>
            <a:r>
              <a:rPr sz="1200" dirty="0">
                <a:latin typeface="Arial"/>
                <a:cs typeface="Arial"/>
              </a:rPr>
              <a:t>;</a:t>
            </a:r>
            <a:endParaRPr sz="1200">
              <a:latin typeface="Arial"/>
              <a:cs typeface="Arial"/>
            </a:endParaRPr>
          </a:p>
          <a:p>
            <a:pPr marL="631190" lvl="1" indent="-161925">
              <a:lnSpc>
                <a:spcPct val="100000"/>
              </a:lnSpc>
              <a:buFont typeface="Wingdings"/>
              <a:buChar char=""/>
              <a:tabLst>
                <a:tab pos="631825" algn="l"/>
              </a:tabLst>
            </a:pPr>
            <a:r>
              <a:rPr sz="1200" spc="-5" dirty="0">
                <a:latin typeface="Arial"/>
                <a:cs typeface="Arial"/>
              </a:rPr>
              <a:t>Dernière valeur vénale</a:t>
            </a:r>
            <a:r>
              <a:rPr sz="1200" spc="-60" dirty="0">
                <a:latin typeface="Arial"/>
                <a:cs typeface="Arial"/>
              </a:rPr>
              <a:t> </a:t>
            </a:r>
            <a:r>
              <a:rPr sz="1200" spc="-5" dirty="0">
                <a:latin typeface="Arial"/>
                <a:cs typeface="Arial"/>
              </a:rPr>
              <a:t>estimée.</a:t>
            </a:r>
            <a:endParaRPr sz="1200">
              <a:latin typeface="Arial"/>
              <a:cs typeface="Arial"/>
            </a:endParaRPr>
          </a:p>
          <a:p>
            <a:pPr marL="12700" marR="6350" algn="just">
              <a:lnSpc>
                <a:spcPct val="100000"/>
              </a:lnSpc>
            </a:pPr>
            <a:r>
              <a:rPr sz="1200" spc="-5" dirty="0">
                <a:latin typeface="Arial"/>
                <a:cs typeface="Arial"/>
              </a:rPr>
              <a:t>Lorsqu’elles </a:t>
            </a:r>
            <a:r>
              <a:rPr sz="1200" spc="-10" dirty="0">
                <a:latin typeface="Arial"/>
                <a:cs typeface="Arial"/>
              </a:rPr>
              <a:t>sont </a:t>
            </a:r>
            <a:r>
              <a:rPr sz="1200" spc="-5" dirty="0">
                <a:latin typeface="Arial"/>
                <a:cs typeface="Arial"/>
              </a:rPr>
              <a:t>astreintes </a:t>
            </a:r>
            <a:r>
              <a:rPr sz="1200" dirty="0">
                <a:latin typeface="Arial"/>
                <a:cs typeface="Arial"/>
              </a:rPr>
              <a:t>à des </a:t>
            </a:r>
            <a:r>
              <a:rPr sz="1200" spc="-10" dirty="0">
                <a:latin typeface="Arial"/>
                <a:cs typeface="Arial"/>
              </a:rPr>
              <a:t>obligations, </a:t>
            </a:r>
            <a:r>
              <a:rPr sz="1200" spc="-5" dirty="0">
                <a:latin typeface="Arial"/>
                <a:cs typeface="Arial"/>
              </a:rPr>
              <a:t>découlant </a:t>
            </a:r>
            <a:r>
              <a:rPr sz="1200" spc="-10" dirty="0">
                <a:latin typeface="Arial"/>
                <a:cs typeface="Arial"/>
              </a:rPr>
              <a:t>selon </a:t>
            </a:r>
            <a:r>
              <a:rPr sz="1200" spc="-5" dirty="0">
                <a:latin typeface="Arial"/>
                <a:cs typeface="Arial"/>
              </a:rPr>
              <a:t>le cas de </a:t>
            </a:r>
            <a:r>
              <a:rPr sz="1200" spc="-10" dirty="0">
                <a:latin typeface="Arial"/>
                <a:cs typeface="Arial"/>
              </a:rPr>
              <a:t>leur </a:t>
            </a:r>
            <a:r>
              <a:rPr sz="1200" spc="-5" dirty="0">
                <a:latin typeface="Arial"/>
                <a:cs typeface="Arial"/>
              </a:rPr>
              <a:t>décret de constitution, de leur statut ou d’une </a:t>
            </a:r>
            <a:r>
              <a:rPr sz="1200" spc="-10" dirty="0">
                <a:latin typeface="Arial"/>
                <a:cs typeface="Arial"/>
              </a:rPr>
              <a:t>décision  </a:t>
            </a:r>
            <a:r>
              <a:rPr sz="1200" spc="-5" dirty="0">
                <a:latin typeface="Arial"/>
                <a:cs typeface="Arial"/>
              </a:rPr>
              <a:t>de </a:t>
            </a:r>
            <a:r>
              <a:rPr sz="1200" spc="-10" dirty="0">
                <a:latin typeface="Arial"/>
                <a:cs typeface="Arial"/>
              </a:rPr>
              <a:t>l’organe </a:t>
            </a:r>
            <a:r>
              <a:rPr sz="1200" spc="-5" dirty="0">
                <a:latin typeface="Arial"/>
                <a:cs typeface="Arial"/>
              </a:rPr>
              <a:t>habilité, de maintien de </a:t>
            </a:r>
            <a:r>
              <a:rPr sz="1200" spc="-10" dirty="0">
                <a:latin typeface="Arial"/>
                <a:cs typeface="Arial"/>
              </a:rPr>
              <a:t>la valeur </a:t>
            </a:r>
            <a:r>
              <a:rPr sz="1200" spc="-5" dirty="0">
                <a:latin typeface="Arial"/>
                <a:cs typeface="Arial"/>
              </a:rPr>
              <a:t>de leurs dotations, les fondations </a:t>
            </a:r>
            <a:r>
              <a:rPr sz="1200" dirty="0">
                <a:latin typeface="Arial"/>
                <a:cs typeface="Arial"/>
              </a:rPr>
              <a:t>et </a:t>
            </a:r>
            <a:r>
              <a:rPr sz="1200" spc="-5" dirty="0">
                <a:latin typeface="Arial"/>
                <a:cs typeface="Arial"/>
              </a:rPr>
              <a:t>les fonds de dotation constitués avec une </a:t>
            </a:r>
            <a:r>
              <a:rPr sz="1200" spc="-10" dirty="0">
                <a:latin typeface="Arial"/>
                <a:cs typeface="Arial"/>
              </a:rPr>
              <a:t>dotation  </a:t>
            </a:r>
            <a:r>
              <a:rPr sz="1200" dirty="0">
                <a:latin typeface="Arial"/>
                <a:cs typeface="Arial"/>
              </a:rPr>
              <a:t>ou une </a:t>
            </a:r>
            <a:r>
              <a:rPr sz="1200" spc="-5" dirty="0">
                <a:latin typeface="Arial"/>
                <a:cs typeface="Arial"/>
              </a:rPr>
              <a:t>fraction </a:t>
            </a:r>
            <a:r>
              <a:rPr sz="1200" dirty="0">
                <a:latin typeface="Arial"/>
                <a:cs typeface="Arial"/>
              </a:rPr>
              <a:t>de </a:t>
            </a:r>
            <a:r>
              <a:rPr sz="1200" spc="-5" dirty="0">
                <a:latin typeface="Arial"/>
                <a:cs typeface="Arial"/>
              </a:rPr>
              <a:t>dotation </a:t>
            </a:r>
            <a:r>
              <a:rPr sz="1200" dirty="0">
                <a:latin typeface="Arial"/>
                <a:cs typeface="Arial"/>
              </a:rPr>
              <a:t>non </a:t>
            </a:r>
            <a:r>
              <a:rPr sz="1200" spc="-5" dirty="0">
                <a:latin typeface="Arial"/>
                <a:cs typeface="Arial"/>
              </a:rPr>
              <a:t>consomptible fournissent </a:t>
            </a:r>
            <a:r>
              <a:rPr sz="1200" dirty="0">
                <a:latin typeface="Arial"/>
                <a:cs typeface="Arial"/>
              </a:rPr>
              <a:t>une </a:t>
            </a:r>
            <a:r>
              <a:rPr sz="1200" spc="-5" dirty="0">
                <a:latin typeface="Arial"/>
                <a:cs typeface="Arial"/>
              </a:rPr>
              <a:t>information </a:t>
            </a:r>
            <a:r>
              <a:rPr sz="1200" dirty="0">
                <a:latin typeface="Arial"/>
                <a:cs typeface="Arial"/>
              </a:rPr>
              <a:t>sur </a:t>
            </a:r>
            <a:r>
              <a:rPr sz="1200" spc="-5" dirty="0">
                <a:latin typeface="Arial"/>
                <a:cs typeface="Arial"/>
              </a:rPr>
              <a:t>la politique suivie </a:t>
            </a:r>
            <a:r>
              <a:rPr sz="1200" dirty="0">
                <a:latin typeface="Arial"/>
                <a:cs typeface="Arial"/>
              </a:rPr>
              <a:t>en </a:t>
            </a:r>
            <a:r>
              <a:rPr sz="1200" spc="-5" dirty="0">
                <a:latin typeface="Arial"/>
                <a:cs typeface="Arial"/>
              </a:rPr>
              <a:t>matière </a:t>
            </a:r>
            <a:r>
              <a:rPr sz="1200" dirty="0">
                <a:latin typeface="Arial"/>
                <a:cs typeface="Arial"/>
              </a:rPr>
              <a:t>de </a:t>
            </a:r>
            <a:r>
              <a:rPr sz="1200" spc="-5" dirty="0">
                <a:latin typeface="Arial"/>
                <a:cs typeface="Arial"/>
              </a:rPr>
              <a:t>gestion </a:t>
            </a:r>
            <a:r>
              <a:rPr sz="1200" dirty="0">
                <a:latin typeface="Arial"/>
                <a:cs typeface="Arial"/>
              </a:rPr>
              <a:t>des </a:t>
            </a:r>
            <a:r>
              <a:rPr sz="1200" spc="-5" dirty="0">
                <a:latin typeface="Arial"/>
                <a:cs typeface="Arial"/>
              </a:rPr>
              <a:t>dotations</a:t>
            </a:r>
            <a:r>
              <a:rPr sz="1200" spc="-210" dirty="0">
                <a:latin typeface="Arial"/>
                <a:cs typeface="Arial"/>
              </a:rPr>
              <a:t> </a:t>
            </a:r>
            <a:r>
              <a:rPr sz="1200" dirty="0">
                <a:latin typeface="Arial"/>
                <a:cs typeface="Arial"/>
              </a:rPr>
              <a:t>:</a:t>
            </a:r>
            <a:endParaRPr sz="1200">
              <a:latin typeface="Arial"/>
              <a:cs typeface="Arial"/>
            </a:endParaRPr>
          </a:p>
        </p:txBody>
      </p:sp>
      <p:sp>
        <p:nvSpPr>
          <p:cNvPr id="6" name="object 6"/>
          <p:cNvSpPr txBox="1"/>
          <p:nvPr/>
        </p:nvSpPr>
        <p:spPr>
          <a:xfrm>
            <a:off x="3181487" y="4037307"/>
            <a:ext cx="2677160" cy="39116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085" algn="l"/>
                <a:tab pos="299720" algn="l"/>
              </a:tabLst>
            </a:pPr>
            <a:r>
              <a:rPr sz="1200" spc="-5" dirty="0">
                <a:latin typeface="Arial"/>
                <a:cs typeface="Arial"/>
              </a:rPr>
              <a:t>Maintien </a:t>
            </a:r>
            <a:r>
              <a:rPr sz="1200" dirty="0">
                <a:latin typeface="Arial"/>
                <a:cs typeface="Arial"/>
              </a:rPr>
              <a:t>de </a:t>
            </a:r>
            <a:r>
              <a:rPr sz="1200" spc="-5" dirty="0">
                <a:latin typeface="Arial"/>
                <a:cs typeface="Arial"/>
              </a:rPr>
              <a:t>valeur</a:t>
            </a:r>
            <a:r>
              <a:rPr sz="1200" spc="-55" dirty="0">
                <a:latin typeface="Arial"/>
                <a:cs typeface="Arial"/>
              </a:rPr>
              <a:t> </a:t>
            </a:r>
            <a:r>
              <a:rPr sz="1200" dirty="0">
                <a:latin typeface="Arial"/>
                <a:cs typeface="Arial"/>
              </a:rPr>
              <a:t>;</a:t>
            </a:r>
            <a:endParaRPr sz="1200">
              <a:latin typeface="Arial"/>
              <a:cs typeface="Arial"/>
            </a:endParaRPr>
          </a:p>
          <a:p>
            <a:pPr marL="299085" indent="-287020">
              <a:lnSpc>
                <a:spcPct val="100000"/>
              </a:lnSpc>
              <a:buFont typeface="Wingdings"/>
              <a:buChar char=""/>
              <a:tabLst>
                <a:tab pos="299085" algn="l"/>
                <a:tab pos="299720" algn="l"/>
              </a:tabLst>
            </a:pPr>
            <a:r>
              <a:rPr sz="1200" spc="-5" dirty="0">
                <a:latin typeface="Arial"/>
                <a:cs typeface="Arial"/>
              </a:rPr>
              <a:t>Politique d’abondement</a:t>
            </a:r>
            <a:r>
              <a:rPr sz="1200" spc="-85" dirty="0">
                <a:latin typeface="Arial"/>
                <a:cs typeface="Arial"/>
              </a:rPr>
              <a:t> </a:t>
            </a:r>
            <a:r>
              <a:rPr sz="1200" spc="-5" dirty="0">
                <a:latin typeface="Arial"/>
                <a:cs typeface="Arial"/>
              </a:rPr>
              <a:t>éventuelle.</a:t>
            </a:r>
            <a:endParaRPr sz="1200">
              <a:latin typeface="Arial"/>
              <a:cs typeface="Arial"/>
            </a:endParaRPr>
          </a:p>
        </p:txBody>
      </p:sp>
      <p:sp>
        <p:nvSpPr>
          <p:cNvPr id="7" name="object 7"/>
          <p:cNvSpPr txBox="1"/>
          <p:nvPr/>
        </p:nvSpPr>
        <p:spPr>
          <a:xfrm>
            <a:off x="941069" y="4632197"/>
            <a:ext cx="1715135" cy="611505"/>
          </a:xfrm>
          <a:prstGeom prst="rect">
            <a:avLst/>
          </a:prstGeom>
          <a:solidFill>
            <a:srgbClr val="B4C6E7"/>
          </a:solidFill>
        </p:spPr>
        <p:txBody>
          <a:bodyPr vert="horz" wrap="square" lIns="0" tIns="39370" rIns="0" bIns="0" rtlCol="0">
            <a:spAutoFit/>
          </a:bodyPr>
          <a:lstStyle/>
          <a:p>
            <a:pPr marL="137160" marR="141605" indent="248285">
              <a:lnSpc>
                <a:spcPct val="100000"/>
              </a:lnSpc>
              <a:spcBef>
                <a:spcPts val="310"/>
              </a:spcBef>
            </a:pPr>
            <a:r>
              <a:rPr sz="1600" b="1" spc="-10" dirty="0">
                <a:solidFill>
                  <a:srgbClr val="FFFFFF"/>
                </a:solidFill>
                <a:latin typeface="Arial"/>
                <a:cs typeface="Arial"/>
              </a:rPr>
              <a:t>Dotations  </a:t>
            </a:r>
            <a:r>
              <a:rPr sz="1600" b="1" spc="-5" dirty="0">
                <a:solidFill>
                  <a:srgbClr val="FFFFFF"/>
                </a:solidFill>
                <a:latin typeface="Arial"/>
                <a:cs typeface="Arial"/>
              </a:rPr>
              <a:t>c</a:t>
            </a:r>
            <a:r>
              <a:rPr sz="1600" b="1" spc="-10" dirty="0">
                <a:solidFill>
                  <a:srgbClr val="FFFFFF"/>
                </a:solidFill>
                <a:latin typeface="Arial"/>
                <a:cs typeface="Arial"/>
              </a:rPr>
              <a:t>on</a:t>
            </a:r>
            <a:r>
              <a:rPr sz="1600" b="1" spc="-5" dirty="0">
                <a:solidFill>
                  <a:srgbClr val="FFFFFF"/>
                </a:solidFill>
                <a:latin typeface="Arial"/>
                <a:cs typeface="Arial"/>
              </a:rPr>
              <a:t>s</a:t>
            </a:r>
            <a:r>
              <a:rPr sz="1600" b="1" spc="-10" dirty="0">
                <a:solidFill>
                  <a:srgbClr val="FFFFFF"/>
                </a:solidFill>
                <a:latin typeface="Arial"/>
                <a:cs typeface="Arial"/>
              </a:rPr>
              <a:t>ompt</a:t>
            </a:r>
            <a:r>
              <a:rPr sz="1600" b="1" spc="-5" dirty="0">
                <a:solidFill>
                  <a:srgbClr val="FFFFFF"/>
                </a:solidFill>
                <a:latin typeface="Arial"/>
                <a:cs typeface="Arial"/>
              </a:rPr>
              <a:t>i</a:t>
            </a:r>
            <a:r>
              <a:rPr sz="1600" b="1" spc="-10" dirty="0">
                <a:solidFill>
                  <a:srgbClr val="FFFFFF"/>
                </a:solidFill>
                <a:latin typeface="Arial"/>
                <a:cs typeface="Arial"/>
              </a:rPr>
              <a:t>b</a:t>
            </a:r>
            <a:r>
              <a:rPr sz="1600" b="1" spc="-5" dirty="0">
                <a:solidFill>
                  <a:srgbClr val="FFFFFF"/>
                </a:solidFill>
                <a:latin typeface="Arial"/>
                <a:cs typeface="Arial"/>
              </a:rPr>
              <a:t>les</a:t>
            </a:r>
            <a:endParaRPr sz="1600">
              <a:latin typeface="Arial"/>
              <a:cs typeface="Arial"/>
            </a:endParaRPr>
          </a:p>
        </p:txBody>
      </p:sp>
      <p:sp>
        <p:nvSpPr>
          <p:cNvPr id="8" name="object 8"/>
          <p:cNvSpPr/>
          <p:nvPr/>
        </p:nvSpPr>
        <p:spPr>
          <a:xfrm>
            <a:off x="2646426" y="4632197"/>
            <a:ext cx="9116695" cy="611505"/>
          </a:xfrm>
          <a:custGeom>
            <a:avLst/>
            <a:gdLst/>
            <a:ahLst/>
            <a:cxnLst/>
            <a:rect l="l" t="t" r="r" b="b"/>
            <a:pathLst>
              <a:path w="9116695" h="611504">
                <a:moveTo>
                  <a:pt x="0" y="0"/>
                </a:moveTo>
                <a:lnTo>
                  <a:pt x="9116568" y="0"/>
                </a:lnTo>
                <a:lnTo>
                  <a:pt x="9116568" y="611124"/>
                </a:lnTo>
                <a:lnTo>
                  <a:pt x="0" y="611124"/>
                </a:lnTo>
                <a:lnTo>
                  <a:pt x="0" y="0"/>
                </a:lnTo>
                <a:close/>
              </a:path>
            </a:pathLst>
          </a:custGeom>
          <a:ln w="19050">
            <a:solidFill>
              <a:srgbClr val="B4C6E7"/>
            </a:solidFill>
          </a:ln>
        </p:spPr>
        <p:txBody>
          <a:bodyPr wrap="square" lIns="0" tIns="0" rIns="0" bIns="0" rtlCol="0"/>
          <a:lstStyle/>
          <a:p>
            <a:endParaRPr/>
          </a:p>
        </p:txBody>
      </p:sp>
      <p:sp>
        <p:nvSpPr>
          <p:cNvPr id="9" name="object 9"/>
          <p:cNvSpPr txBox="1"/>
          <p:nvPr/>
        </p:nvSpPr>
        <p:spPr>
          <a:xfrm>
            <a:off x="2724006" y="4659453"/>
            <a:ext cx="8960485" cy="361950"/>
          </a:xfrm>
          <a:prstGeom prst="rect">
            <a:avLst/>
          </a:prstGeom>
        </p:spPr>
        <p:txBody>
          <a:bodyPr vert="horz" wrap="square" lIns="0" tIns="12700" rIns="0" bIns="0" rtlCol="0">
            <a:spAutoFit/>
          </a:bodyPr>
          <a:lstStyle/>
          <a:p>
            <a:pPr marL="12700" marR="5080">
              <a:lnSpc>
                <a:spcPct val="100000"/>
              </a:lnSpc>
              <a:spcBef>
                <a:spcPts val="100"/>
              </a:spcBef>
            </a:pPr>
            <a:r>
              <a:rPr sz="1100" spc="-5" dirty="0">
                <a:latin typeface="Arial"/>
                <a:cs typeface="Arial"/>
              </a:rPr>
              <a:t>Les fondations </a:t>
            </a:r>
            <a:r>
              <a:rPr sz="1100" spc="-10" dirty="0">
                <a:latin typeface="Arial"/>
                <a:cs typeface="Arial"/>
              </a:rPr>
              <a:t>et </a:t>
            </a:r>
            <a:r>
              <a:rPr sz="1100" spc="-5" dirty="0">
                <a:latin typeface="Arial"/>
                <a:cs typeface="Arial"/>
              </a:rPr>
              <a:t>les fonds de dotation constitués avec une dotation ou une fraction de dotation consomptible fournissent une information sur </a:t>
            </a:r>
            <a:r>
              <a:rPr sz="1100" spc="-10" dirty="0">
                <a:latin typeface="Arial"/>
                <a:cs typeface="Arial"/>
              </a:rPr>
              <a:t>le  </a:t>
            </a:r>
            <a:r>
              <a:rPr sz="1100" spc="-5" dirty="0">
                <a:latin typeface="Arial"/>
                <a:cs typeface="Arial"/>
              </a:rPr>
              <a:t>suivi d’un plan pluriannuel ou d’un </a:t>
            </a:r>
            <a:r>
              <a:rPr sz="1100" dirty="0">
                <a:latin typeface="Arial"/>
                <a:cs typeface="Arial"/>
              </a:rPr>
              <a:t>budget </a:t>
            </a:r>
            <a:r>
              <a:rPr sz="1100" spc="-5" dirty="0">
                <a:latin typeface="Arial"/>
                <a:cs typeface="Arial"/>
              </a:rPr>
              <a:t>annuel de consommation des dotations</a:t>
            </a:r>
            <a:r>
              <a:rPr sz="1100" dirty="0">
                <a:latin typeface="Arial"/>
                <a:cs typeface="Arial"/>
              </a:rPr>
              <a:t> </a:t>
            </a:r>
            <a:r>
              <a:rPr sz="1100" spc="-5" dirty="0">
                <a:latin typeface="Arial"/>
                <a:cs typeface="Arial"/>
              </a:rPr>
              <a:t>consomptibles.</a:t>
            </a:r>
            <a:endParaRPr sz="1100" dirty="0">
              <a:latin typeface="Arial"/>
              <a:cs typeface="Arial"/>
            </a:endParaRPr>
          </a:p>
        </p:txBody>
      </p:sp>
      <p:sp>
        <p:nvSpPr>
          <p:cNvPr id="10" name="object 10"/>
          <p:cNvSpPr txBox="1"/>
          <p:nvPr/>
        </p:nvSpPr>
        <p:spPr>
          <a:xfrm>
            <a:off x="941069" y="5351526"/>
            <a:ext cx="5156200" cy="307975"/>
          </a:xfrm>
          <a:prstGeom prst="rect">
            <a:avLst/>
          </a:prstGeom>
          <a:solidFill>
            <a:srgbClr val="B4C6E7"/>
          </a:solidFill>
        </p:spPr>
        <p:txBody>
          <a:bodyPr vert="horz" wrap="square" lIns="0" tIns="39370" rIns="0" bIns="0" rtlCol="0">
            <a:spAutoFit/>
          </a:bodyPr>
          <a:lstStyle/>
          <a:p>
            <a:pPr marL="197485">
              <a:lnSpc>
                <a:spcPct val="100000"/>
              </a:lnSpc>
              <a:spcBef>
                <a:spcPts val="310"/>
              </a:spcBef>
            </a:pPr>
            <a:r>
              <a:rPr sz="1400" b="1" spc="-10" dirty="0">
                <a:solidFill>
                  <a:srgbClr val="FFFFFF"/>
                </a:solidFill>
                <a:latin typeface="Arial"/>
                <a:cs typeface="Arial"/>
              </a:rPr>
              <a:t>Fonds </a:t>
            </a:r>
            <a:r>
              <a:rPr sz="1400" b="1" spc="-5" dirty="0">
                <a:solidFill>
                  <a:srgbClr val="FFFFFF"/>
                </a:solidFill>
                <a:latin typeface="Arial"/>
                <a:cs typeface="Arial"/>
              </a:rPr>
              <a:t>de dotation collectant des fonds auprès du</a:t>
            </a:r>
            <a:r>
              <a:rPr sz="1400" b="1" spc="-135" dirty="0">
                <a:solidFill>
                  <a:srgbClr val="FFFFFF"/>
                </a:solidFill>
                <a:latin typeface="Arial"/>
                <a:cs typeface="Arial"/>
              </a:rPr>
              <a:t> </a:t>
            </a:r>
            <a:r>
              <a:rPr sz="1400" b="1" spc="-5" dirty="0">
                <a:solidFill>
                  <a:srgbClr val="FFFFFF"/>
                </a:solidFill>
                <a:latin typeface="Arial"/>
                <a:cs typeface="Arial"/>
              </a:rPr>
              <a:t>public</a:t>
            </a:r>
            <a:endParaRPr sz="1400">
              <a:latin typeface="Arial"/>
              <a:cs typeface="Arial"/>
            </a:endParaRPr>
          </a:p>
        </p:txBody>
      </p:sp>
      <p:sp>
        <p:nvSpPr>
          <p:cNvPr id="11" name="object 11"/>
          <p:cNvSpPr txBox="1"/>
          <p:nvPr/>
        </p:nvSpPr>
        <p:spPr>
          <a:xfrm>
            <a:off x="2573273" y="6255258"/>
            <a:ext cx="1617345" cy="262255"/>
          </a:xfrm>
          <a:prstGeom prst="rect">
            <a:avLst/>
          </a:prstGeom>
          <a:ln w="19050">
            <a:solidFill>
              <a:srgbClr val="B4C6E7"/>
            </a:solidFill>
          </a:ln>
        </p:spPr>
        <p:txBody>
          <a:bodyPr vert="horz" wrap="square" lIns="0" tIns="40640" rIns="0" bIns="0" rtlCol="0">
            <a:spAutoFit/>
          </a:bodyPr>
          <a:lstStyle/>
          <a:p>
            <a:pPr marL="353060">
              <a:lnSpc>
                <a:spcPct val="100000"/>
              </a:lnSpc>
              <a:spcBef>
                <a:spcPts val="320"/>
              </a:spcBef>
            </a:pPr>
            <a:r>
              <a:rPr sz="1100" b="1" spc="-5" dirty="0">
                <a:latin typeface="Arial"/>
                <a:cs typeface="Arial"/>
              </a:rPr>
              <a:t>CER et</a:t>
            </a:r>
            <a:r>
              <a:rPr sz="1100" b="1" spc="-15" dirty="0">
                <a:latin typeface="Arial"/>
                <a:cs typeface="Arial"/>
              </a:rPr>
              <a:t> </a:t>
            </a:r>
            <a:r>
              <a:rPr sz="1100" b="1" spc="-5" dirty="0">
                <a:latin typeface="Arial"/>
                <a:cs typeface="Arial"/>
              </a:rPr>
              <a:t>CROD</a:t>
            </a:r>
            <a:endParaRPr sz="1100">
              <a:latin typeface="Arial"/>
              <a:cs typeface="Arial"/>
            </a:endParaRPr>
          </a:p>
        </p:txBody>
      </p:sp>
      <p:sp>
        <p:nvSpPr>
          <p:cNvPr id="12" name="object 12"/>
          <p:cNvSpPr txBox="1"/>
          <p:nvPr/>
        </p:nvSpPr>
        <p:spPr>
          <a:xfrm>
            <a:off x="6410705" y="5351526"/>
            <a:ext cx="5352415" cy="307975"/>
          </a:xfrm>
          <a:prstGeom prst="rect">
            <a:avLst/>
          </a:prstGeom>
          <a:solidFill>
            <a:srgbClr val="B4C6E7"/>
          </a:solidFill>
        </p:spPr>
        <p:txBody>
          <a:bodyPr vert="horz" wrap="square" lIns="0" tIns="39370" rIns="0" bIns="0" rtlCol="0">
            <a:spAutoFit/>
          </a:bodyPr>
          <a:lstStyle/>
          <a:p>
            <a:pPr marL="287655">
              <a:lnSpc>
                <a:spcPct val="100000"/>
              </a:lnSpc>
              <a:spcBef>
                <a:spcPts val="310"/>
              </a:spcBef>
            </a:pPr>
            <a:r>
              <a:rPr sz="1400" b="1" spc="-10" dirty="0">
                <a:solidFill>
                  <a:srgbClr val="FFFFFF"/>
                </a:solidFill>
                <a:latin typeface="Arial"/>
                <a:cs typeface="Arial"/>
              </a:rPr>
              <a:t>Fonds </a:t>
            </a:r>
            <a:r>
              <a:rPr sz="1400" b="1" spc="-5" dirty="0">
                <a:solidFill>
                  <a:srgbClr val="FFFFFF"/>
                </a:solidFill>
                <a:latin typeface="Arial"/>
                <a:cs typeface="Arial"/>
              </a:rPr>
              <a:t>de dotation recevant des ressources de</a:t>
            </a:r>
            <a:r>
              <a:rPr sz="1400" b="1" spc="-110" dirty="0">
                <a:solidFill>
                  <a:srgbClr val="FFFFFF"/>
                </a:solidFill>
                <a:latin typeface="Arial"/>
                <a:cs typeface="Arial"/>
              </a:rPr>
              <a:t> </a:t>
            </a:r>
            <a:r>
              <a:rPr sz="1400" b="1" spc="-5" dirty="0">
                <a:solidFill>
                  <a:srgbClr val="FFFFFF"/>
                </a:solidFill>
                <a:latin typeface="Arial"/>
                <a:cs typeface="Arial"/>
              </a:rPr>
              <a:t>l’étranger</a:t>
            </a:r>
            <a:endParaRPr sz="1400">
              <a:latin typeface="Arial"/>
              <a:cs typeface="Arial"/>
            </a:endParaRPr>
          </a:p>
        </p:txBody>
      </p:sp>
      <p:sp>
        <p:nvSpPr>
          <p:cNvPr id="13" name="object 13"/>
          <p:cNvSpPr/>
          <p:nvPr/>
        </p:nvSpPr>
        <p:spPr>
          <a:xfrm>
            <a:off x="3194304" y="5751576"/>
            <a:ext cx="375285" cy="307975"/>
          </a:xfrm>
          <a:custGeom>
            <a:avLst/>
            <a:gdLst/>
            <a:ahLst/>
            <a:cxnLst/>
            <a:rect l="l" t="t" r="r" b="b"/>
            <a:pathLst>
              <a:path w="375285" h="307975">
                <a:moveTo>
                  <a:pt x="281178" y="0"/>
                </a:moveTo>
                <a:lnTo>
                  <a:pt x="93726" y="0"/>
                </a:lnTo>
                <a:lnTo>
                  <a:pt x="93726" y="153924"/>
                </a:lnTo>
                <a:lnTo>
                  <a:pt x="0" y="153924"/>
                </a:lnTo>
                <a:lnTo>
                  <a:pt x="187452" y="307848"/>
                </a:lnTo>
                <a:lnTo>
                  <a:pt x="374904" y="153924"/>
                </a:lnTo>
                <a:lnTo>
                  <a:pt x="281178" y="153924"/>
                </a:lnTo>
                <a:lnTo>
                  <a:pt x="281178" y="0"/>
                </a:lnTo>
                <a:close/>
              </a:path>
            </a:pathLst>
          </a:custGeom>
          <a:solidFill>
            <a:srgbClr val="4471C4"/>
          </a:solidFill>
        </p:spPr>
        <p:txBody>
          <a:bodyPr wrap="square" lIns="0" tIns="0" rIns="0" bIns="0" rtlCol="0"/>
          <a:lstStyle/>
          <a:p>
            <a:endParaRPr/>
          </a:p>
        </p:txBody>
      </p:sp>
      <p:sp>
        <p:nvSpPr>
          <p:cNvPr id="14" name="object 14"/>
          <p:cNvSpPr/>
          <p:nvPr/>
        </p:nvSpPr>
        <p:spPr>
          <a:xfrm>
            <a:off x="3194304" y="5751576"/>
            <a:ext cx="375285" cy="307975"/>
          </a:xfrm>
          <a:custGeom>
            <a:avLst/>
            <a:gdLst/>
            <a:ahLst/>
            <a:cxnLst/>
            <a:rect l="l" t="t" r="r" b="b"/>
            <a:pathLst>
              <a:path w="375285" h="307975">
                <a:moveTo>
                  <a:pt x="0" y="153924"/>
                </a:moveTo>
                <a:lnTo>
                  <a:pt x="93726" y="153924"/>
                </a:lnTo>
                <a:lnTo>
                  <a:pt x="93726" y="0"/>
                </a:lnTo>
                <a:lnTo>
                  <a:pt x="281178" y="0"/>
                </a:lnTo>
                <a:lnTo>
                  <a:pt x="281178" y="153924"/>
                </a:lnTo>
                <a:lnTo>
                  <a:pt x="374904" y="153924"/>
                </a:lnTo>
                <a:lnTo>
                  <a:pt x="187452" y="307848"/>
                </a:lnTo>
                <a:lnTo>
                  <a:pt x="0" y="153924"/>
                </a:lnTo>
                <a:close/>
              </a:path>
            </a:pathLst>
          </a:custGeom>
          <a:ln w="12699">
            <a:solidFill>
              <a:srgbClr val="2E528F"/>
            </a:solidFill>
          </a:ln>
        </p:spPr>
        <p:txBody>
          <a:bodyPr wrap="square" lIns="0" tIns="0" rIns="0" bIns="0" rtlCol="0"/>
          <a:lstStyle/>
          <a:p>
            <a:endParaRPr/>
          </a:p>
        </p:txBody>
      </p:sp>
      <p:sp>
        <p:nvSpPr>
          <p:cNvPr id="15" name="object 15"/>
          <p:cNvSpPr/>
          <p:nvPr/>
        </p:nvSpPr>
        <p:spPr>
          <a:xfrm>
            <a:off x="8898635" y="5751576"/>
            <a:ext cx="375285" cy="307975"/>
          </a:xfrm>
          <a:custGeom>
            <a:avLst/>
            <a:gdLst/>
            <a:ahLst/>
            <a:cxnLst/>
            <a:rect l="l" t="t" r="r" b="b"/>
            <a:pathLst>
              <a:path w="375284" h="307975">
                <a:moveTo>
                  <a:pt x="281178" y="0"/>
                </a:moveTo>
                <a:lnTo>
                  <a:pt x="93726" y="0"/>
                </a:lnTo>
                <a:lnTo>
                  <a:pt x="93726" y="153924"/>
                </a:lnTo>
                <a:lnTo>
                  <a:pt x="0" y="153924"/>
                </a:lnTo>
                <a:lnTo>
                  <a:pt x="187452" y="307848"/>
                </a:lnTo>
                <a:lnTo>
                  <a:pt x="374904" y="153924"/>
                </a:lnTo>
                <a:lnTo>
                  <a:pt x="281178" y="153924"/>
                </a:lnTo>
                <a:lnTo>
                  <a:pt x="281178" y="0"/>
                </a:lnTo>
                <a:close/>
              </a:path>
            </a:pathLst>
          </a:custGeom>
          <a:solidFill>
            <a:srgbClr val="4471C4"/>
          </a:solidFill>
        </p:spPr>
        <p:txBody>
          <a:bodyPr wrap="square" lIns="0" tIns="0" rIns="0" bIns="0" rtlCol="0"/>
          <a:lstStyle/>
          <a:p>
            <a:endParaRPr/>
          </a:p>
        </p:txBody>
      </p:sp>
      <p:sp>
        <p:nvSpPr>
          <p:cNvPr id="16" name="object 16"/>
          <p:cNvSpPr/>
          <p:nvPr/>
        </p:nvSpPr>
        <p:spPr>
          <a:xfrm>
            <a:off x="8898635" y="5751576"/>
            <a:ext cx="375285" cy="307975"/>
          </a:xfrm>
          <a:custGeom>
            <a:avLst/>
            <a:gdLst/>
            <a:ahLst/>
            <a:cxnLst/>
            <a:rect l="l" t="t" r="r" b="b"/>
            <a:pathLst>
              <a:path w="375284" h="307975">
                <a:moveTo>
                  <a:pt x="0" y="153924"/>
                </a:moveTo>
                <a:lnTo>
                  <a:pt x="93726" y="153924"/>
                </a:lnTo>
                <a:lnTo>
                  <a:pt x="93726" y="0"/>
                </a:lnTo>
                <a:lnTo>
                  <a:pt x="281178" y="0"/>
                </a:lnTo>
                <a:lnTo>
                  <a:pt x="281178" y="153924"/>
                </a:lnTo>
                <a:lnTo>
                  <a:pt x="374904" y="153924"/>
                </a:lnTo>
                <a:lnTo>
                  <a:pt x="187452" y="307848"/>
                </a:lnTo>
                <a:lnTo>
                  <a:pt x="0" y="153924"/>
                </a:lnTo>
                <a:close/>
              </a:path>
            </a:pathLst>
          </a:custGeom>
          <a:ln w="12699">
            <a:solidFill>
              <a:srgbClr val="2E528F"/>
            </a:solidFill>
          </a:ln>
        </p:spPr>
        <p:txBody>
          <a:bodyPr wrap="square" lIns="0" tIns="0" rIns="0" bIns="0" rtlCol="0"/>
          <a:lstStyle/>
          <a:p>
            <a:endParaRPr/>
          </a:p>
        </p:txBody>
      </p:sp>
      <p:sp>
        <p:nvSpPr>
          <p:cNvPr id="17" name="object 17"/>
          <p:cNvSpPr txBox="1"/>
          <p:nvPr/>
        </p:nvSpPr>
        <p:spPr>
          <a:xfrm>
            <a:off x="6410705" y="6177534"/>
            <a:ext cx="5352415" cy="431800"/>
          </a:xfrm>
          <a:prstGeom prst="rect">
            <a:avLst/>
          </a:prstGeom>
          <a:ln w="19050">
            <a:solidFill>
              <a:srgbClr val="B4C6E7"/>
            </a:solidFill>
          </a:ln>
        </p:spPr>
        <p:txBody>
          <a:bodyPr vert="horz" wrap="square" lIns="0" tIns="40640" rIns="0" bIns="0" rtlCol="0">
            <a:spAutoFit/>
          </a:bodyPr>
          <a:lstStyle/>
          <a:p>
            <a:pPr marL="1670050" marR="349250" indent="-1278890">
              <a:lnSpc>
                <a:spcPct val="100000"/>
              </a:lnSpc>
              <a:spcBef>
                <a:spcPts val="320"/>
              </a:spcBef>
            </a:pPr>
            <a:r>
              <a:rPr sz="1100" b="1" spc="-5" dirty="0">
                <a:latin typeface="Arial"/>
                <a:cs typeface="Arial"/>
              </a:rPr>
              <a:t>Etat séparé des avantages et ressources en provenance de l’étranger  (Loi 24/08/2021 </a:t>
            </a:r>
            <a:r>
              <a:rPr sz="1100" b="1" dirty="0">
                <a:latin typeface="Arial"/>
                <a:cs typeface="Arial"/>
              </a:rPr>
              <a:t>/ </a:t>
            </a:r>
            <a:r>
              <a:rPr sz="1100" b="1" spc="-20" dirty="0">
                <a:latin typeface="Arial"/>
                <a:cs typeface="Arial"/>
              </a:rPr>
              <a:t>ANC</a:t>
            </a:r>
            <a:r>
              <a:rPr sz="1100" b="1" spc="-15" dirty="0">
                <a:latin typeface="Arial"/>
                <a:cs typeface="Arial"/>
              </a:rPr>
              <a:t> </a:t>
            </a:r>
            <a:r>
              <a:rPr sz="1100" b="1" spc="-5" dirty="0">
                <a:latin typeface="Arial"/>
                <a:cs typeface="Arial"/>
              </a:rPr>
              <a:t>2022-04)</a:t>
            </a:r>
            <a:endParaRPr sz="1100">
              <a:latin typeface="Arial"/>
              <a:cs typeface="Arial"/>
            </a:endParaRPr>
          </a:p>
        </p:txBody>
      </p:sp>
      <p:sp>
        <p:nvSpPr>
          <p:cNvPr id="18" name="object 18"/>
          <p:cNvSpPr txBox="1">
            <a:spLocks noGrp="1"/>
          </p:cNvSpPr>
          <p:nvPr>
            <p:ph type="title"/>
          </p:nvPr>
        </p:nvSpPr>
        <p:spPr>
          <a:xfrm>
            <a:off x="570002" y="122303"/>
            <a:ext cx="8956040" cy="1312667"/>
          </a:xfrm>
          <a:prstGeom prst="rect">
            <a:avLst/>
          </a:prstGeom>
        </p:spPr>
        <p:txBody>
          <a:bodyPr vert="horz" wrap="square" lIns="0" tIns="13335" rIns="0" bIns="0" rtlCol="0">
            <a:spAutoFit/>
          </a:bodyPr>
          <a:lstStyle/>
          <a:p>
            <a:pPr marL="12700">
              <a:lnSpc>
                <a:spcPts val="3345"/>
              </a:lnSpc>
              <a:spcBef>
                <a:spcPts val="105"/>
              </a:spcBef>
            </a:pPr>
            <a:r>
              <a:rPr sz="4000" spc="-20" dirty="0"/>
              <a:t>Atelier fonds de dotation</a:t>
            </a:r>
            <a:r>
              <a:rPr lang="fr-FR" sz="4000" spc="-20" dirty="0"/>
              <a:t> :</a:t>
            </a:r>
            <a:br>
              <a:rPr lang="fr-FR" sz="4000" spc="-20" dirty="0"/>
            </a:br>
            <a:r>
              <a:rPr lang="fr-FR" sz="3600" spc="-5" dirty="0">
                <a:solidFill>
                  <a:schemeClr val="tx1"/>
                </a:solidFill>
              </a:rPr>
              <a:t>L’essentiel comptable : l’annexe aux comptes annuels</a:t>
            </a:r>
            <a:endParaRPr sz="3600" spc="-5" dirty="0">
              <a:solidFill>
                <a:schemeClr val="tx1"/>
              </a:solidFill>
            </a:endParaRPr>
          </a:p>
        </p:txBody>
      </p:sp>
      <p:pic>
        <p:nvPicPr>
          <p:cNvPr id="2" name="Picture 2">
            <a:extLst>
              <a:ext uri="{FF2B5EF4-FFF2-40B4-BE49-F238E27FC236}">
                <a16:creationId xmlns:a16="http://schemas.microsoft.com/office/drawing/2014/main" id="{D7931AEC-13B8-B35C-1B72-124B5DBB0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6277" y="77388"/>
            <a:ext cx="1666148" cy="10496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BCDEB0-334C-F9E3-57AF-4FE146257D86}"/>
              </a:ext>
            </a:extLst>
          </p:cNvPr>
          <p:cNvSpPr>
            <a:spLocks noGrp="1"/>
          </p:cNvSpPr>
          <p:nvPr>
            <p:ph type="title"/>
          </p:nvPr>
        </p:nvSpPr>
        <p:spPr>
          <a:xfrm>
            <a:off x="642258" y="659040"/>
            <a:ext cx="10178143" cy="930275"/>
          </a:xfrm>
        </p:spPr>
        <p:txBody>
          <a:bodyPr>
            <a:normAutofit/>
          </a:bodyPr>
          <a:lstStyle/>
          <a:p>
            <a:r>
              <a:rPr lang="fr-FR" dirty="0">
                <a:latin typeface="+mn-lt"/>
              </a:rPr>
              <a:t>Atelier fonds de dotation</a:t>
            </a:r>
          </a:p>
        </p:txBody>
      </p:sp>
      <p:sp>
        <p:nvSpPr>
          <p:cNvPr id="4" name="ZoneTexte 3">
            <a:extLst>
              <a:ext uri="{FF2B5EF4-FFF2-40B4-BE49-F238E27FC236}">
                <a16:creationId xmlns:a16="http://schemas.microsoft.com/office/drawing/2014/main" id="{8EB3FC6D-4F71-AE6E-2890-3AE469F5507F}"/>
              </a:ext>
            </a:extLst>
          </p:cNvPr>
          <p:cNvSpPr txBox="1"/>
          <p:nvPr/>
        </p:nvSpPr>
        <p:spPr>
          <a:xfrm>
            <a:off x="1349829" y="2286391"/>
            <a:ext cx="6096000" cy="369332"/>
          </a:xfrm>
          <a:prstGeom prst="rect">
            <a:avLst/>
          </a:prstGeom>
          <a:noFill/>
        </p:spPr>
        <p:txBody>
          <a:bodyPr wrap="square">
            <a:spAutoFit/>
          </a:bodyPr>
          <a:lstStyle/>
          <a:p>
            <a:pPr marL="298450" indent="-285750">
              <a:lnSpc>
                <a:spcPct val="100000"/>
              </a:lnSpc>
              <a:spcBef>
                <a:spcPts val="95"/>
              </a:spcBef>
              <a:buFont typeface="Wingdings" panose="05000000000000000000" pitchFamily="2" charset="2"/>
              <a:buChar char="§"/>
            </a:pPr>
            <a:r>
              <a:rPr lang="fr-FR" sz="1800" spc="-5" dirty="0">
                <a:solidFill>
                  <a:schemeClr val="bg1"/>
                </a:solidFill>
                <a:cs typeface="Calibri"/>
              </a:rPr>
              <a:t>QUELQUES QUESTIONS / RÉPONSES</a:t>
            </a:r>
            <a:r>
              <a:rPr lang="fr-FR" sz="1800" spc="30" dirty="0">
                <a:solidFill>
                  <a:schemeClr val="bg1"/>
                </a:solidFill>
                <a:cs typeface="Calibri"/>
              </a:rPr>
              <a:t> </a:t>
            </a:r>
            <a:r>
              <a:rPr lang="fr-FR" sz="1800" spc="-5" dirty="0">
                <a:solidFill>
                  <a:schemeClr val="bg1"/>
                </a:solidFill>
                <a:cs typeface="Calibri"/>
              </a:rPr>
              <a:t>D’ACTUALITÉ</a:t>
            </a:r>
            <a:endParaRPr lang="fr-FR" sz="1800" dirty="0">
              <a:solidFill>
                <a:schemeClr val="bg1"/>
              </a:solidFill>
              <a:cs typeface="Calibri"/>
            </a:endParaRPr>
          </a:p>
        </p:txBody>
      </p:sp>
      <p:pic>
        <p:nvPicPr>
          <p:cNvPr id="3" name="Picture 2">
            <a:extLst>
              <a:ext uri="{FF2B5EF4-FFF2-40B4-BE49-F238E27FC236}">
                <a16:creationId xmlns:a16="http://schemas.microsoft.com/office/drawing/2014/main" id="{440A003A-65D6-2FAB-4D7C-9DCCC10C26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8802" y="5421153"/>
            <a:ext cx="1666148" cy="104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9968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433970" y="2343551"/>
            <a:ext cx="114291" cy="170682"/>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48261" y="2187181"/>
            <a:ext cx="11069998" cy="2003754"/>
          </a:xfrm>
          <a:prstGeom prst="rect">
            <a:avLst/>
          </a:prstGeom>
        </p:spPr>
        <p:txBody>
          <a:bodyPr vert="horz" wrap="square" lIns="0" tIns="53975" rIns="0" bIns="0" rtlCol="0">
            <a:spAutoFit/>
          </a:bodyPr>
          <a:lstStyle/>
          <a:p>
            <a:pPr marL="240665" marR="5080">
              <a:lnSpc>
                <a:spcPts val="2590"/>
              </a:lnSpc>
              <a:spcBef>
                <a:spcPts val="425"/>
              </a:spcBef>
              <a:tabLst>
                <a:tab pos="268288" algn="l"/>
                <a:tab pos="1584325" algn="l"/>
                <a:tab pos="2640013" algn="l"/>
                <a:tab pos="2995613" algn="l"/>
                <a:tab pos="4194175" algn="l"/>
                <a:tab pos="4640263" algn="l"/>
                <a:tab pos="4991100" algn="l"/>
                <a:tab pos="6178550" algn="l"/>
                <a:tab pos="7993063" algn="l"/>
                <a:tab pos="8677275" algn="l"/>
                <a:tab pos="9496425" algn="l"/>
                <a:tab pos="9944100" algn="l"/>
              </a:tabLst>
            </a:pPr>
            <a:r>
              <a:rPr sz="2400" b="1" dirty="0">
                <a:cs typeface="Calibri"/>
              </a:rPr>
              <a:t>Que</a:t>
            </a:r>
            <a:r>
              <a:rPr lang="fr-FR" sz="2400" b="1" dirty="0">
                <a:cs typeface="Calibri"/>
              </a:rPr>
              <a:t> </a:t>
            </a:r>
            <a:r>
              <a:rPr sz="2400" b="1" spc="-50" dirty="0">
                <a:cs typeface="Calibri"/>
              </a:rPr>
              <a:t>f</a:t>
            </a:r>
            <a:r>
              <a:rPr sz="2400" b="1" dirty="0">
                <a:cs typeface="Calibri"/>
              </a:rPr>
              <a:t>ai</a:t>
            </a:r>
            <a:r>
              <a:rPr sz="2400" b="1" spc="-35" dirty="0">
                <a:cs typeface="Calibri"/>
              </a:rPr>
              <a:t>r</a:t>
            </a:r>
            <a:r>
              <a:rPr sz="2400" b="1" dirty="0">
                <a:cs typeface="Calibri"/>
              </a:rPr>
              <a:t>e</a:t>
            </a:r>
            <a:r>
              <a:rPr lang="fr-FR" sz="2400" b="1" dirty="0">
                <a:cs typeface="Calibri"/>
              </a:rPr>
              <a:t> </a:t>
            </a:r>
            <a:r>
              <a:rPr sz="2400" b="1" spc="-15" dirty="0" err="1">
                <a:cs typeface="Calibri"/>
              </a:rPr>
              <a:t>l</a:t>
            </a:r>
            <a:r>
              <a:rPr sz="2400" b="1" spc="-10" dirty="0" err="1">
                <a:cs typeface="Calibri"/>
              </a:rPr>
              <a:t>o</a:t>
            </a:r>
            <a:r>
              <a:rPr sz="2400" b="1" spc="-35" dirty="0" err="1">
                <a:cs typeface="Calibri"/>
              </a:rPr>
              <a:t>r</a:t>
            </a:r>
            <a:r>
              <a:rPr sz="2400" b="1" spc="-5" dirty="0" err="1">
                <a:cs typeface="Calibri"/>
              </a:rPr>
              <a:t>squ</a:t>
            </a:r>
            <a:r>
              <a:rPr sz="2400" b="1" dirty="0" err="1">
                <a:cs typeface="Calibri"/>
              </a:rPr>
              <a:t>e</a:t>
            </a:r>
            <a:r>
              <a:rPr lang="fr-FR" sz="2400" b="1" dirty="0">
                <a:cs typeface="Calibri"/>
              </a:rPr>
              <a:t> </a:t>
            </a:r>
            <a:r>
              <a:rPr sz="2400" b="1" dirty="0">
                <a:cs typeface="Calibri"/>
              </a:rPr>
              <a:t>le	m</a:t>
            </a:r>
            <a:r>
              <a:rPr sz="2400" b="1" spc="-10" dirty="0">
                <a:cs typeface="Calibri"/>
              </a:rPr>
              <a:t>o</a:t>
            </a:r>
            <a:r>
              <a:rPr sz="2400" b="1" spc="-25" dirty="0">
                <a:cs typeface="Calibri"/>
              </a:rPr>
              <a:t>nt</a:t>
            </a:r>
            <a:r>
              <a:rPr sz="2400" b="1" dirty="0">
                <a:cs typeface="Calibri"/>
              </a:rPr>
              <a:t>a</a:t>
            </a:r>
            <a:r>
              <a:rPr sz="2400" b="1" spc="-25" dirty="0">
                <a:cs typeface="Calibri"/>
              </a:rPr>
              <a:t>n</a:t>
            </a:r>
            <a:r>
              <a:rPr sz="2400" b="1" dirty="0">
                <a:cs typeface="Calibri"/>
              </a:rPr>
              <a:t>t	</a:t>
            </a:r>
            <a:r>
              <a:rPr sz="2400" b="1" spc="-5" dirty="0">
                <a:cs typeface="Calibri"/>
              </a:rPr>
              <a:t>d</a:t>
            </a:r>
            <a:r>
              <a:rPr sz="2400" b="1" dirty="0">
                <a:cs typeface="Calibri"/>
              </a:rPr>
              <a:t>e	la	</a:t>
            </a:r>
            <a:r>
              <a:rPr sz="2400" b="1" spc="-5" dirty="0">
                <a:cs typeface="Calibri"/>
              </a:rPr>
              <a:t>d</a:t>
            </a:r>
            <a:r>
              <a:rPr sz="2400" b="1" spc="-10" dirty="0">
                <a:cs typeface="Calibri"/>
              </a:rPr>
              <a:t>o</a:t>
            </a:r>
            <a:r>
              <a:rPr sz="2400" b="1" spc="-25" dirty="0">
                <a:cs typeface="Calibri"/>
              </a:rPr>
              <a:t>t</a:t>
            </a:r>
            <a:r>
              <a:rPr sz="2400" b="1" spc="-35" dirty="0">
                <a:cs typeface="Calibri"/>
              </a:rPr>
              <a:t>a</a:t>
            </a:r>
            <a:r>
              <a:rPr sz="2400" b="1" dirty="0">
                <a:cs typeface="Calibri"/>
              </a:rPr>
              <a:t>ti</a:t>
            </a:r>
            <a:r>
              <a:rPr sz="2400" b="1" spc="-10" dirty="0">
                <a:cs typeface="Calibri"/>
              </a:rPr>
              <a:t>o</a:t>
            </a:r>
            <a:r>
              <a:rPr sz="2400" b="1" dirty="0">
                <a:cs typeface="Calibri"/>
              </a:rPr>
              <a:t>n	</a:t>
            </a:r>
            <a:r>
              <a:rPr sz="2400" b="1" spc="-20" dirty="0">
                <a:cs typeface="Calibri"/>
              </a:rPr>
              <a:t>c</a:t>
            </a:r>
            <a:r>
              <a:rPr sz="2400" b="1" spc="-10" dirty="0">
                <a:cs typeface="Calibri"/>
              </a:rPr>
              <a:t>o</a:t>
            </a:r>
            <a:r>
              <a:rPr sz="2400" b="1" spc="-5" dirty="0">
                <a:cs typeface="Calibri"/>
              </a:rPr>
              <a:t>ns</a:t>
            </a:r>
            <a:r>
              <a:rPr sz="2400" b="1" spc="-10" dirty="0">
                <a:cs typeface="Calibri"/>
              </a:rPr>
              <a:t>o</a:t>
            </a:r>
            <a:r>
              <a:rPr sz="2400" b="1" dirty="0">
                <a:cs typeface="Calibri"/>
              </a:rPr>
              <a:t>m</a:t>
            </a:r>
            <a:r>
              <a:rPr sz="2400" b="1" spc="-15" dirty="0">
                <a:cs typeface="Calibri"/>
              </a:rPr>
              <a:t>p</a:t>
            </a:r>
            <a:r>
              <a:rPr sz="2400" b="1" dirty="0">
                <a:cs typeface="Calibri"/>
              </a:rPr>
              <a:t>t</a:t>
            </a:r>
            <a:r>
              <a:rPr sz="2400" b="1" spc="-10" dirty="0">
                <a:cs typeface="Calibri"/>
              </a:rPr>
              <a:t>i</a:t>
            </a:r>
            <a:r>
              <a:rPr sz="2400" b="1" spc="-5" dirty="0">
                <a:cs typeface="Calibri"/>
              </a:rPr>
              <a:t>b</a:t>
            </a:r>
            <a:r>
              <a:rPr sz="2400" b="1" dirty="0">
                <a:cs typeface="Calibri"/>
              </a:rPr>
              <a:t>le	</a:t>
            </a:r>
            <a:r>
              <a:rPr sz="2400" b="1" spc="-5" dirty="0">
                <a:cs typeface="Calibri"/>
              </a:rPr>
              <a:t>d</a:t>
            </a:r>
            <a:r>
              <a:rPr sz="2400" b="1" spc="-50" dirty="0">
                <a:cs typeface="Calibri"/>
              </a:rPr>
              <a:t>’</a:t>
            </a:r>
            <a:r>
              <a:rPr sz="2400" b="1" spc="-5" dirty="0">
                <a:cs typeface="Calibri"/>
              </a:rPr>
              <a:t>u</a:t>
            </a:r>
            <a:r>
              <a:rPr sz="2400" b="1" dirty="0">
                <a:cs typeface="Calibri"/>
              </a:rPr>
              <a:t>n	</a:t>
            </a:r>
            <a:r>
              <a:rPr sz="2400" b="1" spc="-50" dirty="0">
                <a:cs typeface="Calibri"/>
              </a:rPr>
              <a:t>f</a:t>
            </a:r>
            <a:r>
              <a:rPr sz="2400" b="1" spc="-10" dirty="0">
                <a:cs typeface="Calibri"/>
              </a:rPr>
              <a:t>o</a:t>
            </a:r>
            <a:r>
              <a:rPr sz="2400" b="1" spc="-5" dirty="0">
                <a:cs typeface="Calibri"/>
              </a:rPr>
              <a:t>nd</a:t>
            </a:r>
            <a:r>
              <a:rPr sz="2400" b="1" dirty="0">
                <a:cs typeface="Calibri"/>
              </a:rPr>
              <a:t>s	</a:t>
            </a:r>
            <a:r>
              <a:rPr sz="2400" b="1" spc="-5" dirty="0">
                <a:cs typeface="Calibri"/>
              </a:rPr>
              <a:t>d</a:t>
            </a:r>
            <a:r>
              <a:rPr sz="2400" b="1" dirty="0">
                <a:cs typeface="Calibri"/>
              </a:rPr>
              <a:t>e	</a:t>
            </a:r>
            <a:r>
              <a:rPr sz="2400" b="1" spc="-5" dirty="0">
                <a:cs typeface="Calibri"/>
              </a:rPr>
              <a:t>d</a:t>
            </a:r>
            <a:r>
              <a:rPr sz="2400" b="1" spc="-10" dirty="0">
                <a:cs typeface="Calibri"/>
              </a:rPr>
              <a:t>o</a:t>
            </a:r>
            <a:r>
              <a:rPr sz="2400" b="1" spc="-25" dirty="0">
                <a:cs typeface="Calibri"/>
              </a:rPr>
              <a:t>ta</a:t>
            </a:r>
            <a:r>
              <a:rPr sz="2400" b="1" dirty="0">
                <a:cs typeface="Calibri"/>
              </a:rPr>
              <a:t>ti</a:t>
            </a:r>
            <a:r>
              <a:rPr sz="2400" b="1" spc="-10" dirty="0">
                <a:cs typeface="Calibri"/>
              </a:rPr>
              <a:t>on  devient inférieur </a:t>
            </a:r>
            <a:r>
              <a:rPr sz="2400" b="1" dirty="0">
                <a:cs typeface="Calibri"/>
              </a:rPr>
              <a:t>à </a:t>
            </a:r>
            <a:r>
              <a:rPr sz="2400" b="1" spc="-5" dirty="0">
                <a:cs typeface="Calibri"/>
              </a:rPr>
              <a:t>15 000 </a:t>
            </a:r>
            <a:r>
              <a:rPr sz="2400" b="1" spc="-10" dirty="0">
                <a:cs typeface="Calibri"/>
              </a:rPr>
              <a:t>euros</a:t>
            </a:r>
            <a:r>
              <a:rPr sz="2400" b="1" spc="-20" dirty="0">
                <a:cs typeface="Calibri"/>
              </a:rPr>
              <a:t> </a:t>
            </a:r>
            <a:r>
              <a:rPr sz="2400" b="1" dirty="0">
                <a:cs typeface="Calibri"/>
              </a:rPr>
              <a:t>?</a:t>
            </a:r>
          </a:p>
          <a:p>
            <a:pPr marL="659765" lvl="1" indent="-190500">
              <a:spcBef>
                <a:spcPts val="1889"/>
              </a:spcBef>
              <a:buFont typeface="Wingdings 2"/>
              <a:buChar char=""/>
              <a:tabLst>
                <a:tab pos="203200" algn="l"/>
              </a:tabLst>
            </a:pPr>
            <a:r>
              <a:rPr sz="2000" spc="-5" dirty="0">
                <a:solidFill>
                  <a:srgbClr val="01030A"/>
                </a:solidFill>
                <a:cs typeface="Arial"/>
              </a:rPr>
              <a:t>Rien car il est </a:t>
            </a:r>
            <a:r>
              <a:rPr sz="2000" spc="-10" dirty="0">
                <a:solidFill>
                  <a:srgbClr val="01030A"/>
                </a:solidFill>
                <a:cs typeface="Arial"/>
              </a:rPr>
              <a:t>par définition </a:t>
            </a:r>
            <a:r>
              <a:rPr sz="2000" spc="-5" dirty="0">
                <a:solidFill>
                  <a:srgbClr val="01030A"/>
                </a:solidFill>
                <a:cs typeface="Arial"/>
              </a:rPr>
              <a:t>autorisé de consommer la </a:t>
            </a:r>
            <a:r>
              <a:rPr sz="2000" spc="-10" dirty="0">
                <a:solidFill>
                  <a:srgbClr val="01030A"/>
                </a:solidFill>
                <a:cs typeface="Arial"/>
              </a:rPr>
              <a:t>dotation</a:t>
            </a:r>
            <a:r>
              <a:rPr sz="2000" spc="165" dirty="0">
                <a:solidFill>
                  <a:srgbClr val="01030A"/>
                </a:solidFill>
                <a:cs typeface="Arial"/>
              </a:rPr>
              <a:t> </a:t>
            </a:r>
            <a:r>
              <a:rPr sz="2000" spc="-10" dirty="0">
                <a:solidFill>
                  <a:srgbClr val="01030A"/>
                </a:solidFill>
                <a:cs typeface="Arial"/>
              </a:rPr>
              <a:t>consomptible.</a:t>
            </a:r>
            <a:endParaRPr sz="2000" dirty="0">
              <a:cs typeface="Arial"/>
            </a:endParaRPr>
          </a:p>
          <a:p>
            <a:pPr marL="659765" marR="5715" lvl="1" indent="-190500">
              <a:spcBef>
                <a:spcPts val="865"/>
              </a:spcBef>
              <a:buFont typeface="Wingdings 2"/>
              <a:buChar char=""/>
              <a:tabLst>
                <a:tab pos="203200" algn="l"/>
              </a:tabLst>
            </a:pPr>
            <a:r>
              <a:rPr sz="2000" dirty="0">
                <a:solidFill>
                  <a:srgbClr val="01030A"/>
                </a:solidFill>
                <a:cs typeface="Arial"/>
              </a:rPr>
              <a:t>Il </a:t>
            </a:r>
            <a:r>
              <a:rPr sz="2000" spc="-10" dirty="0">
                <a:solidFill>
                  <a:srgbClr val="01030A"/>
                </a:solidFill>
                <a:cs typeface="Arial"/>
              </a:rPr>
              <a:t>convient, </a:t>
            </a:r>
            <a:r>
              <a:rPr sz="2000" spc="-5" dirty="0">
                <a:solidFill>
                  <a:srgbClr val="01030A"/>
                </a:solidFill>
                <a:cs typeface="Arial"/>
              </a:rPr>
              <a:t>toutefois, de réfléchir aux problèmes de continuité d’exploitation qu’une telle situation financière  </a:t>
            </a:r>
            <a:r>
              <a:rPr sz="2000" spc="-10" dirty="0">
                <a:solidFill>
                  <a:srgbClr val="01030A"/>
                </a:solidFill>
                <a:cs typeface="Arial"/>
              </a:rPr>
              <a:t>pourrait</a:t>
            </a:r>
            <a:r>
              <a:rPr sz="2000" spc="15" dirty="0">
                <a:solidFill>
                  <a:srgbClr val="01030A"/>
                </a:solidFill>
                <a:cs typeface="Arial"/>
              </a:rPr>
              <a:t> </a:t>
            </a:r>
            <a:r>
              <a:rPr sz="2000" spc="-20" dirty="0">
                <a:solidFill>
                  <a:srgbClr val="01030A"/>
                </a:solidFill>
                <a:cs typeface="Arial"/>
              </a:rPr>
              <a:t>engendrer.</a:t>
            </a:r>
            <a:endParaRPr sz="2000" dirty="0">
              <a:cs typeface="Arial"/>
            </a:endParaRPr>
          </a:p>
        </p:txBody>
      </p:sp>
      <p:sp>
        <p:nvSpPr>
          <p:cNvPr id="6" name="object 6"/>
          <p:cNvSpPr txBox="1">
            <a:spLocks noGrp="1"/>
          </p:cNvSpPr>
          <p:nvPr>
            <p:ph type="title"/>
          </p:nvPr>
        </p:nvSpPr>
        <p:spPr>
          <a:xfrm>
            <a:off x="491116" y="647922"/>
            <a:ext cx="5283835" cy="635000"/>
          </a:xfrm>
          <a:prstGeom prst="rect">
            <a:avLst/>
          </a:prstGeom>
        </p:spPr>
        <p:txBody>
          <a:bodyPr vert="horz" wrap="square" lIns="0" tIns="12065" rIns="0" bIns="0" rtlCol="0">
            <a:spAutoFit/>
          </a:bodyPr>
          <a:lstStyle/>
          <a:p>
            <a:pPr marL="12700">
              <a:lnSpc>
                <a:spcPct val="100000"/>
              </a:lnSpc>
              <a:spcBef>
                <a:spcPts val="95"/>
              </a:spcBef>
            </a:pPr>
            <a:r>
              <a:rPr sz="4000" spc="-20" dirty="0"/>
              <a:t>Atelier fonds de dotation</a:t>
            </a:r>
          </a:p>
        </p:txBody>
      </p:sp>
      <p:pic>
        <p:nvPicPr>
          <p:cNvPr id="2" name="Picture 2">
            <a:extLst>
              <a:ext uri="{FF2B5EF4-FFF2-40B4-BE49-F238E27FC236}">
                <a16:creationId xmlns:a16="http://schemas.microsoft.com/office/drawing/2014/main" id="{27B475BD-1FA4-B053-9029-F946D6A534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2308" y="5483341"/>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4278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346286" y="2098077"/>
            <a:ext cx="114291" cy="170682"/>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1110" y="1877360"/>
            <a:ext cx="11169780" cy="3350276"/>
          </a:xfrm>
          <a:prstGeom prst="rect">
            <a:avLst/>
          </a:prstGeom>
        </p:spPr>
        <p:txBody>
          <a:bodyPr vert="horz" wrap="square" lIns="0" tIns="53975" rIns="0" bIns="0" rtlCol="0">
            <a:spAutoFit/>
          </a:bodyPr>
          <a:lstStyle/>
          <a:p>
            <a:pPr marL="240665" marR="5080">
              <a:lnSpc>
                <a:spcPts val="2590"/>
              </a:lnSpc>
              <a:spcBef>
                <a:spcPts val="425"/>
              </a:spcBef>
              <a:tabLst>
                <a:tab pos="893444" algn="l"/>
                <a:tab pos="1584960" algn="l"/>
                <a:tab pos="2640965" algn="l"/>
                <a:tab pos="2996565" algn="l"/>
                <a:tab pos="4195445" algn="l"/>
                <a:tab pos="4640580" algn="l"/>
                <a:tab pos="4991100" algn="l"/>
                <a:tab pos="6178550" algn="l"/>
                <a:tab pos="7993380" algn="l"/>
                <a:tab pos="8677910" algn="l"/>
                <a:tab pos="9497695" algn="l"/>
                <a:tab pos="9944100" algn="l"/>
              </a:tabLst>
            </a:pPr>
            <a:r>
              <a:rPr sz="2400" b="1" dirty="0">
                <a:cs typeface="Calibri"/>
              </a:rPr>
              <a:t>Est-</a:t>
            </a:r>
            <a:r>
              <a:rPr lang="fr-FR" sz="2400" b="1" dirty="0">
                <a:cs typeface="Calibri"/>
              </a:rPr>
              <a:t>ce qu’un </a:t>
            </a:r>
            <a:r>
              <a:rPr sz="2400" b="1" dirty="0">
                <a:cs typeface="Calibri"/>
              </a:rPr>
              <a:t>fonds</a:t>
            </a:r>
            <a:r>
              <a:rPr lang="fr-FR" sz="2400" b="1" dirty="0">
                <a:cs typeface="Calibri"/>
              </a:rPr>
              <a:t> </a:t>
            </a:r>
            <a:r>
              <a:rPr sz="2400" b="1" dirty="0">
                <a:cs typeface="Calibri"/>
              </a:rPr>
              <a:t>de</a:t>
            </a:r>
            <a:r>
              <a:rPr lang="fr-FR" sz="2400" b="1" dirty="0">
                <a:cs typeface="Calibri"/>
              </a:rPr>
              <a:t> </a:t>
            </a:r>
            <a:r>
              <a:rPr sz="2400" b="1" dirty="0">
                <a:cs typeface="Calibri"/>
              </a:rPr>
              <a:t>dotation	</a:t>
            </a:r>
            <a:r>
              <a:rPr lang="fr-FR" sz="2400" b="1" dirty="0">
                <a:cs typeface="Calibri"/>
              </a:rPr>
              <a:t>peut exister </a:t>
            </a:r>
            <a:r>
              <a:rPr sz="2400" b="1" dirty="0">
                <a:cs typeface="Calibri"/>
              </a:rPr>
              <a:t>sans</a:t>
            </a:r>
            <a:r>
              <a:rPr lang="fr-FR" sz="2400" b="1" dirty="0">
                <a:cs typeface="Calibri"/>
              </a:rPr>
              <a:t>  dotation ou</a:t>
            </a:r>
            <a:r>
              <a:rPr sz="2400" b="1" dirty="0">
                <a:cs typeface="Calibri"/>
              </a:rPr>
              <a:t>	dont	la</a:t>
            </a:r>
            <a:r>
              <a:rPr lang="fr-FR" sz="2400" b="1" dirty="0">
                <a:cs typeface="Calibri"/>
              </a:rPr>
              <a:t> </a:t>
            </a:r>
            <a:r>
              <a:rPr sz="2400" b="1" dirty="0">
                <a:cs typeface="Calibri"/>
              </a:rPr>
              <a:t>dotation</a:t>
            </a:r>
            <a:r>
              <a:rPr lang="fr-FR" sz="2400" b="1" dirty="0">
                <a:cs typeface="Calibri"/>
              </a:rPr>
              <a:t> est</a:t>
            </a:r>
            <a:r>
              <a:rPr sz="2400" b="1" dirty="0">
                <a:cs typeface="Calibri"/>
              </a:rPr>
              <a:t> complètement consommée ?</a:t>
            </a:r>
          </a:p>
          <a:p>
            <a:pPr marL="659765" lvl="1" indent="-190500">
              <a:spcBef>
                <a:spcPts val="1889"/>
              </a:spcBef>
              <a:buFont typeface="Wingdings 2"/>
              <a:buChar char=""/>
              <a:tabLst>
                <a:tab pos="203200" algn="l"/>
              </a:tabLst>
            </a:pPr>
            <a:r>
              <a:rPr sz="2000" spc="-5" dirty="0">
                <a:solidFill>
                  <a:srgbClr val="01030A"/>
                </a:solidFill>
                <a:cs typeface="Arial"/>
              </a:rPr>
              <a:t>C’est possible.</a:t>
            </a:r>
          </a:p>
          <a:p>
            <a:pPr marL="659765" marR="5080" lvl="1" indent="-190500">
              <a:spcBef>
                <a:spcPts val="865"/>
              </a:spcBef>
              <a:buFont typeface="Wingdings 2"/>
              <a:buChar char=""/>
              <a:tabLst>
                <a:tab pos="203200" algn="l"/>
              </a:tabLst>
            </a:pPr>
            <a:r>
              <a:rPr sz="2000" spc="-5" dirty="0">
                <a:solidFill>
                  <a:srgbClr val="01030A"/>
                </a:solidFill>
                <a:cs typeface="Arial"/>
              </a:rPr>
              <a:t>Avant l’exigence de dotation initiale minimale de 15.000 euros instaurée par la loi du 31 juillet 2014, </a:t>
            </a:r>
            <a:r>
              <a:rPr lang="fr-FR" sz="2000" spc="-5" dirty="0">
                <a:solidFill>
                  <a:srgbClr val="01030A"/>
                </a:solidFill>
                <a:cs typeface="Arial"/>
              </a:rPr>
              <a:t> </a:t>
            </a:r>
            <a:r>
              <a:rPr sz="2000" spc="-5" dirty="0">
                <a:solidFill>
                  <a:srgbClr val="01030A"/>
                </a:solidFill>
                <a:cs typeface="Arial"/>
              </a:rPr>
              <a:t>il était  possible de constituer un fonds de dotation sans dotation. La loi ESS (loi n°2014-856 du 31 juillet 2014)   n’exige pas d’effet rétroactif à cette disposition.</a:t>
            </a:r>
          </a:p>
          <a:p>
            <a:pPr marL="659765" marR="5080" lvl="1" indent="-190500">
              <a:spcBef>
                <a:spcPts val="865"/>
              </a:spcBef>
              <a:buFont typeface="Wingdings 2"/>
              <a:buChar char=""/>
              <a:tabLst>
                <a:tab pos="203200" algn="l"/>
              </a:tabLst>
            </a:pPr>
            <a:r>
              <a:rPr sz="2000" spc="-5" dirty="0">
                <a:solidFill>
                  <a:srgbClr val="01030A"/>
                </a:solidFill>
                <a:cs typeface="Arial"/>
              </a:rPr>
              <a:t>Un fonds de dotation à dotation consomptible peut très bien avoir consommé la totalité de sa dotation,  avant de « recharger » sa dotation pour développer de nouveaux programmes d’intérêt général.</a:t>
            </a:r>
          </a:p>
        </p:txBody>
      </p:sp>
      <p:sp>
        <p:nvSpPr>
          <p:cNvPr id="7" name="object 7"/>
          <p:cNvSpPr txBox="1">
            <a:spLocks noGrp="1"/>
          </p:cNvSpPr>
          <p:nvPr>
            <p:ph type="sldNum" sz="quarter" idx="7"/>
          </p:nvPr>
        </p:nvSpPr>
        <p:spPr>
          <a:xfrm>
            <a:off x="11067288" y="6463728"/>
            <a:ext cx="231775" cy="177800"/>
          </a:xfrm>
          <a:prstGeom prst="rect">
            <a:avLst/>
          </a:prstGeom>
        </p:spPr>
        <p:txBody>
          <a:bodyPr vert="horz" wrap="square" lIns="0" tIns="0" rIns="0" bIns="0" rtlCol="0">
            <a:spAutoFit/>
          </a:bodyPr>
          <a:lstStyle>
            <a:defPPr>
              <a:defRPr lang="fr-F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fr-FR" smtClean="0"/>
              <a:pPr marL="38100">
                <a:lnSpc>
                  <a:spcPts val="1240"/>
                </a:lnSpc>
              </a:pPr>
              <a:t>58</a:t>
            </a:fld>
            <a:endParaRPr dirty="0"/>
          </a:p>
        </p:txBody>
      </p:sp>
      <p:sp>
        <p:nvSpPr>
          <p:cNvPr id="6" name="object 6"/>
          <p:cNvSpPr txBox="1">
            <a:spLocks noGrp="1"/>
          </p:cNvSpPr>
          <p:nvPr>
            <p:ph type="title"/>
          </p:nvPr>
        </p:nvSpPr>
        <p:spPr>
          <a:xfrm>
            <a:off x="560962" y="574025"/>
            <a:ext cx="5283835" cy="635000"/>
          </a:xfrm>
          <a:prstGeom prst="rect">
            <a:avLst/>
          </a:prstGeom>
        </p:spPr>
        <p:txBody>
          <a:bodyPr vert="horz" wrap="square" lIns="0" tIns="12065" rIns="0" bIns="0" rtlCol="0">
            <a:spAutoFit/>
          </a:bodyPr>
          <a:lstStyle/>
          <a:p>
            <a:pPr marL="12700">
              <a:lnSpc>
                <a:spcPct val="100000"/>
              </a:lnSpc>
              <a:spcBef>
                <a:spcPts val="95"/>
              </a:spcBef>
            </a:pPr>
            <a:r>
              <a:rPr sz="4000" spc="-20" dirty="0"/>
              <a:t>Atelier fonds de dotation</a:t>
            </a:r>
          </a:p>
        </p:txBody>
      </p:sp>
      <p:pic>
        <p:nvPicPr>
          <p:cNvPr id="2" name="Picture 2">
            <a:extLst>
              <a:ext uri="{FF2B5EF4-FFF2-40B4-BE49-F238E27FC236}">
                <a16:creationId xmlns:a16="http://schemas.microsoft.com/office/drawing/2014/main" id="{30AB512D-0BEB-C704-820C-1F29D2212C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2308" y="5483341"/>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4314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333942" y="1988869"/>
            <a:ext cx="114291" cy="170682"/>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391088" y="1853649"/>
            <a:ext cx="10676200" cy="4306948"/>
          </a:xfrm>
          <a:prstGeom prst="rect">
            <a:avLst/>
          </a:prstGeom>
        </p:spPr>
        <p:txBody>
          <a:bodyPr vert="horz" wrap="square" lIns="0" tIns="53975" rIns="0" bIns="0" rtlCol="0">
            <a:spAutoFit/>
          </a:bodyPr>
          <a:lstStyle/>
          <a:p>
            <a:pPr marL="240665" marR="5080">
              <a:lnSpc>
                <a:spcPts val="2590"/>
              </a:lnSpc>
              <a:spcBef>
                <a:spcPts val="425"/>
              </a:spcBef>
              <a:tabLst>
                <a:tab pos="893444" algn="l"/>
                <a:tab pos="1584960" algn="l"/>
                <a:tab pos="2640965" algn="l"/>
                <a:tab pos="2996565" algn="l"/>
                <a:tab pos="4195445" algn="l"/>
                <a:tab pos="4640580" algn="l"/>
                <a:tab pos="4991100" algn="l"/>
                <a:tab pos="6178550" algn="l"/>
                <a:tab pos="7993380" algn="l"/>
                <a:tab pos="8677910" algn="l"/>
                <a:tab pos="9497695" algn="l"/>
                <a:tab pos="9944100" algn="l"/>
              </a:tabLst>
            </a:pPr>
            <a:r>
              <a:rPr lang="fr-FR" sz="2400" b="1" dirty="0">
                <a:cs typeface="Calibri"/>
              </a:rPr>
              <a:t>Quand </a:t>
            </a:r>
            <a:r>
              <a:rPr sz="2400" b="1" dirty="0">
                <a:cs typeface="Calibri"/>
              </a:rPr>
              <a:t>faut-il</a:t>
            </a:r>
            <a:r>
              <a:rPr lang="fr-FR" sz="2400" b="1" dirty="0">
                <a:cs typeface="Calibri"/>
              </a:rPr>
              <a:t> nommer </a:t>
            </a:r>
            <a:r>
              <a:rPr sz="2400" b="1" dirty="0">
                <a:cs typeface="Calibri"/>
              </a:rPr>
              <a:t>un</a:t>
            </a:r>
            <a:r>
              <a:rPr lang="fr-FR" sz="2400" b="1" dirty="0">
                <a:cs typeface="Calibri"/>
              </a:rPr>
              <a:t> </a:t>
            </a:r>
            <a:r>
              <a:rPr sz="2400" b="1" dirty="0">
                <a:cs typeface="Calibri"/>
              </a:rPr>
              <a:t>commissaire</a:t>
            </a:r>
            <a:r>
              <a:rPr lang="fr-FR" sz="2400" b="1" dirty="0">
                <a:cs typeface="Calibri"/>
              </a:rPr>
              <a:t> </a:t>
            </a:r>
            <a:r>
              <a:rPr sz="2400" b="1" dirty="0">
                <a:cs typeface="Calibri"/>
              </a:rPr>
              <a:t>aux</a:t>
            </a:r>
            <a:r>
              <a:rPr lang="fr-FR" sz="2400" b="1" dirty="0">
                <a:cs typeface="Calibri"/>
              </a:rPr>
              <a:t>  comptes </a:t>
            </a:r>
            <a:r>
              <a:rPr sz="2400" b="1" dirty="0">
                <a:cs typeface="Calibri"/>
              </a:rPr>
              <a:t>?</a:t>
            </a:r>
            <a:r>
              <a:rPr lang="fr-FR" sz="2400" b="1" dirty="0">
                <a:cs typeface="Calibri"/>
              </a:rPr>
              <a:t> </a:t>
            </a:r>
            <a:r>
              <a:rPr sz="2400" b="1" dirty="0">
                <a:cs typeface="Calibri"/>
              </a:rPr>
              <a:t>Quelle	</a:t>
            </a:r>
            <a:r>
              <a:rPr lang="fr-FR" sz="2400" b="1" dirty="0">
                <a:cs typeface="Calibri"/>
              </a:rPr>
              <a:t>est </a:t>
            </a:r>
            <a:r>
              <a:rPr sz="2400" b="1" dirty="0">
                <a:cs typeface="Calibri"/>
              </a:rPr>
              <a:t>la	définition	des</a:t>
            </a:r>
            <a:r>
              <a:rPr lang="fr-FR" sz="2400" b="1" dirty="0">
                <a:cs typeface="Calibri"/>
              </a:rPr>
              <a:t> </a:t>
            </a:r>
            <a:r>
              <a:rPr sz="2400" b="1" dirty="0">
                <a:cs typeface="Calibri"/>
              </a:rPr>
              <a:t> ressources ?</a:t>
            </a:r>
          </a:p>
          <a:p>
            <a:pPr>
              <a:lnSpc>
                <a:spcPct val="100000"/>
              </a:lnSpc>
              <a:spcBef>
                <a:spcPts val="5"/>
              </a:spcBef>
            </a:pPr>
            <a:endParaRPr sz="3050" dirty="0">
              <a:latin typeface="Calibri"/>
              <a:cs typeface="Calibri"/>
            </a:endParaRPr>
          </a:p>
          <a:p>
            <a:pPr marL="1076325" marR="6985" lvl="1" indent="-604838" algn="just">
              <a:buClr>
                <a:schemeClr val="tx1"/>
              </a:buClr>
              <a:buFont typeface="Wingdings 2"/>
              <a:buChar char=""/>
              <a:tabLst>
                <a:tab pos="205740" algn="l"/>
              </a:tabLst>
            </a:pPr>
            <a:r>
              <a:rPr sz="2000" spc="-5" dirty="0">
                <a:solidFill>
                  <a:srgbClr val="01030A"/>
                </a:solidFill>
                <a:latin typeface="Calibri" panose="020F0502020204030204" pitchFamily="34" charset="0"/>
                <a:cs typeface="Calibri" panose="020F0502020204030204" pitchFamily="34" charset="0"/>
              </a:rPr>
              <a:t>Le </a:t>
            </a:r>
            <a:r>
              <a:rPr sz="2000" spc="-10" dirty="0">
                <a:solidFill>
                  <a:srgbClr val="01030A"/>
                </a:solidFill>
                <a:latin typeface="Calibri" panose="020F0502020204030204" pitchFamily="34" charset="0"/>
                <a:cs typeface="Calibri" panose="020F0502020204030204" pitchFamily="34" charset="0"/>
              </a:rPr>
              <a:t>fonds </a:t>
            </a:r>
            <a:r>
              <a:rPr sz="2000" dirty="0">
                <a:solidFill>
                  <a:srgbClr val="01030A"/>
                </a:solidFill>
                <a:latin typeface="Calibri" panose="020F0502020204030204" pitchFamily="34" charset="0"/>
                <a:cs typeface="Calibri" panose="020F0502020204030204" pitchFamily="34" charset="0"/>
              </a:rPr>
              <a:t>de </a:t>
            </a:r>
            <a:r>
              <a:rPr sz="2000" spc="-5" dirty="0">
                <a:solidFill>
                  <a:srgbClr val="01030A"/>
                </a:solidFill>
                <a:latin typeface="Calibri" panose="020F0502020204030204" pitchFamily="34" charset="0"/>
                <a:cs typeface="Calibri" panose="020F0502020204030204" pitchFamily="34" charset="0"/>
              </a:rPr>
              <a:t>dotation doit nommer un commissaire aux comptes </a:t>
            </a:r>
            <a:r>
              <a:rPr sz="2000" spc="-10" dirty="0">
                <a:solidFill>
                  <a:srgbClr val="01030A"/>
                </a:solidFill>
                <a:latin typeface="Calibri" panose="020F0502020204030204" pitchFamily="34" charset="0"/>
                <a:cs typeface="Calibri" panose="020F0502020204030204" pitchFamily="34" charset="0"/>
              </a:rPr>
              <a:t>dès </a:t>
            </a:r>
            <a:r>
              <a:rPr sz="2000" dirty="0">
                <a:solidFill>
                  <a:srgbClr val="01030A"/>
                </a:solidFill>
                <a:latin typeface="Calibri" panose="020F0502020204030204" pitchFamily="34" charset="0"/>
                <a:cs typeface="Calibri" panose="020F0502020204030204" pitchFamily="34" charset="0"/>
              </a:rPr>
              <a:t>lors </a:t>
            </a:r>
            <a:r>
              <a:rPr sz="2000" spc="-10" dirty="0">
                <a:solidFill>
                  <a:srgbClr val="01030A"/>
                </a:solidFill>
                <a:latin typeface="Calibri" panose="020F0502020204030204" pitchFamily="34" charset="0"/>
                <a:cs typeface="Calibri" panose="020F0502020204030204" pitchFamily="34" charset="0"/>
              </a:rPr>
              <a:t>que </a:t>
            </a:r>
            <a:r>
              <a:rPr sz="2000" spc="-5" dirty="0">
                <a:solidFill>
                  <a:srgbClr val="01030A"/>
                </a:solidFill>
                <a:latin typeface="Calibri" panose="020F0502020204030204" pitchFamily="34" charset="0"/>
                <a:cs typeface="Calibri" panose="020F0502020204030204" pitchFamily="34" charset="0"/>
              </a:rPr>
              <a:t>le </a:t>
            </a:r>
            <a:r>
              <a:rPr sz="2000" dirty="0">
                <a:solidFill>
                  <a:srgbClr val="01030A"/>
                </a:solidFill>
                <a:latin typeface="Calibri" panose="020F0502020204030204" pitchFamily="34" charset="0"/>
                <a:cs typeface="Calibri" panose="020F0502020204030204" pitchFamily="34" charset="0"/>
              </a:rPr>
              <a:t>total </a:t>
            </a:r>
            <a:r>
              <a:rPr sz="2000" spc="-10" dirty="0">
                <a:solidFill>
                  <a:srgbClr val="01030A"/>
                </a:solidFill>
                <a:latin typeface="Calibri" panose="020F0502020204030204" pitchFamily="34" charset="0"/>
                <a:cs typeface="Calibri" panose="020F0502020204030204" pitchFamily="34" charset="0"/>
              </a:rPr>
              <a:t>des </a:t>
            </a:r>
            <a:r>
              <a:rPr sz="2000" spc="-5" dirty="0">
                <a:solidFill>
                  <a:srgbClr val="01030A"/>
                </a:solidFill>
                <a:latin typeface="Calibri" panose="020F0502020204030204" pitchFamily="34" charset="0"/>
                <a:cs typeface="Calibri" panose="020F0502020204030204" pitchFamily="34" charset="0"/>
              </a:rPr>
              <a:t>ressources  </a:t>
            </a:r>
            <a:r>
              <a:rPr sz="2000" spc="-10" dirty="0">
                <a:solidFill>
                  <a:srgbClr val="01030A"/>
                </a:solidFill>
                <a:latin typeface="Calibri" panose="020F0502020204030204" pitchFamily="34" charset="0"/>
                <a:cs typeface="Calibri" panose="020F0502020204030204" pitchFamily="34" charset="0"/>
              </a:rPr>
              <a:t>dépasse </a:t>
            </a:r>
            <a:r>
              <a:rPr sz="2000" spc="-5" dirty="0">
                <a:solidFill>
                  <a:srgbClr val="01030A"/>
                </a:solidFill>
                <a:latin typeface="Calibri" panose="020F0502020204030204" pitchFamily="34" charset="0"/>
                <a:cs typeface="Calibri" panose="020F0502020204030204" pitchFamily="34" charset="0"/>
              </a:rPr>
              <a:t>10 </a:t>
            </a:r>
            <a:r>
              <a:rPr sz="2000" spc="-10" dirty="0">
                <a:solidFill>
                  <a:srgbClr val="01030A"/>
                </a:solidFill>
                <a:latin typeface="Calibri" panose="020F0502020204030204" pitchFamily="34" charset="0"/>
                <a:cs typeface="Calibri" panose="020F0502020204030204" pitchFamily="34" charset="0"/>
              </a:rPr>
              <a:t>000</a:t>
            </a:r>
            <a:r>
              <a:rPr sz="2000" spc="30" dirty="0">
                <a:solidFill>
                  <a:srgbClr val="01030A"/>
                </a:solidFill>
                <a:latin typeface="Calibri" panose="020F0502020204030204" pitchFamily="34" charset="0"/>
                <a:cs typeface="Calibri" panose="020F0502020204030204" pitchFamily="34" charset="0"/>
              </a:rPr>
              <a:t> </a:t>
            </a:r>
            <a:r>
              <a:rPr sz="2000" spc="-5" dirty="0">
                <a:solidFill>
                  <a:srgbClr val="01030A"/>
                </a:solidFill>
                <a:latin typeface="Calibri" panose="020F0502020204030204" pitchFamily="34" charset="0"/>
                <a:cs typeface="Calibri" panose="020F0502020204030204" pitchFamily="34" charset="0"/>
              </a:rPr>
              <a:t>euros.</a:t>
            </a:r>
            <a:endParaRPr sz="2000" dirty="0">
              <a:latin typeface="Calibri" panose="020F0502020204030204" pitchFamily="34" charset="0"/>
              <a:cs typeface="Calibri" panose="020F0502020204030204" pitchFamily="34" charset="0"/>
            </a:endParaRPr>
          </a:p>
          <a:p>
            <a:pPr marL="1076325" marR="5080" lvl="1" indent="-606425" algn="just">
              <a:spcBef>
                <a:spcPts val="865"/>
              </a:spcBef>
              <a:buClr>
                <a:schemeClr val="tx1"/>
              </a:buClr>
              <a:buFont typeface="Wingdings 2"/>
              <a:buChar char=""/>
              <a:tabLst>
                <a:tab pos="204470" algn="l"/>
              </a:tabLst>
            </a:pPr>
            <a:r>
              <a:rPr sz="2000" spc="-10" dirty="0">
                <a:solidFill>
                  <a:srgbClr val="01030A"/>
                </a:solidFill>
                <a:latin typeface="Calibri" panose="020F0502020204030204" pitchFamily="34" charset="0"/>
                <a:cs typeface="Calibri" panose="020F0502020204030204" pitchFamily="34" charset="0"/>
              </a:rPr>
              <a:t>Les </a:t>
            </a:r>
            <a:r>
              <a:rPr sz="2000" spc="-5" dirty="0">
                <a:solidFill>
                  <a:srgbClr val="01030A"/>
                </a:solidFill>
                <a:latin typeface="Calibri" panose="020F0502020204030204" pitchFamily="34" charset="0"/>
                <a:cs typeface="Calibri" panose="020F0502020204030204" pitchFamily="34" charset="0"/>
              </a:rPr>
              <a:t>ressources du fonds de </a:t>
            </a:r>
            <a:r>
              <a:rPr sz="2000" spc="-10" dirty="0">
                <a:solidFill>
                  <a:srgbClr val="01030A"/>
                </a:solidFill>
                <a:latin typeface="Calibri" panose="020F0502020204030204" pitchFamily="34" charset="0"/>
                <a:cs typeface="Calibri" panose="020F0502020204030204" pitchFamily="34" charset="0"/>
              </a:rPr>
              <a:t>dotation </a:t>
            </a:r>
            <a:r>
              <a:rPr sz="2000" spc="-5" dirty="0">
                <a:solidFill>
                  <a:srgbClr val="01030A"/>
                </a:solidFill>
                <a:latin typeface="Calibri" panose="020F0502020204030204" pitchFamily="34" charset="0"/>
                <a:cs typeface="Calibri" panose="020F0502020204030204" pitchFamily="34" charset="0"/>
              </a:rPr>
              <a:t>sont constituées </a:t>
            </a:r>
            <a:r>
              <a:rPr sz="2000" spc="-10" dirty="0">
                <a:solidFill>
                  <a:srgbClr val="01030A"/>
                </a:solidFill>
                <a:latin typeface="Calibri" panose="020F0502020204030204" pitchFamily="34" charset="0"/>
                <a:cs typeface="Calibri" panose="020F0502020204030204" pitchFamily="34" charset="0"/>
              </a:rPr>
              <a:t>des </a:t>
            </a:r>
            <a:r>
              <a:rPr sz="2000" spc="-5" dirty="0">
                <a:solidFill>
                  <a:srgbClr val="01030A"/>
                </a:solidFill>
                <a:latin typeface="Calibri" panose="020F0502020204030204" pitchFamily="34" charset="0"/>
                <a:cs typeface="Calibri" panose="020F0502020204030204" pitchFamily="34" charset="0"/>
              </a:rPr>
              <a:t>seuls éléments </a:t>
            </a:r>
            <a:r>
              <a:rPr sz="2000" spc="-10" dirty="0">
                <a:solidFill>
                  <a:srgbClr val="01030A"/>
                </a:solidFill>
                <a:latin typeface="Calibri" panose="020F0502020204030204" pitchFamily="34" charset="0"/>
                <a:cs typeface="Calibri" panose="020F0502020204030204" pitchFamily="34" charset="0"/>
              </a:rPr>
              <a:t>figurant </a:t>
            </a:r>
            <a:r>
              <a:rPr sz="2000" spc="-5" dirty="0">
                <a:solidFill>
                  <a:srgbClr val="01030A"/>
                </a:solidFill>
                <a:latin typeface="Calibri" panose="020F0502020204030204" pitchFamily="34" charset="0"/>
                <a:cs typeface="Calibri" panose="020F0502020204030204" pitchFamily="34" charset="0"/>
              </a:rPr>
              <a:t>en </a:t>
            </a:r>
            <a:r>
              <a:rPr sz="2000" spc="-10" dirty="0">
                <a:solidFill>
                  <a:srgbClr val="01030A"/>
                </a:solidFill>
                <a:latin typeface="Calibri" panose="020F0502020204030204" pitchFamily="34" charset="0"/>
                <a:cs typeface="Calibri" panose="020F0502020204030204" pitchFamily="34" charset="0"/>
              </a:rPr>
              <a:t>produits dans </a:t>
            </a:r>
            <a:r>
              <a:rPr sz="2000" dirty="0">
                <a:solidFill>
                  <a:srgbClr val="01030A"/>
                </a:solidFill>
                <a:latin typeface="Calibri" panose="020F0502020204030204" pitchFamily="34" charset="0"/>
                <a:cs typeface="Calibri" panose="020F0502020204030204" pitchFamily="34" charset="0"/>
              </a:rPr>
              <a:t>les  </a:t>
            </a:r>
            <a:r>
              <a:rPr sz="2000" spc="-5" dirty="0">
                <a:solidFill>
                  <a:srgbClr val="01030A"/>
                </a:solidFill>
                <a:latin typeface="Calibri" panose="020F0502020204030204" pitchFamily="34" charset="0"/>
                <a:cs typeface="Calibri" panose="020F0502020204030204" pitchFamily="34" charset="0"/>
              </a:rPr>
              <a:t>comptes annuels </a:t>
            </a:r>
            <a:r>
              <a:rPr sz="2000" dirty="0">
                <a:solidFill>
                  <a:srgbClr val="01030A"/>
                </a:solidFill>
                <a:latin typeface="Calibri" panose="020F0502020204030204" pitchFamily="34" charset="0"/>
                <a:cs typeface="Calibri" panose="020F0502020204030204" pitchFamily="34" charset="0"/>
              </a:rPr>
              <a:t>: </a:t>
            </a:r>
            <a:r>
              <a:rPr sz="2000" spc="-10" dirty="0">
                <a:solidFill>
                  <a:srgbClr val="01030A"/>
                </a:solidFill>
                <a:latin typeface="Calibri" panose="020F0502020204030204" pitchFamily="34" charset="0"/>
                <a:cs typeface="Calibri" panose="020F0502020204030204" pitchFamily="34" charset="0"/>
              </a:rPr>
              <a:t>dons affectés </a:t>
            </a:r>
            <a:r>
              <a:rPr sz="2000" spc="-5" dirty="0">
                <a:solidFill>
                  <a:srgbClr val="01030A"/>
                </a:solidFill>
                <a:latin typeface="Calibri" panose="020F0502020204030204" pitchFamily="34" charset="0"/>
                <a:cs typeface="Calibri" panose="020F0502020204030204" pitchFamily="34" charset="0"/>
              </a:rPr>
              <a:t>en produits, </a:t>
            </a:r>
            <a:r>
              <a:rPr sz="2000" spc="-10" dirty="0">
                <a:solidFill>
                  <a:srgbClr val="01030A"/>
                </a:solidFill>
                <a:latin typeface="Calibri" panose="020F0502020204030204" pitchFamily="34" charset="0"/>
                <a:cs typeface="Calibri" panose="020F0502020204030204" pitchFamily="34" charset="0"/>
              </a:rPr>
              <a:t>revenus des </a:t>
            </a:r>
            <a:r>
              <a:rPr sz="2000" spc="-5" dirty="0">
                <a:solidFill>
                  <a:srgbClr val="01030A"/>
                </a:solidFill>
                <a:latin typeface="Calibri" panose="020F0502020204030204" pitchFamily="34" charset="0"/>
                <a:cs typeface="Calibri" panose="020F0502020204030204" pitchFamily="34" charset="0"/>
              </a:rPr>
              <a:t>locations </a:t>
            </a:r>
            <a:r>
              <a:rPr sz="2000" dirty="0">
                <a:solidFill>
                  <a:srgbClr val="01030A"/>
                </a:solidFill>
                <a:latin typeface="Calibri" panose="020F0502020204030204" pitchFamily="34" charset="0"/>
                <a:cs typeface="Calibri" panose="020F0502020204030204" pitchFamily="34" charset="0"/>
              </a:rPr>
              <a:t>ou </a:t>
            </a:r>
            <a:r>
              <a:rPr sz="2000" spc="-5" dirty="0">
                <a:solidFill>
                  <a:srgbClr val="01030A"/>
                </a:solidFill>
                <a:latin typeface="Calibri" panose="020F0502020204030204" pitchFamily="34" charset="0"/>
                <a:cs typeface="Calibri" panose="020F0502020204030204" pitchFamily="34" charset="0"/>
              </a:rPr>
              <a:t>autres activités, </a:t>
            </a:r>
            <a:r>
              <a:rPr sz="2000" spc="-10" dirty="0">
                <a:solidFill>
                  <a:srgbClr val="01030A"/>
                </a:solidFill>
                <a:latin typeface="Calibri" panose="020F0502020204030204" pitchFamily="34" charset="0"/>
                <a:cs typeface="Calibri" panose="020F0502020204030204" pitchFamily="34" charset="0"/>
              </a:rPr>
              <a:t>produits </a:t>
            </a:r>
            <a:r>
              <a:rPr sz="2000" spc="-5" dirty="0">
                <a:solidFill>
                  <a:srgbClr val="01030A"/>
                </a:solidFill>
                <a:latin typeface="Calibri" panose="020F0502020204030204" pitchFamily="34" charset="0"/>
                <a:cs typeface="Calibri" panose="020F0502020204030204" pitchFamily="34" charset="0"/>
              </a:rPr>
              <a:t>financiers,  </a:t>
            </a:r>
            <a:r>
              <a:rPr sz="2000" spc="-10" dirty="0">
                <a:solidFill>
                  <a:srgbClr val="01030A"/>
                </a:solidFill>
                <a:latin typeface="Calibri" panose="020F0502020204030204" pitchFamily="34" charset="0"/>
                <a:cs typeface="Calibri" panose="020F0502020204030204" pitchFamily="34" charset="0"/>
              </a:rPr>
              <a:t>quote-part </a:t>
            </a:r>
            <a:r>
              <a:rPr sz="2000" spc="-5" dirty="0">
                <a:solidFill>
                  <a:srgbClr val="01030A"/>
                </a:solidFill>
                <a:latin typeface="Calibri" panose="020F0502020204030204" pitchFamily="34" charset="0"/>
                <a:cs typeface="Calibri" panose="020F0502020204030204" pitchFamily="34" charset="0"/>
              </a:rPr>
              <a:t>de </a:t>
            </a:r>
            <a:r>
              <a:rPr sz="2000" spc="-10" dirty="0">
                <a:solidFill>
                  <a:srgbClr val="01030A"/>
                </a:solidFill>
                <a:latin typeface="Calibri" panose="020F0502020204030204" pitchFamily="34" charset="0"/>
                <a:cs typeface="Calibri" panose="020F0502020204030204" pitchFamily="34" charset="0"/>
              </a:rPr>
              <a:t>dotation </a:t>
            </a:r>
            <a:r>
              <a:rPr sz="2000" spc="-5" dirty="0">
                <a:solidFill>
                  <a:srgbClr val="01030A"/>
                </a:solidFill>
                <a:latin typeface="Calibri" panose="020F0502020204030204" pitchFamily="34" charset="0"/>
                <a:cs typeface="Calibri" panose="020F0502020204030204" pitchFamily="34" charset="0"/>
              </a:rPr>
              <a:t>virée au résultat,</a:t>
            </a:r>
            <a:r>
              <a:rPr sz="2000" spc="80" dirty="0">
                <a:solidFill>
                  <a:srgbClr val="01030A"/>
                </a:solidFill>
                <a:latin typeface="Calibri" panose="020F0502020204030204" pitchFamily="34" charset="0"/>
                <a:cs typeface="Calibri" panose="020F0502020204030204" pitchFamily="34" charset="0"/>
              </a:rPr>
              <a:t> </a:t>
            </a:r>
            <a:r>
              <a:rPr sz="2000" dirty="0">
                <a:solidFill>
                  <a:srgbClr val="01030A"/>
                </a:solidFill>
                <a:latin typeface="Calibri" panose="020F0502020204030204" pitchFamily="34" charset="0"/>
                <a:cs typeface="Calibri" panose="020F0502020204030204" pitchFamily="34" charset="0"/>
              </a:rPr>
              <a:t>…).</a:t>
            </a:r>
            <a:endParaRPr sz="2000" dirty="0">
              <a:latin typeface="Calibri" panose="020F0502020204030204" pitchFamily="34" charset="0"/>
              <a:cs typeface="Calibri" panose="020F0502020204030204" pitchFamily="34" charset="0"/>
            </a:endParaRPr>
          </a:p>
          <a:p>
            <a:pPr marL="1076325" marR="6350" lvl="1" indent="-606425" algn="just">
              <a:spcBef>
                <a:spcPts val="860"/>
              </a:spcBef>
              <a:buClr>
                <a:schemeClr val="tx1"/>
              </a:buClr>
              <a:buFont typeface="Wingdings 2"/>
              <a:buChar char=""/>
              <a:tabLst>
                <a:tab pos="203200" algn="l"/>
              </a:tabLst>
            </a:pPr>
            <a:r>
              <a:rPr sz="2000" spc="-10" dirty="0">
                <a:solidFill>
                  <a:srgbClr val="01030A"/>
                </a:solidFill>
                <a:latin typeface="Calibri" panose="020F0502020204030204" pitchFamily="34" charset="0"/>
                <a:cs typeface="Calibri" panose="020F0502020204030204" pitchFamily="34" charset="0"/>
              </a:rPr>
              <a:t>Les dons </a:t>
            </a:r>
            <a:r>
              <a:rPr sz="2000" spc="-5" dirty="0">
                <a:solidFill>
                  <a:srgbClr val="01030A"/>
                </a:solidFill>
                <a:latin typeface="Calibri" panose="020F0502020204030204" pitchFamily="34" charset="0"/>
                <a:cs typeface="Calibri" panose="020F0502020204030204" pitchFamily="34" charset="0"/>
              </a:rPr>
              <a:t>et libéralités reçus </a:t>
            </a:r>
            <a:r>
              <a:rPr sz="2000" spc="-10" dirty="0">
                <a:solidFill>
                  <a:srgbClr val="01030A"/>
                </a:solidFill>
                <a:latin typeface="Calibri" panose="020F0502020204030204" pitchFamily="34" charset="0"/>
                <a:cs typeface="Calibri" panose="020F0502020204030204" pitchFamily="34" charset="0"/>
              </a:rPr>
              <a:t>qui </a:t>
            </a:r>
            <a:r>
              <a:rPr sz="2000" spc="-5" dirty="0">
                <a:solidFill>
                  <a:srgbClr val="01030A"/>
                </a:solidFill>
                <a:latin typeface="Calibri" panose="020F0502020204030204" pitchFamily="34" charset="0"/>
                <a:cs typeface="Calibri" panose="020F0502020204030204" pitchFamily="34" charset="0"/>
              </a:rPr>
              <a:t>sont </a:t>
            </a:r>
            <a:r>
              <a:rPr sz="2000" spc="-10" dirty="0">
                <a:solidFill>
                  <a:srgbClr val="01030A"/>
                </a:solidFill>
                <a:latin typeface="Calibri" panose="020F0502020204030204" pitchFamily="34" charset="0"/>
                <a:cs typeface="Calibri" panose="020F0502020204030204" pitchFamily="34" charset="0"/>
              </a:rPr>
              <a:t>affectés </a:t>
            </a:r>
            <a:r>
              <a:rPr sz="2000" dirty="0">
                <a:solidFill>
                  <a:srgbClr val="01030A"/>
                </a:solidFill>
                <a:latin typeface="Calibri" panose="020F0502020204030204" pitchFamily="34" charset="0"/>
                <a:cs typeface="Calibri" panose="020F0502020204030204" pitchFamily="34" charset="0"/>
              </a:rPr>
              <a:t>à </a:t>
            </a:r>
            <a:r>
              <a:rPr sz="2000" spc="-5" dirty="0">
                <a:solidFill>
                  <a:srgbClr val="01030A"/>
                </a:solidFill>
                <a:latin typeface="Calibri" panose="020F0502020204030204" pitchFamily="34" charset="0"/>
                <a:cs typeface="Calibri" panose="020F0502020204030204" pitchFamily="34" charset="0"/>
              </a:rPr>
              <a:t>la dotation n’entrent </a:t>
            </a:r>
            <a:r>
              <a:rPr sz="2000" spc="-10" dirty="0">
                <a:solidFill>
                  <a:srgbClr val="01030A"/>
                </a:solidFill>
                <a:latin typeface="Calibri" panose="020F0502020204030204" pitchFamily="34" charset="0"/>
                <a:cs typeface="Calibri" panose="020F0502020204030204" pitchFamily="34" charset="0"/>
              </a:rPr>
              <a:t>pas dans </a:t>
            </a:r>
            <a:r>
              <a:rPr sz="2000" spc="-5" dirty="0">
                <a:solidFill>
                  <a:srgbClr val="01030A"/>
                </a:solidFill>
                <a:latin typeface="Calibri" panose="020F0502020204030204" pitchFamily="34" charset="0"/>
                <a:cs typeface="Calibri" panose="020F0502020204030204" pitchFamily="34" charset="0"/>
              </a:rPr>
              <a:t>l’appréciation du seuil </a:t>
            </a:r>
            <a:r>
              <a:rPr sz="2000" spc="5" dirty="0">
                <a:solidFill>
                  <a:srgbClr val="01030A"/>
                </a:solidFill>
                <a:latin typeface="Calibri" panose="020F0502020204030204" pitchFamily="34" charset="0"/>
                <a:cs typeface="Calibri" panose="020F0502020204030204" pitchFamily="34" charset="0"/>
              </a:rPr>
              <a:t>de  </a:t>
            </a:r>
            <a:r>
              <a:rPr sz="2000" spc="-5" dirty="0">
                <a:solidFill>
                  <a:srgbClr val="01030A"/>
                </a:solidFill>
                <a:latin typeface="Calibri" panose="020F0502020204030204" pitchFamily="34" charset="0"/>
                <a:cs typeface="Calibri" panose="020F0502020204030204" pitchFamily="34" charset="0"/>
              </a:rPr>
              <a:t>10 </a:t>
            </a:r>
            <a:r>
              <a:rPr sz="2000" spc="-10" dirty="0">
                <a:solidFill>
                  <a:srgbClr val="01030A"/>
                </a:solidFill>
                <a:latin typeface="Calibri" panose="020F0502020204030204" pitchFamily="34" charset="0"/>
                <a:cs typeface="Calibri" panose="020F0502020204030204" pitchFamily="34" charset="0"/>
              </a:rPr>
              <a:t>000</a:t>
            </a:r>
            <a:r>
              <a:rPr sz="2000" spc="10" dirty="0">
                <a:solidFill>
                  <a:srgbClr val="01030A"/>
                </a:solidFill>
                <a:latin typeface="Calibri" panose="020F0502020204030204" pitchFamily="34" charset="0"/>
                <a:cs typeface="Calibri" panose="020F0502020204030204" pitchFamily="34" charset="0"/>
              </a:rPr>
              <a:t> </a:t>
            </a:r>
            <a:r>
              <a:rPr sz="2000" spc="-5" dirty="0">
                <a:solidFill>
                  <a:srgbClr val="01030A"/>
                </a:solidFill>
                <a:latin typeface="Calibri" panose="020F0502020204030204" pitchFamily="34" charset="0"/>
                <a:cs typeface="Calibri" panose="020F0502020204030204" pitchFamily="34" charset="0"/>
              </a:rPr>
              <a:t>euros.</a:t>
            </a:r>
            <a:endParaRPr sz="2000" dirty="0">
              <a:latin typeface="Calibri" panose="020F0502020204030204" pitchFamily="34" charset="0"/>
              <a:cs typeface="Calibri" panose="020F0502020204030204" pitchFamily="34" charset="0"/>
            </a:endParaRPr>
          </a:p>
          <a:p>
            <a:pPr marL="1076325" lvl="1" indent="-606425" algn="just">
              <a:spcBef>
                <a:spcPts val="865"/>
              </a:spcBef>
              <a:buClr>
                <a:schemeClr val="tx1"/>
              </a:buClr>
              <a:buFont typeface="Wingdings 2"/>
              <a:buChar char=""/>
              <a:tabLst>
                <a:tab pos="204470" algn="l"/>
              </a:tabLst>
            </a:pPr>
            <a:r>
              <a:rPr sz="2000" spc="-5" dirty="0">
                <a:solidFill>
                  <a:srgbClr val="01030A"/>
                </a:solidFill>
                <a:latin typeface="Calibri" panose="020F0502020204030204" pitchFamily="34" charset="0"/>
                <a:cs typeface="Calibri" panose="020F0502020204030204" pitchFamily="34" charset="0"/>
              </a:rPr>
              <a:t>Le commissaire </a:t>
            </a:r>
            <a:r>
              <a:rPr sz="2000" spc="-10" dirty="0">
                <a:solidFill>
                  <a:srgbClr val="01030A"/>
                </a:solidFill>
                <a:latin typeface="Calibri" panose="020F0502020204030204" pitchFamily="34" charset="0"/>
                <a:cs typeface="Calibri" panose="020F0502020204030204" pitchFamily="34" charset="0"/>
              </a:rPr>
              <a:t>aux </a:t>
            </a:r>
            <a:r>
              <a:rPr sz="2000" spc="-5" dirty="0">
                <a:solidFill>
                  <a:srgbClr val="01030A"/>
                </a:solidFill>
                <a:latin typeface="Calibri" panose="020F0502020204030204" pitchFamily="34" charset="0"/>
                <a:cs typeface="Calibri" panose="020F0502020204030204" pitchFamily="34" charset="0"/>
              </a:rPr>
              <a:t>comptes est nommé </a:t>
            </a:r>
            <a:r>
              <a:rPr sz="2000" spc="-10" dirty="0">
                <a:solidFill>
                  <a:srgbClr val="01030A"/>
                </a:solidFill>
                <a:latin typeface="Calibri" panose="020F0502020204030204" pitchFamily="34" charset="0"/>
                <a:cs typeface="Calibri" panose="020F0502020204030204" pitchFamily="34" charset="0"/>
              </a:rPr>
              <a:t>l’année </a:t>
            </a:r>
            <a:r>
              <a:rPr sz="2000" spc="-5" dirty="0">
                <a:solidFill>
                  <a:srgbClr val="01030A"/>
                </a:solidFill>
                <a:latin typeface="Calibri" panose="020F0502020204030204" pitchFamily="34" charset="0"/>
                <a:cs typeface="Calibri" panose="020F0502020204030204" pitchFamily="34" charset="0"/>
              </a:rPr>
              <a:t>du </a:t>
            </a:r>
            <a:r>
              <a:rPr sz="2000" spc="-10" dirty="0">
                <a:solidFill>
                  <a:srgbClr val="01030A"/>
                </a:solidFill>
                <a:latin typeface="Calibri" panose="020F0502020204030204" pitchFamily="34" charset="0"/>
                <a:cs typeface="Calibri" panose="020F0502020204030204" pitchFamily="34" charset="0"/>
              </a:rPr>
              <a:t>dépassement </a:t>
            </a:r>
            <a:r>
              <a:rPr sz="2000" spc="-5" dirty="0">
                <a:solidFill>
                  <a:srgbClr val="01030A"/>
                </a:solidFill>
                <a:latin typeface="Calibri" panose="020F0502020204030204" pitchFamily="34" charset="0"/>
                <a:cs typeface="Calibri" panose="020F0502020204030204" pitchFamily="34" charset="0"/>
              </a:rPr>
              <a:t>de seuil </a:t>
            </a:r>
            <a:r>
              <a:rPr sz="2000" spc="-10" dirty="0">
                <a:solidFill>
                  <a:srgbClr val="01030A"/>
                </a:solidFill>
                <a:latin typeface="Calibri" panose="020F0502020204030204" pitchFamily="34" charset="0"/>
                <a:cs typeface="Calibri" panose="020F0502020204030204" pitchFamily="34" charset="0"/>
              </a:rPr>
              <a:t>par </a:t>
            </a:r>
            <a:r>
              <a:rPr sz="2000" spc="-5" dirty="0">
                <a:solidFill>
                  <a:srgbClr val="01030A"/>
                </a:solidFill>
                <a:latin typeface="Calibri" panose="020F0502020204030204" pitchFamily="34" charset="0"/>
                <a:cs typeface="Calibri" panose="020F0502020204030204" pitchFamily="34" charset="0"/>
              </a:rPr>
              <a:t>le </a:t>
            </a:r>
            <a:r>
              <a:rPr sz="2000" spc="-10" dirty="0">
                <a:solidFill>
                  <a:srgbClr val="01030A"/>
                </a:solidFill>
                <a:latin typeface="Calibri" panose="020F0502020204030204" pitchFamily="34" charset="0"/>
                <a:cs typeface="Calibri" panose="020F0502020204030204" pitchFamily="34" charset="0"/>
              </a:rPr>
              <a:t>fonds </a:t>
            </a:r>
            <a:r>
              <a:rPr sz="2000" spc="-5" dirty="0">
                <a:solidFill>
                  <a:srgbClr val="01030A"/>
                </a:solidFill>
                <a:latin typeface="Calibri" panose="020F0502020204030204" pitchFamily="34" charset="0"/>
                <a:cs typeface="Calibri" panose="020F0502020204030204" pitchFamily="34" charset="0"/>
              </a:rPr>
              <a:t>de</a:t>
            </a:r>
            <a:r>
              <a:rPr sz="2000" spc="265" dirty="0">
                <a:solidFill>
                  <a:srgbClr val="01030A"/>
                </a:solidFill>
                <a:latin typeface="Calibri" panose="020F0502020204030204" pitchFamily="34" charset="0"/>
                <a:cs typeface="Calibri" panose="020F0502020204030204" pitchFamily="34" charset="0"/>
              </a:rPr>
              <a:t> </a:t>
            </a:r>
            <a:r>
              <a:rPr sz="2000" spc="-10" dirty="0">
                <a:solidFill>
                  <a:srgbClr val="01030A"/>
                </a:solidFill>
                <a:latin typeface="Calibri" panose="020F0502020204030204" pitchFamily="34" charset="0"/>
                <a:cs typeface="Calibri" panose="020F0502020204030204" pitchFamily="34" charset="0"/>
              </a:rPr>
              <a:t>dotation</a:t>
            </a:r>
            <a:endParaRPr sz="2000" dirty="0">
              <a:latin typeface="Calibri" panose="020F0502020204030204" pitchFamily="34" charset="0"/>
              <a:cs typeface="Calibri" panose="020F0502020204030204" pitchFamily="34" charset="0"/>
            </a:endParaRPr>
          </a:p>
        </p:txBody>
      </p:sp>
      <p:sp>
        <p:nvSpPr>
          <p:cNvPr id="7" name="object 7"/>
          <p:cNvSpPr txBox="1">
            <a:spLocks noGrp="1"/>
          </p:cNvSpPr>
          <p:nvPr>
            <p:ph type="sldNum" sz="quarter" idx="7"/>
          </p:nvPr>
        </p:nvSpPr>
        <p:spPr>
          <a:xfrm>
            <a:off x="11067288" y="6463728"/>
            <a:ext cx="231775" cy="177800"/>
          </a:xfrm>
          <a:prstGeom prst="rect">
            <a:avLst/>
          </a:prstGeom>
        </p:spPr>
        <p:txBody>
          <a:bodyPr vert="horz" wrap="square" lIns="0" tIns="0" rIns="0" bIns="0" rtlCol="0">
            <a:spAutoFit/>
          </a:bodyPr>
          <a:lstStyle>
            <a:defPPr>
              <a:defRPr lang="fr-F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fr-FR" smtClean="0"/>
              <a:pPr marL="38100">
                <a:lnSpc>
                  <a:spcPts val="1240"/>
                </a:lnSpc>
              </a:pPr>
              <a:t>59</a:t>
            </a:fld>
            <a:endParaRPr dirty="0"/>
          </a:p>
        </p:txBody>
      </p:sp>
      <p:sp>
        <p:nvSpPr>
          <p:cNvPr id="6" name="object 6"/>
          <p:cNvSpPr txBox="1">
            <a:spLocks noGrp="1"/>
          </p:cNvSpPr>
          <p:nvPr>
            <p:ph type="title"/>
          </p:nvPr>
        </p:nvSpPr>
        <p:spPr>
          <a:xfrm>
            <a:off x="491116" y="647922"/>
            <a:ext cx="5283835" cy="635000"/>
          </a:xfrm>
          <a:prstGeom prst="rect">
            <a:avLst/>
          </a:prstGeom>
        </p:spPr>
        <p:txBody>
          <a:bodyPr vert="horz" wrap="square" lIns="0" tIns="12065" rIns="0" bIns="0" rtlCol="0">
            <a:spAutoFit/>
          </a:bodyPr>
          <a:lstStyle/>
          <a:p>
            <a:pPr marL="12700">
              <a:lnSpc>
                <a:spcPct val="100000"/>
              </a:lnSpc>
              <a:spcBef>
                <a:spcPts val="95"/>
              </a:spcBef>
            </a:pPr>
            <a:r>
              <a:rPr sz="4000" spc="-20" dirty="0"/>
              <a:t>Atelier fonds de dotation</a:t>
            </a:r>
          </a:p>
        </p:txBody>
      </p:sp>
      <p:pic>
        <p:nvPicPr>
          <p:cNvPr id="2" name="Picture 2">
            <a:extLst>
              <a:ext uri="{FF2B5EF4-FFF2-40B4-BE49-F238E27FC236}">
                <a16:creationId xmlns:a16="http://schemas.microsoft.com/office/drawing/2014/main" id="{CB468972-BD3D-D877-5147-D843B65A5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8195" y="5843049"/>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894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sldNum" sz="quarter" idx="7"/>
          </p:nvPr>
        </p:nvSpPr>
        <p:spPr>
          <a:xfrm>
            <a:off x="11067288" y="6463728"/>
            <a:ext cx="231775" cy="177800"/>
          </a:xfrm>
          <a:prstGeom prst="rect">
            <a:avLst/>
          </a:prstGeom>
        </p:spPr>
        <p:txBody>
          <a:bodyPr vert="horz" wrap="square" lIns="0" tIns="0" rIns="0" bIns="0" rtlCol="0">
            <a:spAutoFit/>
          </a:bodyPr>
          <a:lstStyle>
            <a:defPPr>
              <a:defRPr lang="fr-F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fr-FR" smtClean="0"/>
              <a:pPr marL="38100">
                <a:lnSpc>
                  <a:spcPts val="1240"/>
                </a:lnSpc>
              </a:pPr>
              <a:t>6</a:t>
            </a:fld>
            <a:endParaRPr dirty="0"/>
          </a:p>
        </p:txBody>
      </p:sp>
      <p:sp>
        <p:nvSpPr>
          <p:cNvPr id="6" name="object 6"/>
          <p:cNvSpPr txBox="1">
            <a:spLocks noGrp="1"/>
          </p:cNvSpPr>
          <p:nvPr>
            <p:ph type="title"/>
          </p:nvPr>
        </p:nvSpPr>
        <p:spPr>
          <a:xfrm>
            <a:off x="549482" y="385276"/>
            <a:ext cx="5283835" cy="635000"/>
          </a:xfrm>
          <a:prstGeom prst="rect">
            <a:avLst/>
          </a:prstGeom>
        </p:spPr>
        <p:txBody>
          <a:bodyPr vert="horz" wrap="square" lIns="0" tIns="12065" rIns="0" bIns="0" rtlCol="0">
            <a:spAutoFit/>
          </a:bodyPr>
          <a:lstStyle/>
          <a:p>
            <a:pPr marL="12700">
              <a:lnSpc>
                <a:spcPct val="100000"/>
              </a:lnSpc>
              <a:spcBef>
                <a:spcPts val="95"/>
              </a:spcBef>
            </a:pPr>
            <a:r>
              <a:rPr lang="fr-FR" sz="4000" spc="-30" dirty="0"/>
              <a:t>sommaire</a:t>
            </a:r>
            <a:endParaRPr sz="4000" dirty="0"/>
          </a:p>
        </p:txBody>
      </p:sp>
      <p:pic>
        <p:nvPicPr>
          <p:cNvPr id="1026" name="Picture 2">
            <a:extLst>
              <a:ext uri="{FF2B5EF4-FFF2-40B4-BE49-F238E27FC236}">
                <a16:creationId xmlns:a16="http://schemas.microsoft.com/office/drawing/2014/main" id="{5752CDEF-009C-EA9A-EB22-47CC21643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802" y="5421153"/>
            <a:ext cx="1666148" cy="1049673"/>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F2A8E81B-A752-19ED-A868-9AC2D1A92A38}"/>
              </a:ext>
            </a:extLst>
          </p:cNvPr>
          <p:cNvSpPr txBox="1"/>
          <p:nvPr/>
        </p:nvSpPr>
        <p:spPr>
          <a:xfrm>
            <a:off x="572509" y="1652228"/>
            <a:ext cx="10610666" cy="5016758"/>
          </a:xfrm>
          <a:prstGeom prst="rect">
            <a:avLst/>
          </a:prstGeom>
          <a:noFill/>
        </p:spPr>
        <p:txBody>
          <a:bodyPr wrap="square">
            <a:spAutoFit/>
          </a:bodyPr>
          <a:lstStyle/>
          <a:p>
            <a:pPr marL="342900" indent="-342900" algn="just">
              <a:buFont typeface="Arial" panose="020B0604020202020204" pitchFamily="34" charset="0"/>
              <a:buChar char="•"/>
            </a:pPr>
            <a:r>
              <a:rPr lang="fr-FR" sz="3200" dirty="0"/>
              <a:t>Le portail mécénat Nouvelle-Aquitaine </a:t>
            </a:r>
          </a:p>
          <a:p>
            <a:pPr marL="342900" indent="-342900" algn="just">
              <a:buFont typeface="Arial" panose="020B0604020202020204" pitchFamily="34" charset="0"/>
              <a:buChar char="•"/>
            </a:pPr>
            <a:r>
              <a:rPr lang="fr-FR" sz="3200" dirty="0"/>
              <a:t>Rappel des dispositifs du mécénat</a:t>
            </a:r>
          </a:p>
          <a:p>
            <a:pPr marL="342900" indent="-342900" algn="just">
              <a:buFont typeface="Arial" panose="020B0604020202020204" pitchFamily="34" charset="0"/>
              <a:buChar char="•"/>
            </a:pPr>
            <a:r>
              <a:rPr lang="fr-FR" sz="3200" dirty="0"/>
              <a:t>Genèse et panorama des fonds de dotation en France (2022)</a:t>
            </a:r>
          </a:p>
          <a:p>
            <a:pPr marL="342900" indent="-342900" algn="just">
              <a:buFont typeface="Arial" panose="020B0604020202020204" pitchFamily="34" charset="0"/>
              <a:buChar char="•"/>
            </a:pPr>
            <a:r>
              <a:rPr lang="fr-FR" sz="3200" dirty="0"/>
              <a:t>Aspects juridiques des FDD</a:t>
            </a:r>
          </a:p>
          <a:p>
            <a:pPr marL="342900" indent="-342900" algn="just">
              <a:buFont typeface="Arial" panose="020B0604020202020204" pitchFamily="34" charset="0"/>
              <a:buChar char="•"/>
            </a:pPr>
            <a:r>
              <a:rPr lang="fr-FR" sz="3200" dirty="0"/>
              <a:t>Aspects fiscaux </a:t>
            </a:r>
          </a:p>
          <a:p>
            <a:pPr marL="342900" indent="-342900" algn="just">
              <a:buFont typeface="Arial" panose="020B0604020202020204" pitchFamily="34" charset="0"/>
              <a:buChar char="•"/>
            </a:pPr>
            <a:r>
              <a:rPr lang="fr-FR" sz="3200" dirty="0"/>
              <a:t>Aspects comptables</a:t>
            </a:r>
          </a:p>
          <a:p>
            <a:pPr marL="342900" indent="-342900" algn="just">
              <a:buFont typeface="Arial" panose="020B0604020202020204" pitchFamily="34" charset="0"/>
              <a:buChar char="•"/>
            </a:pPr>
            <a:r>
              <a:rPr lang="fr-FR" sz="3200" dirty="0"/>
              <a:t>Quelques questions et thèmes d’actualité des FDD</a:t>
            </a:r>
          </a:p>
          <a:p>
            <a:pPr marL="342900" indent="-342900" algn="just">
              <a:buFont typeface="Arial" panose="020B0604020202020204" pitchFamily="34" charset="0"/>
              <a:buChar char="•"/>
            </a:pPr>
            <a:r>
              <a:rPr lang="fr-FR" sz="3200" dirty="0"/>
              <a:t>L’intervention et l’accompagnement par les Avocats du Barreau de Bayonne de tous les projets mécénat</a:t>
            </a:r>
          </a:p>
          <a:p>
            <a:pPr algn="just"/>
            <a:endParaRPr lang="fr-FR" sz="3200" dirty="0"/>
          </a:p>
        </p:txBody>
      </p:sp>
    </p:spTree>
    <p:extLst>
      <p:ext uri="{BB962C8B-B14F-4D97-AF65-F5344CB8AC3E}">
        <p14:creationId xmlns:p14="http://schemas.microsoft.com/office/powerpoint/2010/main" val="33964337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724257" y="325645"/>
            <a:ext cx="5283835" cy="635000"/>
          </a:xfrm>
          <a:prstGeom prst="rect">
            <a:avLst/>
          </a:prstGeom>
        </p:spPr>
        <p:txBody>
          <a:bodyPr vert="horz" wrap="square" lIns="0" tIns="12065" rIns="0" bIns="0" rtlCol="0">
            <a:spAutoFit/>
          </a:bodyPr>
          <a:lstStyle/>
          <a:p>
            <a:pPr marL="12700">
              <a:lnSpc>
                <a:spcPct val="100000"/>
              </a:lnSpc>
              <a:spcBef>
                <a:spcPts val="95"/>
              </a:spcBef>
            </a:pPr>
            <a:r>
              <a:rPr sz="4000" spc="-20" dirty="0"/>
              <a:t>Atelier fonds de dotation</a:t>
            </a:r>
          </a:p>
        </p:txBody>
      </p:sp>
      <p:sp>
        <p:nvSpPr>
          <p:cNvPr id="5" name="object 5"/>
          <p:cNvSpPr/>
          <p:nvPr/>
        </p:nvSpPr>
        <p:spPr>
          <a:xfrm>
            <a:off x="346162" y="1170768"/>
            <a:ext cx="114291" cy="170687"/>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460453" y="1290882"/>
            <a:ext cx="11385385" cy="4660891"/>
          </a:xfrm>
          <a:prstGeom prst="rect">
            <a:avLst/>
          </a:prstGeom>
        </p:spPr>
        <p:txBody>
          <a:bodyPr vert="horz" wrap="square" lIns="0" tIns="53975" rIns="0" bIns="0" rtlCol="0">
            <a:spAutoFit/>
          </a:bodyPr>
          <a:lstStyle/>
          <a:p>
            <a:pPr marL="240665" marR="5080" algn="just">
              <a:lnSpc>
                <a:spcPts val="2590"/>
              </a:lnSpc>
              <a:spcBef>
                <a:spcPts val="425"/>
              </a:spcBef>
              <a:tabLst>
                <a:tab pos="893444" algn="l"/>
                <a:tab pos="1584960" algn="l"/>
                <a:tab pos="2640965" algn="l"/>
                <a:tab pos="2996565" algn="l"/>
                <a:tab pos="4195445" algn="l"/>
                <a:tab pos="4640580" algn="l"/>
                <a:tab pos="4991100" algn="l"/>
                <a:tab pos="6178550" algn="l"/>
                <a:tab pos="7993380" algn="l"/>
                <a:tab pos="8677910" algn="l"/>
                <a:tab pos="9497695" algn="l"/>
                <a:tab pos="9944100" algn="l"/>
              </a:tabLst>
            </a:pPr>
            <a:r>
              <a:rPr sz="2000" b="1" dirty="0">
                <a:cs typeface="Calibri"/>
              </a:rPr>
              <a:t>Jusqu’alors, </a:t>
            </a:r>
            <a:r>
              <a:rPr sz="2000" b="1" spc="-10" dirty="0">
                <a:cs typeface="Calibri"/>
              </a:rPr>
              <a:t>notre </a:t>
            </a:r>
            <a:r>
              <a:rPr sz="2000" b="1" spc="-15" dirty="0">
                <a:cs typeface="Calibri"/>
              </a:rPr>
              <a:t>fonds </a:t>
            </a:r>
            <a:r>
              <a:rPr sz="2000" b="1" spc="-5" dirty="0">
                <a:cs typeface="Calibri"/>
              </a:rPr>
              <a:t>de </a:t>
            </a:r>
            <a:r>
              <a:rPr sz="2000" b="1" spc="-15" dirty="0">
                <a:cs typeface="Calibri"/>
              </a:rPr>
              <a:t>dotation avait </a:t>
            </a:r>
            <a:r>
              <a:rPr sz="2000" b="1" spc="-10" dirty="0">
                <a:cs typeface="Calibri"/>
              </a:rPr>
              <a:t>pour </a:t>
            </a:r>
            <a:r>
              <a:rPr sz="2000" b="1" spc="-5" dirty="0">
                <a:cs typeface="Calibri"/>
              </a:rPr>
              <a:t>habitude de </a:t>
            </a:r>
            <a:r>
              <a:rPr sz="2000" b="1" spc="-40" dirty="0">
                <a:cs typeface="Calibri"/>
              </a:rPr>
              <a:t>citer, </a:t>
            </a:r>
            <a:r>
              <a:rPr sz="2000" b="1" spc="-10" dirty="0">
                <a:cs typeface="Calibri"/>
              </a:rPr>
              <a:t>dans </a:t>
            </a:r>
            <a:r>
              <a:rPr sz="2000" b="1" spc="-5" dirty="0">
                <a:cs typeface="Calibri"/>
              </a:rPr>
              <a:t>son </a:t>
            </a:r>
            <a:r>
              <a:rPr sz="2000" b="1" spc="-10" dirty="0">
                <a:cs typeface="Calibri"/>
              </a:rPr>
              <a:t>rapport  </a:t>
            </a:r>
            <a:r>
              <a:rPr sz="2000" b="1" spc="-20" dirty="0">
                <a:cs typeface="Calibri"/>
              </a:rPr>
              <a:t>d’activité, </a:t>
            </a:r>
            <a:r>
              <a:rPr sz="2000" b="1" dirty="0">
                <a:cs typeface="Calibri"/>
              </a:rPr>
              <a:t>le détail des libéralités reçues et des financements versés, sans préciser les  noms des personnes ou entités concernées. La préfecture vient de refuser notre  rapport d’activité et exige que les coordonnées des donateurs soient nommément  désignées. Or ces derniers souhaitent rester anonymes. Comment faire ?</a:t>
            </a:r>
            <a:endParaRPr lang="fr-FR" sz="2000" b="1" dirty="0">
              <a:cs typeface="Calibri"/>
            </a:endParaRPr>
          </a:p>
          <a:p>
            <a:pPr marL="240665" marR="5080" indent="-285750" algn="just">
              <a:lnSpc>
                <a:spcPts val="2590"/>
              </a:lnSpc>
              <a:spcBef>
                <a:spcPts val="425"/>
              </a:spcBef>
              <a:buFont typeface="Arial" panose="020B0604020202020204" pitchFamily="34" charset="0"/>
              <a:buChar char="•"/>
              <a:tabLst>
                <a:tab pos="893444" algn="l"/>
                <a:tab pos="1584960" algn="l"/>
                <a:tab pos="2640965" algn="l"/>
                <a:tab pos="2996565" algn="l"/>
                <a:tab pos="4195445" algn="l"/>
                <a:tab pos="4640580" algn="l"/>
                <a:tab pos="4991100" algn="l"/>
                <a:tab pos="6178550" algn="l"/>
                <a:tab pos="7993380" algn="l"/>
                <a:tab pos="8677910" algn="l"/>
                <a:tab pos="9497695" algn="l"/>
                <a:tab pos="9944100" algn="l"/>
              </a:tabLst>
            </a:pPr>
            <a:r>
              <a:rPr sz="2000" dirty="0">
                <a:cs typeface="Calibri"/>
              </a:rPr>
              <a:t>Dans la mise à jour introduite par le décret n°2022-813 </a:t>
            </a:r>
            <a:r>
              <a:rPr spc="-5" dirty="0">
                <a:cs typeface="Arial"/>
              </a:rPr>
              <a:t>du 16 mai 2022 modifiant le décret n°2009-158, la  </a:t>
            </a:r>
            <a:r>
              <a:rPr spc="-10" dirty="0">
                <a:cs typeface="Arial"/>
              </a:rPr>
              <a:t>réglementation exige, désormais que </a:t>
            </a:r>
            <a:r>
              <a:rPr spc="-5" dirty="0">
                <a:cs typeface="Arial"/>
              </a:rPr>
              <a:t>le </a:t>
            </a:r>
            <a:r>
              <a:rPr spc="-10" dirty="0">
                <a:cs typeface="Arial"/>
              </a:rPr>
              <a:t>rapport </a:t>
            </a:r>
            <a:r>
              <a:rPr spc="-5" dirty="0">
                <a:cs typeface="Arial"/>
              </a:rPr>
              <a:t>d’activité précise</a:t>
            </a:r>
            <a:r>
              <a:rPr spc="180" dirty="0">
                <a:cs typeface="Arial"/>
              </a:rPr>
              <a:t> </a:t>
            </a:r>
            <a:r>
              <a:rPr dirty="0">
                <a:cs typeface="Arial"/>
              </a:rPr>
              <a:t>:</a:t>
            </a:r>
          </a:p>
          <a:p>
            <a:pPr marL="1036955" lvl="2" indent="-285750" algn="just">
              <a:spcBef>
                <a:spcPts val="825"/>
              </a:spcBef>
              <a:buClr>
                <a:schemeClr val="tx1"/>
              </a:buClr>
              <a:buFont typeface="Arial" panose="020B0604020202020204" pitchFamily="34" charset="0"/>
              <a:buChar char="•"/>
              <a:tabLst>
                <a:tab pos="485775" algn="l"/>
              </a:tabLst>
            </a:pPr>
            <a:r>
              <a:rPr spc="-5" dirty="0">
                <a:cs typeface="Arial"/>
              </a:rPr>
              <a:t>La </a:t>
            </a:r>
            <a:r>
              <a:rPr dirty="0">
                <a:cs typeface="Arial"/>
              </a:rPr>
              <a:t>liste </a:t>
            </a:r>
            <a:r>
              <a:rPr spc="-10" dirty="0">
                <a:cs typeface="Arial"/>
              </a:rPr>
              <a:t>des </a:t>
            </a:r>
            <a:r>
              <a:rPr spc="-5" dirty="0">
                <a:cs typeface="Arial"/>
              </a:rPr>
              <a:t>libéralités reçues, leurs </a:t>
            </a:r>
            <a:r>
              <a:rPr spc="-10" dirty="0">
                <a:cs typeface="Arial"/>
              </a:rPr>
              <a:t>montants </a:t>
            </a:r>
            <a:r>
              <a:rPr spc="-5" dirty="0">
                <a:cs typeface="Arial"/>
              </a:rPr>
              <a:t>et les </a:t>
            </a:r>
            <a:r>
              <a:rPr spc="-10" dirty="0">
                <a:cs typeface="Arial"/>
              </a:rPr>
              <a:t>personnes </a:t>
            </a:r>
            <a:r>
              <a:rPr spc="-5" dirty="0">
                <a:cs typeface="Arial"/>
              </a:rPr>
              <a:t>émettrices de ces libéralités</a:t>
            </a:r>
            <a:r>
              <a:rPr spc="145" dirty="0">
                <a:cs typeface="Arial"/>
              </a:rPr>
              <a:t> </a:t>
            </a:r>
            <a:r>
              <a:rPr spc="-5" dirty="0">
                <a:cs typeface="Arial"/>
              </a:rPr>
              <a:t>;</a:t>
            </a:r>
            <a:endParaRPr dirty="0">
              <a:cs typeface="Arial"/>
            </a:endParaRPr>
          </a:p>
          <a:p>
            <a:pPr marL="1036955" marR="6985" lvl="2" indent="-285750" algn="just">
              <a:spcBef>
                <a:spcPts val="770"/>
              </a:spcBef>
              <a:buClr>
                <a:schemeClr val="tx1"/>
              </a:buClr>
              <a:buFont typeface="Arial" panose="020B0604020202020204" pitchFamily="34" charset="0"/>
              <a:buChar char="•"/>
              <a:tabLst>
                <a:tab pos="485775" algn="l"/>
              </a:tabLst>
            </a:pPr>
            <a:r>
              <a:rPr spc="-5" dirty="0">
                <a:cs typeface="Arial"/>
              </a:rPr>
              <a:t>La </a:t>
            </a:r>
            <a:r>
              <a:rPr spc="-10" dirty="0">
                <a:cs typeface="Arial"/>
              </a:rPr>
              <a:t>dénomination, </a:t>
            </a:r>
            <a:r>
              <a:rPr spc="-5" dirty="0">
                <a:cs typeface="Arial"/>
              </a:rPr>
              <a:t>l'adresse du siège social, l'adresse électronique, les </a:t>
            </a:r>
            <a:r>
              <a:rPr spc="-10" dirty="0">
                <a:cs typeface="Arial"/>
              </a:rPr>
              <a:t>coordonnées </a:t>
            </a:r>
            <a:r>
              <a:rPr spc="-5" dirty="0">
                <a:cs typeface="Arial"/>
              </a:rPr>
              <a:t>téléphoniques et </a:t>
            </a:r>
            <a:r>
              <a:rPr dirty="0">
                <a:cs typeface="Arial"/>
              </a:rPr>
              <a:t>la </a:t>
            </a:r>
            <a:r>
              <a:rPr spc="-5" dirty="0">
                <a:cs typeface="Arial"/>
              </a:rPr>
              <a:t>nature </a:t>
            </a:r>
            <a:r>
              <a:rPr spc="-10" dirty="0">
                <a:cs typeface="Arial"/>
              </a:rPr>
              <a:t>des  personnes </a:t>
            </a:r>
            <a:r>
              <a:rPr spc="-5" dirty="0">
                <a:cs typeface="Arial"/>
              </a:rPr>
              <a:t>morales bénéficiaires </a:t>
            </a:r>
            <a:r>
              <a:rPr spc="-10" dirty="0">
                <a:cs typeface="Arial"/>
              </a:rPr>
              <a:t>des </a:t>
            </a:r>
            <a:r>
              <a:rPr spc="-5" dirty="0">
                <a:cs typeface="Arial"/>
              </a:rPr>
              <a:t>redistributions et les </a:t>
            </a:r>
            <a:r>
              <a:rPr spc="-10" dirty="0">
                <a:cs typeface="Arial"/>
              </a:rPr>
              <a:t>montants des </a:t>
            </a:r>
            <a:r>
              <a:rPr spc="-5" dirty="0">
                <a:cs typeface="Arial"/>
              </a:rPr>
              <a:t>redistributions</a:t>
            </a:r>
            <a:r>
              <a:rPr spc="150" dirty="0">
                <a:cs typeface="Arial"/>
              </a:rPr>
              <a:t> </a:t>
            </a:r>
            <a:r>
              <a:rPr spc="-5" dirty="0">
                <a:cs typeface="Arial"/>
              </a:rPr>
              <a:t>versées.</a:t>
            </a:r>
            <a:endParaRPr dirty="0">
              <a:cs typeface="Arial"/>
            </a:endParaRPr>
          </a:p>
          <a:p>
            <a:pPr marL="541338" indent="-276225" algn="just">
              <a:spcBef>
                <a:spcPts val="805"/>
              </a:spcBef>
              <a:buClr>
                <a:schemeClr val="tx1"/>
              </a:buClr>
              <a:buFont typeface="Arial" panose="020B0604020202020204" pitchFamily="34" charset="0"/>
              <a:buChar char="•"/>
              <a:tabLst>
                <a:tab pos="203200" algn="l"/>
              </a:tabLst>
            </a:pPr>
            <a:r>
              <a:rPr spc="-25" dirty="0">
                <a:cs typeface="Arial"/>
              </a:rPr>
              <a:t>Toutefois, </a:t>
            </a:r>
            <a:r>
              <a:rPr spc="-5" dirty="0">
                <a:cs typeface="Arial"/>
              </a:rPr>
              <a:t>cette </a:t>
            </a:r>
            <a:r>
              <a:rPr spc="-10" dirty="0">
                <a:cs typeface="Arial"/>
              </a:rPr>
              <a:t>exigence n’est prévue que pour </a:t>
            </a:r>
            <a:r>
              <a:rPr spc="-5" dirty="0">
                <a:cs typeface="Arial"/>
              </a:rPr>
              <a:t>le </a:t>
            </a:r>
            <a:r>
              <a:rPr spc="-10" dirty="0">
                <a:cs typeface="Arial"/>
              </a:rPr>
              <a:t>rapport </a:t>
            </a:r>
            <a:r>
              <a:rPr spc="-5" dirty="0">
                <a:cs typeface="Arial"/>
              </a:rPr>
              <a:t>d’activité </a:t>
            </a:r>
            <a:r>
              <a:rPr spc="-10" dirty="0">
                <a:cs typeface="Arial"/>
              </a:rPr>
              <a:t>qui n’est diffusé</a:t>
            </a:r>
            <a:r>
              <a:rPr spc="254" dirty="0">
                <a:cs typeface="Arial"/>
              </a:rPr>
              <a:t> </a:t>
            </a:r>
            <a:r>
              <a:rPr dirty="0">
                <a:cs typeface="Arial"/>
              </a:rPr>
              <a:t>:</a:t>
            </a:r>
          </a:p>
          <a:p>
            <a:pPr marL="1036955" lvl="2" indent="-285750" algn="just">
              <a:spcBef>
                <a:spcPts val="825"/>
              </a:spcBef>
              <a:buClr>
                <a:schemeClr val="tx1"/>
              </a:buClr>
              <a:buFont typeface="Arial" panose="020B0604020202020204" pitchFamily="34" charset="0"/>
              <a:buChar char="•"/>
              <a:tabLst>
                <a:tab pos="485775" algn="l"/>
              </a:tabLst>
            </a:pPr>
            <a:r>
              <a:rPr spc="-5" dirty="0">
                <a:cs typeface="Arial"/>
              </a:rPr>
              <a:t>Qu’à l’autorité administrative (préfecture)</a:t>
            </a:r>
            <a:r>
              <a:rPr spc="55" dirty="0">
                <a:cs typeface="Arial"/>
              </a:rPr>
              <a:t> </a:t>
            </a:r>
            <a:r>
              <a:rPr spc="-5" dirty="0">
                <a:cs typeface="Arial"/>
              </a:rPr>
              <a:t>;</a:t>
            </a:r>
            <a:endParaRPr dirty="0">
              <a:cs typeface="Arial"/>
            </a:endParaRPr>
          </a:p>
          <a:p>
            <a:pPr marL="1036955" lvl="2" indent="-285750" algn="just">
              <a:spcBef>
                <a:spcPts val="770"/>
              </a:spcBef>
              <a:buClr>
                <a:schemeClr val="tx1"/>
              </a:buClr>
              <a:buFont typeface="Arial" panose="020B0604020202020204" pitchFamily="34" charset="0"/>
              <a:buChar char="•"/>
              <a:tabLst>
                <a:tab pos="485775" algn="l"/>
              </a:tabLst>
            </a:pPr>
            <a:r>
              <a:rPr spc="-5" dirty="0">
                <a:cs typeface="Arial"/>
              </a:rPr>
              <a:t>Aux </a:t>
            </a:r>
            <a:r>
              <a:rPr spc="-10" dirty="0">
                <a:cs typeface="Arial"/>
              </a:rPr>
              <a:t>membres </a:t>
            </a:r>
            <a:r>
              <a:rPr spc="-5" dirty="0">
                <a:cs typeface="Arial"/>
              </a:rPr>
              <a:t>du conseil d’administration </a:t>
            </a:r>
            <a:r>
              <a:rPr spc="-10" dirty="0">
                <a:cs typeface="Arial"/>
              </a:rPr>
              <a:t>(pour</a:t>
            </a:r>
            <a:r>
              <a:rPr spc="60" dirty="0">
                <a:cs typeface="Arial"/>
              </a:rPr>
              <a:t> </a:t>
            </a:r>
            <a:r>
              <a:rPr spc="-10" dirty="0">
                <a:cs typeface="Arial"/>
              </a:rPr>
              <a:t>approbation).</a:t>
            </a:r>
            <a:endParaRPr dirty="0">
              <a:cs typeface="Arial"/>
            </a:endParaRPr>
          </a:p>
          <a:p>
            <a:pPr marL="628650" indent="-363538" algn="just">
              <a:lnSpc>
                <a:spcPct val="100000"/>
              </a:lnSpc>
              <a:spcBef>
                <a:spcPts val="805"/>
              </a:spcBef>
              <a:buClr>
                <a:schemeClr val="tx1"/>
              </a:buClr>
              <a:buFont typeface="Arial" panose="020B0604020202020204" pitchFamily="34" charset="0"/>
              <a:buChar char="•"/>
              <a:tabLst>
                <a:tab pos="203200" algn="l"/>
              </a:tabLst>
            </a:pPr>
            <a:r>
              <a:rPr spc="-10" dirty="0">
                <a:cs typeface="Arial"/>
              </a:rPr>
              <a:t>Les </a:t>
            </a:r>
            <a:r>
              <a:rPr spc="-5" dirty="0">
                <a:cs typeface="Arial"/>
              </a:rPr>
              <a:t>autres </a:t>
            </a:r>
            <a:r>
              <a:rPr spc="-10" dirty="0">
                <a:cs typeface="Arial"/>
              </a:rPr>
              <a:t>documents </a:t>
            </a:r>
            <a:r>
              <a:rPr spc="-5" dirty="0">
                <a:cs typeface="Arial"/>
              </a:rPr>
              <a:t>de communication (rapport </a:t>
            </a:r>
            <a:r>
              <a:rPr spc="-10" dirty="0">
                <a:cs typeface="Arial"/>
              </a:rPr>
              <a:t>annuel, annexe aux </a:t>
            </a:r>
            <a:r>
              <a:rPr spc="-5" dirty="0">
                <a:cs typeface="Arial"/>
              </a:rPr>
              <a:t>comptes) </a:t>
            </a:r>
            <a:r>
              <a:rPr spc="-10" dirty="0">
                <a:cs typeface="Arial"/>
              </a:rPr>
              <a:t>peuvent </a:t>
            </a:r>
            <a:r>
              <a:rPr spc="-5" dirty="0">
                <a:cs typeface="Arial"/>
              </a:rPr>
              <a:t>être</a:t>
            </a:r>
            <a:r>
              <a:rPr spc="270" dirty="0">
                <a:cs typeface="Arial"/>
              </a:rPr>
              <a:t> </a:t>
            </a:r>
            <a:r>
              <a:rPr spc="-10" dirty="0">
                <a:cs typeface="Arial"/>
              </a:rPr>
              <a:t>anonymes.</a:t>
            </a:r>
            <a:endParaRPr dirty="0">
              <a:cs typeface="Arial"/>
            </a:endParaRPr>
          </a:p>
        </p:txBody>
      </p:sp>
      <p:pic>
        <p:nvPicPr>
          <p:cNvPr id="2" name="Picture 2">
            <a:extLst>
              <a:ext uri="{FF2B5EF4-FFF2-40B4-BE49-F238E27FC236}">
                <a16:creationId xmlns:a16="http://schemas.microsoft.com/office/drawing/2014/main" id="{968EFC49-C514-F428-BE16-C82E778777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6705" y="5825313"/>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2882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433970" y="2287905"/>
            <a:ext cx="114291" cy="170682"/>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618108" y="2185376"/>
            <a:ext cx="11269092" cy="2073003"/>
          </a:xfrm>
          <a:prstGeom prst="rect">
            <a:avLst/>
          </a:prstGeom>
        </p:spPr>
        <p:txBody>
          <a:bodyPr vert="horz" wrap="square" lIns="0" tIns="53975" rIns="0" bIns="0" rtlCol="0">
            <a:spAutoFit/>
          </a:bodyPr>
          <a:lstStyle/>
          <a:p>
            <a:pPr marL="240665" marR="5080">
              <a:lnSpc>
                <a:spcPts val="2590"/>
              </a:lnSpc>
              <a:spcBef>
                <a:spcPts val="425"/>
              </a:spcBef>
              <a:tabLst>
                <a:tab pos="8637905" algn="l"/>
              </a:tabLst>
            </a:pPr>
            <a:r>
              <a:rPr sz="2400" b="1" spc="-5" dirty="0">
                <a:latin typeface="Calibri"/>
                <a:cs typeface="Calibri"/>
              </a:rPr>
              <a:t>Un</a:t>
            </a:r>
            <a:r>
              <a:rPr sz="2400" b="1" spc="215" dirty="0">
                <a:latin typeface="Calibri"/>
                <a:cs typeface="Calibri"/>
              </a:rPr>
              <a:t> </a:t>
            </a:r>
            <a:r>
              <a:rPr sz="2400" b="1" spc="-15" dirty="0">
                <a:latin typeface="Calibri"/>
                <a:cs typeface="Calibri"/>
              </a:rPr>
              <a:t>fonds</a:t>
            </a:r>
            <a:r>
              <a:rPr sz="2400" b="1" spc="215" dirty="0">
                <a:latin typeface="Calibri"/>
                <a:cs typeface="Calibri"/>
              </a:rPr>
              <a:t> </a:t>
            </a:r>
            <a:r>
              <a:rPr sz="2400" b="1" spc="-5" dirty="0">
                <a:latin typeface="Calibri"/>
                <a:cs typeface="Calibri"/>
              </a:rPr>
              <a:t>de</a:t>
            </a:r>
            <a:r>
              <a:rPr sz="2400" b="1" spc="235" dirty="0">
                <a:latin typeface="Calibri"/>
                <a:cs typeface="Calibri"/>
              </a:rPr>
              <a:t> </a:t>
            </a:r>
            <a:r>
              <a:rPr sz="2400" b="1" spc="-10" dirty="0">
                <a:latin typeface="Calibri"/>
                <a:cs typeface="Calibri"/>
              </a:rPr>
              <a:t>dotation</a:t>
            </a:r>
            <a:r>
              <a:rPr sz="2400" b="1" spc="215" dirty="0">
                <a:latin typeface="Calibri"/>
                <a:cs typeface="Calibri"/>
              </a:rPr>
              <a:t> </a:t>
            </a:r>
            <a:r>
              <a:rPr sz="2400" b="1" spc="-5" dirty="0">
                <a:latin typeface="Calibri"/>
                <a:cs typeface="Calibri"/>
              </a:rPr>
              <a:t>peut-il</a:t>
            </a:r>
            <a:r>
              <a:rPr sz="2400" b="1" spc="220" dirty="0">
                <a:latin typeface="Calibri"/>
                <a:cs typeface="Calibri"/>
              </a:rPr>
              <a:t> </a:t>
            </a:r>
            <a:r>
              <a:rPr sz="2400" b="1" spc="-15" dirty="0">
                <a:latin typeface="Calibri"/>
                <a:cs typeface="Calibri"/>
              </a:rPr>
              <a:t>avoir</a:t>
            </a:r>
            <a:r>
              <a:rPr sz="2400" b="1" spc="220" dirty="0">
                <a:latin typeface="Calibri"/>
                <a:cs typeface="Calibri"/>
              </a:rPr>
              <a:t> </a:t>
            </a:r>
            <a:r>
              <a:rPr sz="2400" b="1" spc="-10" dirty="0">
                <a:latin typeface="Calibri"/>
                <a:cs typeface="Calibri"/>
              </a:rPr>
              <a:t>un</a:t>
            </a:r>
            <a:r>
              <a:rPr sz="2400" b="1" spc="215" dirty="0">
                <a:latin typeface="Calibri"/>
                <a:cs typeface="Calibri"/>
              </a:rPr>
              <a:t> </a:t>
            </a:r>
            <a:r>
              <a:rPr sz="2400" b="1" spc="-15" dirty="0">
                <a:latin typeface="Calibri"/>
                <a:cs typeface="Calibri"/>
              </a:rPr>
              <a:t>résultat</a:t>
            </a:r>
            <a:r>
              <a:rPr sz="2400" b="1" spc="215" dirty="0">
                <a:latin typeface="Calibri"/>
                <a:cs typeface="Calibri"/>
              </a:rPr>
              <a:t> </a:t>
            </a:r>
            <a:r>
              <a:rPr sz="2400" b="1" spc="-10" dirty="0">
                <a:latin typeface="Calibri"/>
                <a:cs typeface="Calibri"/>
              </a:rPr>
              <a:t>déficitaire</a:t>
            </a:r>
            <a:r>
              <a:rPr sz="2400" b="1" spc="220" dirty="0">
                <a:latin typeface="Calibri"/>
                <a:cs typeface="Calibri"/>
              </a:rPr>
              <a:t> </a:t>
            </a:r>
            <a:r>
              <a:rPr sz="2400" b="1" dirty="0">
                <a:latin typeface="Calibri"/>
                <a:cs typeface="Calibri"/>
              </a:rPr>
              <a:t>?</a:t>
            </a:r>
            <a:r>
              <a:rPr sz="2400" b="1" spc="210" dirty="0">
                <a:latin typeface="Calibri"/>
                <a:cs typeface="Calibri"/>
              </a:rPr>
              <a:t> </a:t>
            </a:r>
            <a:r>
              <a:rPr sz="2400" b="1" spc="-10" dirty="0">
                <a:latin typeface="Calibri"/>
                <a:cs typeface="Calibri"/>
              </a:rPr>
              <a:t>Si</a:t>
            </a:r>
            <a:r>
              <a:rPr sz="2400" b="1" spc="215" dirty="0">
                <a:latin typeface="Calibri"/>
                <a:cs typeface="Calibri"/>
              </a:rPr>
              <a:t> </a:t>
            </a:r>
            <a:r>
              <a:rPr sz="2400" b="1" spc="-5" dirty="0">
                <a:latin typeface="Calibri"/>
                <a:cs typeface="Calibri"/>
              </a:rPr>
              <a:t>oui,	quelles </a:t>
            </a:r>
            <a:r>
              <a:rPr sz="2400" b="1" dirty="0">
                <a:latin typeface="Calibri"/>
                <a:cs typeface="Calibri"/>
              </a:rPr>
              <a:t>en </a:t>
            </a:r>
            <a:r>
              <a:rPr sz="2400" b="1" spc="-10" dirty="0">
                <a:latin typeface="Calibri"/>
                <a:cs typeface="Calibri"/>
              </a:rPr>
              <a:t>sont </a:t>
            </a:r>
            <a:r>
              <a:rPr sz="2400" b="1" spc="-5" dirty="0">
                <a:latin typeface="Calibri"/>
                <a:cs typeface="Calibri"/>
              </a:rPr>
              <a:t>les  conséquences</a:t>
            </a:r>
            <a:r>
              <a:rPr sz="2400" b="1" spc="-10" dirty="0">
                <a:latin typeface="Calibri"/>
                <a:cs typeface="Calibri"/>
              </a:rPr>
              <a:t> </a:t>
            </a:r>
            <a:r>
              <a:rPr sz="2400" b="1" dirty="0">
                <a:latin typeface="Calibri"/>
                <a:cs typeface="Calibri"/>
              </a:rPr>
              <a:t>?</a:t>
            </a:r>
          </a:p>
          <a:p>
            <a:pPr marL="659130" marR="6350" lvl="1" indent="-189865" algn="just">
              <a:spcBef>
                <a:spcPts val="950"/>
              </a:spcBef>
              <a:buFont typeface="Wingdings 2"/>
              <a:buChar char=""/>
              <a:tabLst>
                <a:tab pos="203200" algn="l"/>
              </a:tabLst>
            </a:pPr>
            <a:r>
              <a:rPr spc="-5" dirty="0">
                <a:solidFill>
                  <a:srgbClr val="01030A"/>
                </a:solidFill>
                <a:cs typeface="Arial"/>
              </a:rPr>
              <a:t>Un </a:t>
            </a:r>
            <a:r>
              <a:rPr spc="-10" dirty="0">
                <a:solidFill>
                  <a:srgbClr val="01030A"/>
                </a:solidFill>
                <a:cs typeface="Arial"/>
              </a:rPr>
              <a:t>fonds </a:t>
            </a:r>
            <a:r>
              <a:rPr dirty="0">
                <a:solidFill>
                  <a:srgbClr val="01030A"/>
                </a:solidFill>
                <a:cs typeface="Arial"/>
              </a:rPr>
              <a:t>de </a:t>
            </a:r>
            <a:r>
              <a:rPr spc="-5" dirty="0">
                <a:solidFill>
                  <a:srgbClr val="01030A"/>
                </a:solidFill>
                <a:cs typeface="Arial"/>
              </a:rPr>
              <a:t>dotation peut avoir un résultat déficitaire </a:t>
            </a:r>
            <a:r>
              <a:rPr dirty="0">
                <a:solidFill>
                  <a:srgbClr val="01030A"/>
                </a:solidFill>
                <a:cs typeface="Arial"/>
              </a:rPr>
              <a:t>si sa </a:t>
            </a:r>
            <a:r>
              <a:rPr spc="-10" dirty="0">
                <a:solidFill>
                  <a:srgbClr val="01030A"/>
                </a:solidFill>
                <a:cs typeface="Arial"/>
              </a:rPr>
              <a:t>dotation non </a:t>
            </a:r>
            <a:r>
              <a:rPr spc="-5" dirty="0">
                <a:solidFill>
                  <a:srgbClr val="01030A"/>
                </a:solidFill>
                <a:cs typeface="Arial"/>
              </a:rPr>
              <a:t>consomptible </a:t>
            </a:r>
            <a:r>
              <a:rPr dirty="0">
                <a:solidFill>
                  <a:srgbClr val="01030A"/>
                </a:solidFill>
                <a:cs typeface="Arial"/>
              </a:rPr>
              <a:t>ne </a:t>
            </a:r>
            <a:r>
              <a:rPr spc="-5" dirty="0">
                <a:solidFill>
                  <a:srgbClr val="01030A"/>
                </a:solidFill>
                <a:cs typeface="Arial"/>
              </a:rPr>
              <a:t>lui génère pas   assez de </a:t>
            </a:r>
            <a:r>
              <a:rPr spc="-10" dirty="0">
                <a:solidFill>
                  <a:srgbClr val="01030A"/>
                </a:solidFill>
                <a:cs typeface="Arial"/>
              </a:rPr>
              <a:t>revenus </a:t>
            </a:r>
            <a:r>
              <a:rPr spc="-5" dirty="0">
                <a:solidFill>
                  <a:srgbClr val="01030A"/>
                </a:solidFill>
                <a:cs typeface="Arial"/>
              </a:rPr>
              <a:t>ou </a:t>
            </a:r>
            <a:r>
              <a:rPr spc="-10" dirty="0">
                <a:solidFill>
                  <a:srgbClr val="01030A"/>
                </a:solidFill>
                <a:cs typeface="Arial"/>
              </a:rPr>
              <a:t>bien </a:t>
            </a:r>
            <a:r>
              <a:rPr spc="-5" dirty="0">
                <a:solidFill>
                  <a:srgbClr val="01030A"/>
                </a:solidFill>
                <a:cs typeface="Arial"/>
              </a:rPr>
              <a:t>s’il ne perçoit </a:t>
            </a:r>
            <a:r>
              <a:rPr spc="-10" dirty="0">
                <a:solidFill>
                  <a:srgbClr val="01030A"/>
                </a:solidFill>
                <a:cs typeface="Arial"/>
              </a:rPr>
              <a:t>pas </a:t>
            </a:r>
            <a:r>
              <a:rPr spc="-5" dirty="0">
                <a:solidFill>
                  <a:srgbClr val="01030A"/>
                </a:solidFill>
                <a:cs typeface="Arial"/>
              </a:rPr>
              <a:t>assez de </a:t>
            </a:r>
            <a:r>
              <a:rPr spc="-10" dirty="0">
                <a:solidFill>
                  <a:srgbClr val="01030A"/>
                </a:solidFill>
                <a:cs typeface="Arial"/>
              </a:rPr>
              <a:t>dons pour </a:t>
            </a:r>
            <a:r>
              <a:rPr spc="-5" dirty="0">
                <a:solidFill>
                  <a:srgbClr val="01030A"/>
                </a:solidFill>
                <a:cs typeface="Arial"/>
              </a:rPr>
              <a:t>couvrir ses </a:t>
            </a:r>
            <a:r>
              <a:rPr spc="-10" dirty="0">
                <a:solidFill>
                  <a:srgbClr val="01030A"/>
                </a:solidFill>
                <a:cs typeface="Arial"/>
              </a:rPr>
              <a:t>charges </a:t>
            </a:r>
            <a:r>
              <a:rPr spc="-5" dirty="0">
                <a:solidFill>
                  <a:srgbClr val="01030A"/>
                </a:solidFill>
                <a:cs typeface="Arial"/>
              </a:rPr>
              <a:t>de</a:t>
            </a:r>
            <a:r>
              <a:rPr spc="295" dirty="0">
                <a:solidFill>
                  <a:srgbClr val="01030A"/>
                </a:solidFill>
                <a:cs typeface="Arial"/>
              </a:rPr>
              <a:t> </a:t>
            </a:r>
            <a:r>
              <a:rPr spc="-10" dirty="0">
                <a:solidFill>
                  <a:srgbClr val="01030A"/>
                </a:solidFill>
                <a:cs typeface="Arial"/>
              </a:rPr>
              <a:t>l’exercice.</a:t>
            </a:r>
            <a:endParaRPr dirty="0">
              <a:cs typeface="Arial"/>
            </a:endParaRPr>
          </a:p>
          <a:p>
            <a:pPr marL="659130" marR="6985" lvl="1" indent="-189865">
              <a:spcBef>
                <a:spcPts val="865"/>
              </a:spcBef>
              <a:buFont typeface="Wingdings 2"/>
              <a:buChar char=""/>
              <a:tabLst>
                <a:tab pos="203200" algn="l"/>
              </a:tabLst>
            </a:pPr>
            <a:r>
              <a:rPr spc="-10" dirty="0">
                <a:solidFill>
                  <a:srgbClr val="01030A"/>
                </a:solidFill>
                <a:cs typeface="Arial"/>
              </a:rPr>
              <a:t>Dans </a:t>
            </a:r>
            <a:r>
              <a:rPr spc="-5" dirty="0">
                <a:solidFill>
                  <a:srgbClr val="01030A"/>
                </a:solidFill>
                <a:cs typeface="Arial"/>
              </a:rPr>
              <a:t>le cas d’une dotation consomptible, une quote-part de dotation sera virée au résultat afin de couvrir  </a:t>
            </a:r>
            <a:r>
              <a:rPr spc="-10" dirty="0">
                <a:solidFill>
                  <a:srgbClr val="01030A"/>
                </a:solidFill>
                <a:cs typeface="Arial"/>
              </a:rPr>
              <a:t>l’ensemble des charges </a:t>
            </a:r>
            <a:r>
              <a:rPr spc="-5" dirty="0">
                <a:solidFill>
                  <a:srgbClr val="01030A"/>
                </a:solidFill>
                <a:cs typeface="Arial"/>
              </a:rPr>
              <a:t>de </a:t>
            </a:r>
            <a:r>
              <a:rPr spc="-10" dirty="0">
                <a:solidFill>
                  <a:srgbClr val="01030A"/>
                </a:solidFill>
                <a:cs typeface="Arial"/>
              </a:rPr>
              <a:t>l’exercice. </a:t>
            </a:r>
            <a:r>
              <a:rPr dirty="0">
                <a:solidFill>
                  <a:srgbClr val="01030A"/>
                </a:solidFill>
                <a:cs typeface="Arial"/>
              </a:rPr>
              <a:t>Si </a:t>
            </a:r>
            <a:r>
              <a:rPr spc="-5" dirty="0">
                <a:solidFill>
                  <a:srgbClr val="01030A"/>
                </a:solidFill>
                <a:cs typeface="Arial"/>
              </a:rPr>
              <a:t>la </a:t>
            </a:r>
            <a:r>
              <a:rPr spc="-10" dirty="0">
                <a:solidFill>
                  <a:srgbClr val="01030A"/>
                </a:solidFill>
                <a:cs typeface="Arial"/>
              </a:rPr>
              <a:t>dotation n’est pas suffisante, </a:t>
            </a:r>
            <a:r>
              <a:rPr spc="-5" dirty="0">
                <a:solidFill>
                  <a:srgbClr val="01030A"/>
                </a:solidFill>
                <a:cs typeface="Arial"/>
              </a:rPr>
              <a:t>le </a:t>
            </a:r>
            <a:r>
              <a:rPr spc="-10" dirty="0">
                <a:solidFill>
                  <a:srgbClr val="01030A"/>
                </a:solidFill>
                <a:cs typeface="Arial"/>
              </a:rPr>
              <a:t>fonds générera </a:t>
            </a:r>
            <a:r>
              <a:rPr spc="-5" dirty="0">
                <a:solidFill>
                  <a:srgbClr val="01030A"/>
                </a:solidFill>
                <a:cs typeface="Arial"/>
              </a:rPr>
              <a:t>un</a:t>
            </a:r>
            <a:r>
              <a:rPr spc="390" dirty="0">
                <a:solidFill>
                  <a:srgbClr val="01030A"/>
                </a:solidFill>
                <a:cs typeface="Arial"/>
              </a:rPr>
              <a:t> </a:t>
            </a:r>
            <a:r>
              <a:rPr spc="-5" dirty="0">
                <a:solidFill>
                  <a:srgbClr val="01030A"/>
                </a:solidFill>
                <a:cs typeface="Arial"/>
              </a:rPr>
              <a:t>déficit.</a:t>
            </a:r>
            <a:endParaRPr dirty="0">
              <a:cs typeface="Arial"/>
            </a:endParaRPr>
          </a:p>
        </p:txBody>
      </p:sp>
      <p:sp>
        <p:nvSpPr>
          <p:cNvPr id="7" name="object 7"/>
          <p:cNvSpPr txBox="1">
            <a:spLocks noGrp="1"/>
          </p:cNvSpPr>
          <p:nvPr>
            <p:ph type="sldNum" sz="quarter" idx="7"/>
          </p:nvPr>
        </p:nvSpPr>
        <p:spPr>
          <a:xfrm>
            <a:off x="11067288" y="6463728"/>
            <a:ext cx="231775" cy="177800"/>
          </a:xfrm>
          <a:prstGeom prst="rect">
            <a:avLst/>
          </a:prstGeom>
        </p:spPr>
        <p:txBody>
          <a:bodyPr vert="horz" wrap="square" lIns="0" tIns="0" rIns="0" bIns="0" rtlCol="0">
            <a:spAutoFit/>
          </a:bodyPr>
          <a:lstStyle>
            <a:defPPr>
              <a:defRPr lang="fr-F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fr-FR" smtClean="0"/>
              <a:pPr marL="38100">
                <a:lnSpc>
                  <a:spcPts val="1240"/>
                </a:lnSpc>
              </a:pPr>
              <a:t>61</a:t>
            </a:fld>
            <a:endParaRPr dirty="0"/>
          </a:p>
        </p:txBody>
      </p:sp>
      <p:sp>
        <p:nvSpPr>
          <p:cNvPr id="6" name="object 6"/>
          <p:cNvSpPr txBox="1">
            <a:spLocks noGrp="1"/>
          </p:cNvSpPr>
          <p:nvPr>
            <p:ph type="title"/>
          </p:nvPr>
        </p:nvSpPr>
        <p:spPr>
          <a:xfrm>
            <a:off x="491116" y="647922"/>
            <a:ext cx="5283835" cy="635000"/>
          </a:xfrm>
          <a:prstGeom prst="rect">
            <a:avLst/>
          </a:prstGeom>
        </p:spPr>
        <p:txBody>
          <a:bodyPr vert="horz" wrap="square" lIns="0" tIns="12065" rIns="0" bIns="0" rtlCol="0">
            <a:spAutoFit/>
          </a:bodyPr>
          <a:lstStyle/>
          <a:p>
            <a:pPr marL="12700">
              <a:lnSpc>
                <a:spcPct val="100000"/>
              </a:lnSpc>
              <a:spcBef>
                <a:spcPts val="95"/>
              </a:spcBef>
            </a:pPr>
            <a:r>
              <a:rPr sz="4000" spc="-30" dirty="0">
                <a:latin typeface="Calibri" panose="020F0502020204030204" pitchFamily="34" charset="0"/>
                <a:cs typeface="Calibri" panose="020F0502020204030204" pitchFamily="34" charset="0"/>
              </a:rPr>
              <a:t>Atelier </a:t>
            </a:r>
            <a:r>
              <a:rPr sz="4000" spc="-15" dirty="0">
                <a:latin typeface="Calibri" panose="020F0502020204030204" pitchFamily="34" charset="0"/>
                <a:cs typeface="Calibri" panose="020F0502020204030204" pitchFamily="34" charset="0"/>
              </a:rPr>
              <a:t>fonds </a:t>
            </a:r>
            <a:r>
              <a:rPr sz="4000" dirty="0">
                <a:latin typeface="Calibri" panose="020F0502020204030204" pitchFamily="34" charset="0"/>
                <a:cs typeface="Calibri" panose="020F0502020204030204" pitchFamily="34" charset="0"/>
              </a:rPr>
              <a:t>de</a:t>
            </a:r>
            <a:r>
              <a:rPr sz="4000" spc="5" dirty="0">
                <a:latin typeface="Calibri" panose="020F0502020204030204" pitchFamily="34" charset="0"/>
                <a:cs typeface="Calibri" panose="020F0502020204030204" pitchFamily="34" charset="0"/>
              </a:rPr>
              <a:t> </a:t>
            </a:r>
            <a:r>
              <a:rPr sz="4000" spc="-20" dirty="0">
                <a:latin typeface="Calibri" panose="020F0502020204030204" pitchFamily="34" charset="0"/>
                <a:cs typeface="Calibri" panose="020F0502020204030204" pitchFamily="34" charset="0"/>
              </a:rPr>
              <a:t>dotation</a:t>
            </a:r>
            <a:endParaRPr sz="4000" dirty="0">
              <a:latin typeface="Calibri" panose="020F0502020204030204" pitchFamily="34" charset="0"/>
              <a:cs typeface="Calibri" panose="020F0502020204030204" pitchFamily="34" charset="0"/>
            </a:endParaRPr>
          </a:p>
        </p:txBody>
      </p:sp>
      <p:pic>
        <p:nvPicPr>
          <p:cNvPr id="2" name="Picture 2">
            <a:extLst>
              <a:ext uri="{FF2B5EF4-FFF2-40B4-BE49-F238E27FC236}">
                <a16:creationId xmlns:a16="http://schemas.microsoft.com/office/drawing/2014/main" id="{13DEB06E-799C-6E48-BCBE-262A90B741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2308" y="5483341"/>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4292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03817" y="2676449"/>
            <a:ext cx="114291" cy="170682"/>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618630" y="2369499"/>
            <a:ext cx="10343411" cy="2050561"/>
          </a:xfrm>
          <a:prstGeom prst="rect">
            <a:avLst/>
          </a:prstGeom>
        </p:spPr>
        <p:txBody>
          <a:bodyPr vert="horz" wrap="square" lIns="0" tIns="212090" rIns="0" bIns="0" rtlCol="0">
            <a:spAutoFit/>
          </a:bodyPr>
          <a:lstStyle/>
          <a:p>
            <a:pPr marL="241300">
              <a:lnSpc>
                <a:spcPct val="100000"/>
              </a:lnSpc>
              <a:spcBef>
                <a:spcPts val="1670"/>
              </a:spcBef>
            </a:pPr>
            <a:r>
              <a:rPr sz="3200" b="1" spc="-10" dirty="0">
                <a:cs typeface="Calibri"/>
              </a:rPr>
              <a:t>Existe-t-il </a:t>
            </a:r>
            <a:r>
              <a:rPr sz="3200" b="1" spc="-5" dirty="0">
                <a:cs typeface="Calibri"/>
              </a:rPr>
              <a:t>des activités </a:t>
            </a:r>
            <a:r>
              <a:rPr sz="3200" b="1" spc="-15" dirty="0">
                <a:cs typeface="Calibri"/>
              </a:rPr>
              <a:t>interdites </a:t>
            </a:r>
            <a:r>
              <a:rPr sz="3200" b="1" dirty="0">
                <a:cs typeface="Calibri"/>
              </a:rPr>
              <a:t>à </a:t>
            </a:r>
            <a:r>
              <a:rPr sz="3200" b="1" spc="-5" dirty="0">
                <a:cs typeface="Calibri"/>
              </a:rPr>
              <a:t>un </a:t>
            </a:r>
            <a:r>
              <a:rPr sz="3200" b="1" spc="-15" dirty="0">
                <a:cs typeface="Calibri"/>
              </a:rPr>
              <a:t>fonds </a:t>
            </a:r>
            <a:r>
              <a:rPr sz="3200" b="1" spc="-5" dirty="0">
                <a:cs typeface="Calibri"/>
              </a:rPr>
              <a:t>de </a:t>
            </a:r>
            <a:r>
              <a:rPr sz="3200" b="1" spc="-10" dirty="0">
                <a:cs typeface="Calibri"/>
              </a:rPr>
              <a:t>dotation</a:t>
            </a:r>
            <a:r>
              <a:rPr sz="3200" b="1" spc="-20" dirty="0">
                <a:cs typeface="Calibri"/>
              </a:rPr>
              <a:t> </a:t>
            </a:r>
            <a:r>
              <a:rPr sz="3200" b="1" dirty="0">
                <a:cs typeface="Calibri"/>
              </a:rPr>
              <a:t>?</a:t>
            </a:r>
          </a:p>
          <a:p>
            <a:pPr marL="297815" indent="-285750">
              <a:lnSpc>
                <a:spcPct val="100000"/>
              </a:lnSpc>
              <a:spcBef>
                <a:spcPts val="1175"/>
              </a:spcBef>
              <a:buClr>
                <a:schemeClr val="tx1"/>
              </a:buClr>
              <a:buFont typeface="Arial" panose="020B0604020202020204" pitchFamily="34" charset="0"/>
              <a:buChar char="•"/>
              <a:tabLst>
                <a:tab pos="203200" algn="l"/>
              </a:tabLst>
            </a:pPr>
            <a:r>
              <a:rPr sz="2400" spc="-5" dirty="0">
                <a:solidFill>
                  <a:srgbClr val="01030A"/>
                </a:solidFill>
                <a:cs typeface="Arial"/>
              </a:rPr>
              <a:t>Certains secteurs d’activité ne sont </a:t>
            </a:r>
            <a:r>
              <a:rPr sz="2400" spc="-10" dirty="0">
                <a:solidFill>
                  <a:srgbClr val="01030A"/>
                </a:solidFill>
                <a:cs typeface="Arial"/>
              </a:rPr>
              <a:t>pas accessibles aux fonds </a:t>
            </a:r>
            <a:r>
              <a:rPr sz="2400" spc="-5" dirty="0">
                <a:solidFill>
                  <a:srgbClr val="01030A"/>
                </a:solidFill>
                <a:cs typeface="Arial"/>
              </a:rPr>
              <a:t>de </a:t>
            </a:r>
            <a:r>
              <a:rPr sz="2400" spc="-10" dirty="0">
                <a:solidFill>
                  <a:srgbClr val="01030A"/>
                </a:solidFill>
                <a:cs typeface="Arial"/>
              </a:rPr>
              <a:t>dotation</a:t>
            </a:r>
            <a:r>
              <a:rPr sz="2400" spc="215" dirty="0">
                <a:solidFill>
                  <a:srgbClr val="01030A"/>
                </a:solidFill>
                <a:cs typeface="Arial"/>
              </a:rPr>
              <a:t> </a:t>
            </a:r>
            <a:r>
              <a:rPr sz="2400" dirty="0">
                <a:solidFill>
                  <a:srgbClr val="01030A"/>
                </a:solidFill>
                <a:cs typeface="Arial"/>
              </a:rPr>
              <a:t>:</a:t>
            </a:r>
            <a:endParaRPr sz="2400" dirty="0">
              <a:cs typeface="Arial"/>
            </a:endParaRPr>
          </a:p>
          <a:p>
            <a:pPr marL="579755" lvl="1" indent="-285750">
              <a:lnSpc>
                <a:spcPct val="100000"/>
              </a:lnSpc>
              <a:spcBef>
                <a:spcPts val="825"/>
              </a:spcBef>
              <a:buClr>
                <a:schemeClr val="tx1"/>
              </a:buClr>
              <a:buFont typeface="Arial" panose="020B0604020202020204" pitchFamily="34" charset="0"/>
              <a:buChar char="•"/>
              <a:tabLst>
                <a:tab pos="485775" algn="l"/>
              </a:tabLst>
            </a:pPr>
            <a:r>
              <a:rPr sz="2000" dirty="0">
                <a:solidFill>
                  <a:srgbClr val="01030A"/>
                </a:solidFill>
                <a:cs typeface="Arial"/>
              </a:rPr>
              <a:t>Activités </a:t>
            </a:r>
            <a:r>
              <a:rPr sz="2000" spc="-10" dirty="0">
                <a:solidFill>
                  <a:srgbClr val="01030A"/>
                </a:solidFill>
                <a:cs typeface="Arial"/>
              </a:rPr>
              <a:t>des </a:t>
            </a:r>
            <a:r>
              <a:rPr sz="2000" spc="-5" dirty="0">
                <a:solidFill>
                  <a:srgbClr val="01030A"/>
                </a:solidFill>
                <a:cs typeface="Arial"/>
              </a:rPr>
              <a:t>établissements sanitaires, sociaux ou médicaux sociaux</a:t>
            </a:r>
            <a:r>
              <a:rPr sz="2000" spc="25" dirty="0">
                <a:solidFill>
                  <a:srgbClr val="01030A"/>
                </a:solidFill>
                <a:cs typeface="Arial"/>
              </a:rPr>
              <a:t> </a:t>
            </a:r>
            <a:r>
              <a:rPr sz="2000" spc="-5" dirty="0">
                <a:solidFill>
                  <a:srgbClr val="01030A"/>
                </a:solidFill>
                <a:cs typeface="Arial"/>
              </a:rPr>
              <a:t>(ESSMS)</a:t>
            </a:r>
            <a:endParaRPr sz="2000" dirty="0">
              <a:cs typeface="Arial"/>
            </a:endParaRPr>
          </a:p>
          <a:p>
            <a:pPr marL="579755" lvl="1" indent="-285750">
              <a:lnSpc>
                <a:spcPct val="100000"/>
              </a:lnSpc>
              <a:spcBef>
                <a:spcPts val="765"/>
              </a:spcBef>
              <a:buClr>
                <a:schemeClr val="tx1"/>
              </a:buClr>
              <a:buFont typeface="Arial" panose="020B0604020202020204" pitchFamily="34" charset="0"/>
              <a:buChar char="•"/>
              <a:tabLst>
                <a:tab pos="485775" algn="l"/>
              </a:tabLst>
            </a:pPr>
            <a:r>
              <a:rPr sz="2000" dirty="0">
                <a:solidFill>
                  <a:srgbClr val="01030A"/>
                </a:solidFill>
                <a:cs typeface="Arial"/>
              </a:rPr>
              <a:t>Activités</a:t>
            </a:r>
            <a:r>
              <a:rPr sz="2000" spc="-25" dirty="0">
                <a:solidFill>
                  <a:srgbClr val="01030A"/>
                </a:solidFill>
                <a:cs typeface="Arial"/>
              </a:rPr>
              <a:t> </a:t>
            </a:r>
            <a:r>
              <a:rPr sz="2000" spc="-5" dirty="0">
                <a:solidFill>
                  <a:srgbClr val="01030A"/>
                </a:solidFill>
                <a:cs typeface="Arial"/>
              </a:rPr>
              <a:t>cultuelles</a:t>
            </a:r>
            <a:endParaRPr sz="2000" dirty="0">
              <a:cs typeface="Arial"/>
            </a:endParaRPr>
          </a:p>
        </p:txBody>
      </p:sp>
      <p:sp>
        <p:nvSpPr>
          <p:cNvPr id="7" name="object 7"/>
          <p:cNvSpPr txBox="1">
            <a:spLocks noGrp="1"/>
          </p:cNvSpPr>
          <p:nvPr>
            <p:ph type="sldNum" sz="quarter" idx="7"/>
          </p:nvPr>
        </p:nvSpPr>
        <p:spPr>
          <a:xfrm>
            <a:off x="11067288" y="6463728"/>
            <a:ext cx="231775" cy="177800"/>
          </a:xfrm>
          <a:prstGeom prst="rect">
            <a:avLst/>
          </a:prstGeom>
        </p:spPr>
        <p:txBody>
          <a:bodyPr vert="horz" wrap="square" lIns="0" tIns="0" rIns="0" bIns="0" rtlCol="0">
            <a:spAutoFit/>
          </a:bodyPr>
          <a:lstStyle>
            <a:defPPr>
              <a:defRPr lang="fr-F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fr-FR" smtClean="0"/>
              <a:pPr marL="38100">
                <a:lnSpc>
                  <a:spcPts val="1240"/>
                </a:lnSpc>
              </a:pPr>
              <a:t>62</a:t>
            </a:fld>
            <a:endParaRPr dirty="0"/>
          </a:p>
        </p:txBody>
      </p:sp>
      <p:sp>
        <p:nvSpPr>
          <p:cNvPr id="6" name="object 6"/>
          <p:cNvSpPr txBox="1">
            <a:spLocks noGrp="1"/>
          </p:cNvSpPr>
          <p:nvPr>
            <p:ph type="title"/>
          </p:nvPr>
        </p:nvSpPr>
        <p:spPr>
          <a:xfrm>
            <a:off x="503817" y="352954"/>
            <a:ext cx="5283835" cy="635000"/>
          </a:xfrm>
          <a:prstGeom prst="rect">
            <a:avLst/>
          </a:prstGeom>
        </p:spPr>
        <p:txBody>
          <a:bodyPr vert="horz" wrap="square" lIns="0" tIns="12065" rIns="0" bIns="0" rtlCol="0">
            <a:spAutoFit/>
          </a:bodyPr>
          <a:lstStyle/>
          <a:p>
            <a:pPr marL="12700">
              <a:lnSpc>
                <a:spcPct val="100000"/>
              </a:lnSpc>
              <a:spcBef>
                <a:spcPts val="95"/>
              </a:spcBef>
            </a:pPr>
            <a:r>
              <a:rPr sz="4000" spc="-30" dirty="0">
                <a:latin typeface="+mn-lt"/>
              </a:rPr>
              <a:t>Atelier </a:t>
            </a:r>
            <a:r>
              <a:rPr sz="4000" spc="-15" dirty="0">
                <a:latin typeface="+mn-lt"/>
              </a:rPr>
              <a:t>fonds </a:t>
            </a:r>
            <a:r>
              <a:rPr sz="4000" dirty="0">
                <a:latin typeface="+mn-lt"/>
              </a:rPr>
              <a:t>de</a:t>
            </a:r>
            <a:r>
              <a:rPr sz="4000" spc="5" dirty="0">
                <a:latin typeface="+mn-lt"/>
              </a:rPr>
              <a:t> </a:t>
            </a:r>
            <a:r>
              <a:rPr sz="4000" spc="-20" dirty="0">
                <a:latin typeface="+mn-lt"/>
              </a:rPr>
              <a:t>dotation</a:t>
            </a:r>
            <a:endParaRPr sz="4000" dirty="0">
              <a:latin typeface="+mn-lt"/>
            </a:endParaRPr>
          </a:p>
        </p:txBody>
      </p:sp>
      <p:pic>
        <p:nvPicPr>
          <p:cNvPr id="2" name="Picture 2">
            <a:extLst>
              <a:ext uri="{FF2B5EF4-FFF2-40B4-BE49-F238E27FC236}">
                <a16:creationId xmlns:a16="http://schemas.microsoft.com/office/drawing/2014/main" id="{D32C8735-A1D1-5F3A-A15D-8B113B325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2308" y="5483341"/>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2647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91116" y="647922"/>
            <a:ext cx="5283835" cy="635000"/>
          </a:xfrm>
          <a:prstGeom prst="rect">
            <a:avLst/>
          </a:prstGeom>
        </p:spPr>
        <p:txBody>
          <a:bodyPr vert="horz" wrap="square" lIns="0" tIns="12065" rIns="0" bIns="0" rtlCol="0">
            <a:spAutoFit/>
          </a:bodyPr>
          <a:lstStyle/>
          <a:p>
            <a:pPr marL="12700">
              <a:lnSpc>
                <a:spcPct val="100000"/>
              </a:lnSpc>
              <a:spcBef>
                <a:spcPts val="95"/>
              </a:spcBef>
            </a:pPr>
            <a:r>
              <a:rPr sz="4000" spc="-30" dirty="0">
                <a:latin typeface="Calibri" panose="020F0502020204030204" pitchFamily="34" charset="0"/>
                <a:cs typeface="Calibri" panose="020F0502020204030204" pitchFamily="34" charset="0"/>
              </a:rPr>
              <a:t>Atelier </a:t>
            </a:r>
            <a:r>
              <a:rPr sz="4000" spc="-15" dirty="0">
                <a:latin typeface="Calibri" panose="020F0502020204030204" pitchFamily="34" charset="0"/>
                <a:cs typeface="Calibri" panose="020F0502020204030204" pitchFamily="34" charset="0"/>
              </a:rPr>
              <a:t>fonds </a:t>
            </a:r>
            <a:r>
              <a:rPr sz="4000" dirty="0">
                <a:latin typeface="Calibri" panose="020F0502020204030204" pitchFamily="34" charset="0"/>
                <a:cs typeface="Calibri" panose="020F0502020204030204" pitchFamily="34" charset="0"/>
              </a:rPr>
              <a:t>de</a:t>
            </a:r>
            <a:r>
              <a:rPr sz="4000" spc="5" dirty="0">
                <a:latin typeface="Calibri" panose="020F0502020204030204" pitchFamily="34" charset="0"/>
                <a:cs typeface="Calibri" panose="020F0502020204030204" pitchFamily="34" charset="0"/>
              </a:rPr>
              <a:t> </a:t>
            </a:r>
            <a:r>
              <a:rPr sz="4000" spc="-20" dirty="0">
                <a:latin typeface="Calibri" panose="020F0502020204030204" pitchFamily="34" charset="0"/>
                <a:cs typeface="Calibri" panose="020F0502020204030204" pitchFamily="34" charset="0"/>
              </a:rPr>
              <a:t>dotation</a:t>
            </a:r>
            <a:endParaRPr sz="4000" dirty="0">
              <a:latin typeface="Calibri" panose="020F0502020204030204" pitchFamily="34" charset="0"/>
              <a:cs typeface="Calibri" panose="020F0502020204030204" pitchFamily="34" charset="0"/>
            </a:endParaRPr>
          </a:p>
        </p:txBody>
      </p:sp>
      <p:sp>
        <p:nvSpPr>
          <p:cNvPr id="5" name="object 5"/>
          <p:cNvSpPr/>
          <p:nvPr/>
        </p:nvSpPr>
        <p:spPr>
          <a:xfrm>
            <a:off x="376825" y="1994652"/>
            <a:ext cx="114291" cy="170687"/>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376826" y="1893346"/>
            <a:ext cx="11223320" cy="3273332"/>
          </a:xfrm>
          <a:prstGeom prst="rect">
            <a:avLst/>
          </a:prstGeom>
        </p:spPr>
        <p:txBody>
          <a:bodyPr vert="horz" wrap="square" lIns="0" tIns="53975" rIns="0" bIns="0" rtlCol="0">
            <a:spAutoFit/>
          </a:bodyPr>
          <a:lstStyle/>
          <a:p>
            <a:pPr marL="241300" marR="5080">
              <a:lnSpc>
                <a:spcPts val="2590"/>
              </a:lnSpc>
              <a:spcBef>
                <a:spcPts val="425"/>
              </a:spcBef>
            </a:pPr>
            <a:r>
              <a:rPr sz="2400" b="1" spc="-5" dirty="0">
                <a:cs typeface="Calibri"/>
              </a:rPr>
              <a:t>Le </a:t>
            </a:r>
            <a:r>
              <a:rPr lang="fr-FR" sz="2400" b="1" spc="-10" dirty="0">
                <a:cs typeface="Calibri"/>
              </a:rPr>
              <a:t>Président</a:t>
            </a:r>
            <a:r>
              <a:rPr sz="2400" b="1" spc="-10" dirty="0">
                <a:cs typeface="Calibri"/>
              </a:rPr>
              <a:t> </a:t>
            </a:r>
            <a:r>
              <a:rPr sz="2400" b="1" spc="-15" dirty="0">
                <a:cs typeface="Calibri"/>
              </a:rPr>
              <a:t>d’un fonds </a:t>
            </a:r>
            <a:r>
              <a:rPr sz="2400" b="1" spc="-5" dirty="0">
                <a:cs typeface="Calibri"/>
              </a:rPr>
              <a:t>de </a:t>
            </a:r>
            <a:r>
              <a:rPr sz="2400" b="1" spc="-10" dirty="0">
                <a:cs typeface="Calibri"/>
              </a:rPr>
              <a:t>dotation </a:t>
            </a:r>
            <a:r>
              <a:rPr sz="2400" b="1" spc="-5" dirty="0">
                <a:cs typeface="Calibri"/>
              </a:rPr>
              <a:t>qui ne </a:t>
            </a:r>
            <a:r>
              <a:rPr sz="2400" b="1" spc="-15" dirty="0">
                <a:cs typeface="Calibri"/>
              </a:rPr>
              <a:t>convoque </a:t>
            </a:r>
            <a:r>
              <a:rPr sz="2400" b="1" spc="-5" dirty="0">
                <a:cs typeface="Calibri"/>
              </a:rPr>
              <a:t>pas </a:t>
            </a:r>
            <a:r>
              <a:rPr sz="2400" b="1" dirty="0">
                <a:cs typeface="Calibri"/>
              </a:rPr>
              <a:t>le </a:t>
            </a:r>
            <a:r>
              <a:rPr sz="2400" b="1" spc="-10" dirty="0">
                <a:cs typeface="Calibri"/>
              </a:rPr>
              <a:t>commissaire </a:t>
            </a:r>
            <a:r>
              <a:rPr sz="2400" b="1" spc="-5" dirty="0">
                <a:cs typeface="Calibri"/>
              </a:rPr>
              <a:t>aux </a:t>
            </a:r>
            <a:r>
              <a:rPr sz="2400" b="1" spc="-15" dirty="0">
                <a:cs typeface="Calibri"/>
              </a:rPr>
              <a:t>comptes  </a:t>
            </a:r>
            <a:r>
              <a:rPr sz="2400" b="1" dirty="0">
                <a:cs typeface="Calibri"/>
              </a:rPr>
              <a:t>à la </a:t>
            </a:r>
            <a:r>
              <a:rPr sz="2400" b="1" spc="-10" dirty="0">
                <a:cs typeface="Calibri"/>
              </a:rPr>
              <a:t>réunion </a:t>
            </a:r>
            <a:r>
              <a:rPr sz="2400" b="1" spc="-5" dirty="0">
                <a:cs typeface="Calibri"/>
              </a:rPr>
              <a:t>du </a:t>
            </a:r>
            <a:r>
              <a:rPr sz="2400" b="1" dirty="0">
                <a:cs typeface="Calibri"/>
              </a:rPr>
              <a:t>CA </a:t>
            </a:r>
            <a:r>
              <a:rPr sz="2400" b="1" spc="-5" dirty="0">
                <a:cs typeface="Calibri"/>
              </a:rPr>
              <a:t>qui </a:t>
            </a:r>
            <a:r>
              <a:rPr sz="2400" b="1" spc="-15" dirty="0">
                <a:cs typeface="Calibri"/>
              </a:rPr>
              <a:t>approuve </a:t>
            </a:r>
            <a:r>
              <a:rPr sz="2400" b="1" dirty="0">
                <a:cs typeface="Calibri"/>
              </a:rPr>
              <a:t>les </a:t>
            </a:r>
            <a:r>
              <a:rPr sz="2400" b="1" spc="-10" dirty="0">
                <a:cs typeface="Calibri"/>
              </a:rPr>
              <a:t>comptes </a:t>
            </a:r>
            <a:r>
              <a:rPr sz="2400" b="1" spc="-5" dirty="0">
                <a:cs typeface="Calibri"/>
              </a:rPr>
              <a:t>peut-il </a:t>
            </a:r>
            <a:r>
              <a:rPr sz="2400" b="1" spc="-15" dirty="0">
                <a:cs typeface="Calibri"/>
              </a:rPr>
              <a:t>être </a:t>
            </a:r>
            <a:r>
              <a:rPr sz="2400" b="1" spc="-5" dirty="0">
                <a:cs typeface="Calibri"/>
              </a:rPr>
              <a:t>sanctionné pour </a:t>
            </a:r>
            <a:r>
              <a:rPr sz="2400" b="1" dirty="0">
                <a:cs typeface="Calibri"/>
              </a:rPr>
              <a:t>ce </a:t>
            </a:r>
            <a:r>
              <a:rPr sz="2400" b="1" spc="-15" dirty="0">
                <a:cs typeface="Calibri"/>
              </a:rPr>
              <a:t>défaut</a:t>
            </a:r>
            <a:r>
              <a:rPr sz="2400" b="1" spc="10" dirty="0">
                <a:cs typeface="Calibri"/>
              </a:rPr>
              <a:t> </a:t>
            </a:r>
            <a:r>
              <a:rPr sz="2400" b="1" dirty="0">
                <a:cs typeface="Calibri"/>
              </a:rPr>
              <a:t>?</a:t>
            </a:r>
          </a:p>
          <a:p>
            <a:pPr marL="755015" marR="5715" lvl="1" indent="-285750" algn="just">
              <a:spcBef>
                <a:spcPts val="1260"/>
              </a:spcBef>
              <a:buClr>
                <a:schemeClr val="tx1"/>
              </a:buClr>
              <a:buFont typeface="Arial" panose="020B0604020202020204" pitchFamily="34" charset="0"/>
              <a:buChar char="•"/>
              <a:tabLst>
                <a:tab pos="203200" algn="l"/>
              </a:tabLst>
            </a:pPr>
            <a:r>
              <a:rPr sz="2000" spc="-10" dirty="0">
                <a:solidFill>
                  <a:srgbClr val="01030A"/>
                </a:solidFill>
                <a:cs typeface="Arial"/>
              </a:rPr>
              <a:t>Non. Les </a:t>
            </a:r>
            <a:r>
              <a:rPr sz="2000" spc="-5" dirty="0">
                <a:solidFill>
                  <a:srgbClr val="01030A"/>
                </a:solidFill>
                <a:cs typeface="Arial"/>
              </a:rPr>
              <a:t>dispositions de l’article </a:t>
            </a:r>
            <a:r>
              <a:rPr sz="2000" spc="-10" dirty="0">
                <a:solidFill>
                  <a:srgbClr val="01030A"/>
                </a:solidFill>
                <a:cs typeface="Arial"/>
              </a:rPr>
              <a:t>L.820-4, </a:t>
            </a:r>
            <a:r>
              <a:rPr sz="2000" dirty="0">
                <a:solidFill>
                  <a:srgbClr val="01030A"/>
                </a:solidFill>
                <a:cs typeface="Arial"/>
              </a:rPr>
              <a:t>1° </a:t>
            </a:r>
            <a:r>
              <a:rPr sz="2000" spc="-5" dirty="0">
                <a:solidFill>
                  <a:srgbClr val="01030A"/>
                </a:solidFill>
                <a:cs typeface="Arial"/>
              </a:rPr>
              <a:t>du code de commerce </a:t>
            </a:r>
            <a:r>
              <a:rPr sz="2000" spc="-10" dirty="0">
                <a:solidFill>
                  <a:srgbClr val="01030A"/>
                </a:solidFill>
                <a:cs typeface="Arial"/>
              </a:rPr>
              <a:t>qui sanctionnent </a:t>
            </a:r>
            <a:r>
              <a:rPr sz="2000" dirty="0">
                <a:solidFill>
                  <a:srgbClr val="01030A"/>
                </a:solidFill>
                <a:cs typeface="Arial"/>
              </a:rPr>
              <a:t>le </a:t>
            </a:r>
            <a:r>
              <a:rPr lang="fr-FR" sz="2000" spc="-5" dirty="0">
                <a:solidFill>
                  <a:srgbClr val="01030A"/>
                </a:solidFill>
                <a:cs typeface="Arial"/>
              </a:rPr>
              <a:t>Président </a:t>
            </a:r>
            <a:r>
              <a:rPr sz="2000" spc="-10" dirty="0">
                <a:solidFill>
                  <a:srgbClr val="01030A"/>
                </a:solidFill>
                <a:cs typeface="Arial"/>
              </a:rPr>
              <a:t>d</a:t>
            </a:r>
            <a:r>
              <a:rPr lang="fr-FR" sz="2000" spc="-10" dirty="0">
                <a:solidFill>
                  <a:srgbClr val="01030A"/>
                </a:solidFill>
                <a:cs typeface="Arial"/>
              </a:rPr>
              <a:t>’une </a:t>
            </a:r>
            <a:r>
              <a:rPr sz="2000" spc="-5" dirty="0">
                <a:solidFill>
                  <a:srgbClr val="01030A"/>
                </a:solidFill>
                <a:cs typeface="Arial"/>
              </a:rPr>
              <a:t>s</a:t>
            </a:r>
            <a:r>
              <a:rPr lang="fr-FR" sz="2000" spc="-5" dirty="0" err="1">
                <a:solidFill>
                  <a:srgbClr val="01030A"/>
                </a:solidFill>
                <a:cs typeface="Arial"/>
              </a:rPr>
              <a:t>ociété</a:t>
            </a:r>
            <a:r>
              <a:rPr sz="2000" spc="-5" dirty="0">
                <a:solidFill>
                  <a:srgbClr val="01030A"/>
                </a:solidFill>
                <a:cs typeface="Arial"/>
              </a:rPr>
              <a:t> ou </a:t>
            </a:r>
            <a:r>
              <a:rPr sz="2000" spc="-10" dirty="0">
                <a:solidFill>
                  <a:srgbClr val="01030A"/>
                </a:solidFill>
                <a:cs typeface="Arial"/>
              </a:rPr>
              <a:t>d’une association, par exemple, </a:t>
            </a:r>
            <a:r>
              <a:rPr sz="2000" spc="-5" dirty="0">
                <a:solidFill>
                  <a:srgbClr val="01030A"/>
                </a:solidFill>
                <a:cs typeface="Arial"/>
              </a:rPr>
              <a:t>ne </a:t>
            </a:r>
            <a:r>
              <a:rPr sz="2000" spc="-10" dirty="0">
                <a:solidFill>
                  <a:srgbClr val="01030A"/>
                </a:solidFill>
                <a:cs typeface="Arial"/>
              </a:rPr>
              <a:t>s’appliquent pas aux fonds </a:t>
            </a:r>
            <a:r>
              <a:rPr sz="2000" spc="-5" dirty="0">
                <a:solidFill>
                  <a:srgbClr val="01030A"/>
                </a:solidFill>
                <a:cs typeface="Arial"/>
              </a:rPr>
              <a:t>de</a:t>
            </a:r>
            <a:r>
              <a:rPr sz="2000" spc="280" dirty="0">
                <a:solidFill>
                  <a:srgbClr val="01030A"/>
                </a:solidFill>
                <a:cs typeface="Arial"/>
              </a:rPr>
              <a:t> </a:t>
            </a:r>
            <a:r>
              <a:rPr sz="2000" spc="-10" dirty="0">
                <a:solidFill>
                  <a:srgbClr val="01030A"/>
                </a:solidFill>
                <a:cs typeface="Arial"/>
              </a:rPr>
              <a:t>dotation.</a:t>
            </a:r>
            <a:endParaRPr sz="2000" dirty="0">
              <a:cs typeface="Arial"/>
            </a:endParaRPr>
          </a:p>
          <a:p>
            <a:pPr marL="755650" marR="7620" lvl="1" indent="-285750" algn="just">
              <a:spcBef>
                <a:spcPts val="865"/>
              </a:spcBef>
              <a:buClr>
                <a:schemeClr val="tx1"/>
              </a:buClr>
              <a:buFont typeface="Arial" panose="020B0604020202020204" pitchFamily="34" charset="0"/>
              <a:buChar char="•"/>
              <a:tabLst>
                <a:tab pos="203835" algn="l"/>
              </a:tabLst>
            </a:pPr>
            <a:r>
              <a:rPr sz="2000" spc="-5" dirty="0">
                <a:solidFill>
                  <a:srgbClr val="01030A"/>
                </a:solidFill>
                <a:cs typeface="Arial"/>
              </a:rPr>
              <a:t>Cette jurisprudence vient d’être confirmée par un arrêt de la Cour </a:t>
            </a:r>
            <a:r>
              <a:rPr sz="2000" dirty="0">
                <a:solidFill>
                  <a:srgbClr val="01030A"/>
                </a:solidFill>
                <a:cs typeface="Arial"/>
              </a:rPr>
              <a:t>de </a:t>
            </a:r>
            <a:r>
              <a:rPr sz="2000" spc="-5" dirty="0">
                <a:solidFill>
                  <a:srgbClr val="01030A"/>
                </a:solidFill>
                <a:cs typeface="Arial"/>
              </a:rPr>
              <a:t>cassation (Cass. crim. 18 janvier  </a:t>
            </a:r>
            <a:r>
              <a:rPr sz="2000" spc="-10" dirty="0">
                <a:solidFill>
                  <a:srgbClr val="01030A"/>
                </a:solidFill>
                <a:cs typeface="Arial"/>
              </a:rPr>
              <a:t>2023, </a:t>
            </a:r>
            <a:r>
              <a:rPr sz="2000" spc="-5" dirty="0">
                <a:solidFill>
                  <a:srgbClr val="01030A"/>
                </a:solidFill>
                <a:cs typeface="Arial"/>
              </a:rPr>
              <a:t>n°</a:t>
            </a:r>
            <a:r>
              <a:rPr sz="2000" spc="25" dirty="0">
                <a:solidFill>
                  <a:srgbClr val="01030A"/>
                </a:solidFill>
                <a:cs typeface="Arial"/>
              </a:rPr>
              <a:t> </a:t>
            </a:r>
            <a:r>
              <a:rPr sz="2000" spc="-20" dirty="0">
                <a:solidFill>
                  <a:srgbClr val="01030A"/>
                </a:solidFill>
                <a:cs typeface="Arial"/>
              </a:rPr>
              <a:t>21-860911).</a:t>
            </a:r>
            <a:endParaRPr sz="2000" dirty="0">
              <a:cs typeface="Arial"/>
            </a:endParaRPr>
          </a:p>
          <a:p>
            <a:pPr marL="755015" marR="5080" lvl="1" indent="-285750" algn="just">
              <a:spcBef>
                <a:spcPts val="865"/>
              </a:spcBef>
              <a:buClr>
                <a:schemeClr val="tx1"/>
              </a:buClr>
              <a:buFont typeface="Arial" panose="020B0604020202020204" pitchFamily="34" charset="0"/>
              <a:buChar char="•"/>
              <a:tabLst>
                <a:tab pos="203835" algn="l"/>
              </a:tabLst>
            </a:pPr>
            <a:r>
              <a:rPr sz="2000" spc="-5" dirty="0">
                <a:solidFill>
                  <a:srgbClr val="01030A"/>
                </a:solidFill>
                <a:cs typeface="Arial"/>
              </a:rPr>
              <a:t>Rappelons, toutefois, </a:t>
            </a:r>
            <a:r>
              <a:rPr sz="2000" spc="-10" dirty="0">
                <a:solidFill>
                  <a:srgbClr val="01030A"/>
                </a:solidFill>
                <a:cs typeface="Arial"/>
              </a:rPr>
              <a:t>que </a:t>
            </a:r>
            <a:r>
              <a:rPr sz="2000" spc="-5" dirty="0">
                <a:solidFill>
                  <a:srgbClr val="01030A"/>
                </a:solidFill>
                <a:cs typeface="Arial"/>
              </a:rPr>
              <a:t>le commissaire aux comptes doit </a:t>
            </a:r>
            <a:r>
              <a:rPr sz="2000" spc="-10" dirty="0">
                <a:solidFill>
                  <a:srgbClr val="01030A"/>
                </a:solidFill>
                <a:cs typeface="Arial"/>
              </a:rPr>
              <a:t>disposer des </a:t>
            </a:r>
            <a:r>
              <a:rPr sz="2000" spc="-5" dirty="0">
                <a:solidFill>
                  <a:srgbClr val="01030A"/>
                </a:solidFill>
                <a:cs typeface="Arial"/>
              </a:rPr>
              <a:t>comptes et du </a:t>
            </a:r>
            <a:r>
              <a:rPr sz="2000" spc="-10" dirty="0">
                <a:solidFill>
                  <a:srgbClr val="01030A"/>
                </a:solidFill>
                <a:cs typeface="Arial"/>
              </a:rPr>
              <a:t>rapport </a:t>
            </a:r>
            <a:r>
              <a:rPr sz="2000" spc="-5" dirty="0">
                <a:solidFill>
                  <a:srgbClr val="01030A"/>
                </a:solidFill>
                <a:cs typeface="Arial"/>
              </a:rPr>
              <a:t>d’activité  45 jours </a:t>
            </a:r>
            <a:r>
              <a:rPr sz="2000" spc="-10" dirty="0">
                <a:solidFill>
                  <a:srgbClr val="01030A"/>
                </a:solidFill>
                <a:cs typeface="Arial"/>
              </a:rPr>
              <a:t>avant </a:t>
            </a:r>
            <a:r>
              <a:rPr sz="2000" spc="-5" dirty="0">
                <a:solidFill>
                  <a:srgbClr val="01030A"/>
                </a:solidFill>
                <a:cs typeface="Arial"/>
              </a:rPr>
              <a:t>la tenue du conseil d’administration qui doit les approuver (Décret n°2009-158 </a:t>
            </a:r>
            <a:r>
              <a:rPr sz="2000" dirty="0">
                <a:solidFill>
                  <a:srgbClr val="01030A"/>
                </a:solidFill>
                <a:cs typeface="Arial"/>
              </a:rPr>
              <a:t>du </a:t>
            </a:r>
            <a:r>
              <a:rPr sz="2000" spc="-70" dirty="0">
                <a:solidFill>
                  <a:srgbClr val="01030A"/>
                </a:solidFill>
                <a:cs typeface="Arial"/>
              </a:rPr>
              <a:t>11 </a:t>
            </a:r>
            <a:r>
              <a:rPr sz="2000" spc="-5" dirty="0">
                <a:solidFill>
                  <a:srgbClr val="01030A"/>
                </a:solidFill>
                <a:cs typeface="Arial"/>
              </a:rPr>
              <a:t>février  </a:t>
            </a:r>
            <a:r>
              <a:rPr sz="2000" spc="-10" dirty="0">
                <a:solidFill>
                  <a:srgbClr val="01030A"/>
                </a:solidFill>
                <a:cs typeface="Arial"/>
              </a:rPr>
              <a:t>2009 </a:t>
            </a:r>
            <a:r>
              <a:rPr sz="2000" spc="-5" dirty="0">
                <a:solidFill>
                  <a:srgbClr val="01030A"/>
                </a:solidFill>
                <a:cs typeface="Arial"/>
              </a:rPr>
              <a:t>relatif </a:t>
            </a:r>
            <a:r>
              <a:rPr sz="2000" spc="-10" dirty="0">
                <a:solidFill>
                  <a:srgbClr val="01030A"/>
                </a:solidFill>
                <a:cs typeface="Arial"/>
              </a:rPr>
              <a:t>aux fonds </a:t>
            </a:r>
            <a:r>
              <a:rPr sz="2000" spc="-5" dirty="0">
                <a:solidFill>
                  <a:srgbClr val="01030A"/>
                </a:solidFill>
                <a:cs typeface="Arial"/>
              </a:rPr>
              <a:t>de </a:t>
            </a:r>
            <a:r>
              <a:rPr sz="2000" spc="-10" dirty="0">
                <a:solidFill>
                  <a:srgbClr val="01030A"/>
                </a:solidFill>
                <a:cs typeface="Arial"/>
              </a:rPr>
              <a:t>dotation </a:t>
            </a:r>
            <a:r>
              <a:rPr sz="2000" dirty="0">
                <a:solidFill>
                  <a:srgbClr val="01030A"/>
                </a:solidFill>
                <a:cs typeface="Arial"/>
              </a:rPr>
              <a:t>– </a:t>
            </a:r>
            <a:r>
              <a:rPr sz="2000" spc="-5" dirty="0">
                <a:solidFill>
                  <a:srgbClr val="01030A"/>
                </a:solidFill>
                <a:cs typeface="Arial"/>
              </a:rPr>
              <a:t>article </a:t>
            </a:r>
            <a:r>
              <a:rPr sz="2000" dirty="0">
                <a:solidFill>
                  <a:srgbClr val="01030A"/>
                </a:solidFill>
                <a:cs typeface="Arial"/>
              </a:rPr>
              <a:t>3</a:t>
            </a:r>
            <a:r>
              <a:rPr sz="2000" spc="100" dirty="0">
                <a:solidFill>
                  <a:srgbClr val="01030A"/>
                </a:solidFill>
                <a:cs typeface="Arial"/>
              </a:rPr>
              <a:t> </a:t>
            </a:r>
            <a:r>
              <a:rPr sz="2000" spc="-10" dirty="0">
                <a:solidFill>
                  <a:srgbClr val="01030A"/>
                </a:solidFill>
                <a:cs typeface="Arial"/>
              </a:rPr>
              <a:t>1°alinea</a:t>
            </a:r>
            <a:r>
              <a:rPr spc="-10" dirty="0">
                <a:solidFill>
                  <a:srgbClr val="01030A"/>
                </a:solidFill>
                <a:cs typeface="Arial"/>
              </a:rPr>
              <a:t>).</a:t>
            </a:r>
            <a:endParaRPr dirty="0">
              <a:cs typeface="Arial"/>
            </a:endParaRPr>
          </a:p>
        </p:txBody>
      </p:sp>
      <p:sp>
        <p:nvSpPr>
          <p:cNvPr id="7" name="object 7"/>
          <p:cNvSpPr txBox="1">
            <a:spLocks noGrp="1"/>
          </p:cNvSpPr>
          <p:nvPr>
            <p:ph type="sldNum" sz="quarter" idx="7"/>
          </p:nvPr>
        </p:nvSpPr>
        <p:spPr>
          <a:xfrm>
            <a:off x="11067288" y="6463728"/>
            <a:ext cx="231775" cy="177800"/>
          </a:xfrm>
          <a:prstGeom prst="rect">
            <a:avLst/>
          </a:prstGeom>
        </p:spPr>
        <p:txBody>
          <a:bodyPr vert="horz" wrap="square" lIns="0" tIns="0" rIns="0" bIns="0" rtlCol="0">
            <a:spAutoFit/>
          </a:bodyPr>
          <a:lstStyle>
            <a:defPPr>
              <a:defRPr lang="fr-F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fr-FR" smtClean="0"/>
              <a:pPr marL="38100">
                <a:lnSpc>
                  <a:spcPts val="1240"/>
                </a:lnSpc>
              </a:pPr>
              <a:t>63</a:t>
            </a:fld>
            <a:endParaRPr dirty="0"/>
          </a:p>
        </p:txBody>
      </p:sp>
      <p:pic>
        <p:nvPicPr>
          <p:cNvPr id="2" name="Picture 2">
            <a:extLst>
              <a:ext uri="{FF2B5EF4-FFF2-40B4-BE49-F238E27FC236}">
                <a16:creationId xmlns:a16="http://schemas.microsoft.com/office/drawing/2014/main" id="{94A77CC9-ED08-33BF-9C4B-FB342F650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2308" y="5483341"/>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726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276007" y="1844650"/>
            <a:ext cx="114291" cy="17068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91116" y="1742739"/>
            <a:ext cx="11367731" cy="4293055"/>
          </a:xfrm>
          <a:prstGeom prst="rect">
            <a:avLst/>
          </a:prstGeom>
        </p:spPr>
        <p:txBody>
          <a:bodyPr vert="horz" wrap="square" lIns="0" tIns="53975" rIns="0" bIns="0" rtlCol="0">
            <a:spAutoFit/>
          </a:bodyPr>
          <a:lstStyle/>
          <a:p>
            <a:pPr marL="243204" marR="5080" algn="just">
              <a:lnSpc>
                <a:spcPts val="2590"/>
              </a:lnSpc>
              <a:spcBef>
                <a:spcPts val="425"/>
              </a:spcBef>
            </a:pPr>
            <a:r>
              <a:rPr sz="2400" b="1" spc="-40" dirty="0">
                <a:latin typeface="Calibri" panose="020F0502020204030204" pitchFamily="34" charset="0"/>
                <a:cs typeface="Calibri" panose="020F0502020204030204" pitchFamily="34" charset="0"/>
              </a:rPr>
              <a:t>L’article </a:t>
            </a:r>
            <a:r>
              <a:rPr sz="2400" b="1" dirty="0">
                <a:latin typeface="Calibri" panose="020F0502020204030204" pitchFamily="34" charset="0"/>
                <a:cs typeface="Calibri" panose="020F0502020204030204" pitchFamily="34" charset="0"/>
              </a:rPr>
              <a:t>2 </a:t>
            </a:r>
            <a:r>
              <a:rPr sz="2400" b="1" spc="-5" dirty="0">
                <a:latin typeface="Calibri" panose="020F0502020204030204" pitchFamily="34" charset="0"/>
                <a:cs typeface="Calibri" panose="020F0502020204030204" pitchFamily="34" charset="0"/>
              </a:rPr>
              <a:t>du </a:t>
            </a:r>
            <a:r>
              <a:rPr sz="2400" b="1" spc="-10" dirty="0">
                <a:latin typeface="Calibri" panose="020F0502020204030204" pitchFamily="34" charset="0"/>
                <a:cs typeface="Calibri" panose="020F0502020204030204" pitchFamily="34" charset="0"/>
              </a:rPr>
              <a:t>décret </a:t>
            </a:r>
            <a:r>
              <a:rPr sz="2400" b="1" spc="-20" dirty="0">
                <a:latin typeface="Calibri" panose="020F0502020204030204" pitchFamily="34" charset="0"/>
                <a:cs typeface="Calibri" panose="020F0502020204030204" pitchFamily="34" charset="0"/>
              </a:rPr>
              <a:t>exige </a:t>
            </a:r>
            <a:r>
              <a:rPr sz="2400" b="1" dirty="0">
                <a:latin typeface="Calibri" panose="020F0502020204030204" pitchFamily="34" charset="0"/>
                <a:cs typeface="Calibri" panose="020F0502020204030204" pitchFamily="34" charset="0"/>
              </a:rPr>
              <a:t>la </a:t>
            </a:r>
            <a:r>
              <a:rPr sz="2400" b="1" spc="-10" dirty="0">
                <a:latin typeface="Calibri" panose="020F0502020204030204" pitchFamily="34" charset="0"/>
                <a:cs typeface="Calibri" panose="020F0502020204030204" pitchFamily="34" charset="0"/>
              </a:rPr>
              <a:t>constitution </a:t>
            </a:r>
            <a:r>
              <a:rPr sz="2400" b="1" spc="-15" dirty="0">
                <a:latin typeface="Calibri" panose="020F0502020204030204" pitchFamily="34" charset="0"/>
                <a:cs typeface="Calibri" panose="020F0502020204030204" pitchFamily="34" charset="0"/>
              </a:rPr>
              <a:t>d’un </a:t>
            </a:r>
            <a:r>
              <a:rPr sz="2400" b="1" spc="-10" dirty="0">
                <a:latin typeface="Calibri" panose="020F0502020204030204" pitchFamily="34" charset="0"/>
                <a:cs typeface="Calibri" panose="020F0502020204030204" pitchFamily="34" charset="0"/>
              </a:rPr>
              <a:t>comité consultatif lorsque </a:t>
            </a:r>
            <a:r>
              <a:rPr sz="2400" b="1" dirty="0">
                <a:latin typeface="Calibri" panose="020F0502020204030204" pitchFamily="34" charset="0"/>
                <a:cs typeface="Calibri" panose="020F0502020204030204" pitchFamily="34" charset="0"/>
              </a:rPr>
              <a:t>le </a:t>
            </a:r>
            <a:r>
              <a:rPr sz="2400" b="1" spc="-20" dirty="0">
                <a:latin typeface="Calibri" panose="020F0502020204030204" pitchFamily="34" charset="0"/>
                <a:cs typeface="Calibri" panose="020F0502020204030204" pitchFamily="34" charset="0"/>
              </a:rPr>
              <a:t>montant  </a:t>
            </a:r>
            <a:r>
              <a:rPr sz="2400" b="1" dirty="0">
                <a:latin typeface="Calibri" panose="020F0502020204030204" pitchFamily="34" charset="0"/>
                <a:cs typeface="Calibri" panose="020F0502020204030204" pitchFamily="34" charset="0"/>
              </a:rPr>
              <a:t>des </a:t>
            </a:r>
            <a:r>
              <a:rPr sz="2400" b="1" spc="-10" dirty="0">
                <a:latin typeface="Calibri" panose="020F0502020204030204" pitchFamily="34" charset="0"/>
                <a:cs typeface="Calibri" panose="020F0502020204030204" pitchFamily="34" charset="0"/>
              </a:rPr>
              <a:t>dotations </a:t>
            </a:r>
            <a:r>
              <a:rPr sz="2400" b="1" spc="-15" dirty="0">
                <a:latin typeface="Calibri" panose="020F0502020204030204" pitchFamily="34" charset="0"/>
                <a:cs typeface="Calibri" panose="020F0502020204030204" pitchFamily="34" charset="0"/>
              </a:rPr>
              <a:t>excède </a:t>
            </a:r>
            <a:r>
              <a:rPr sz="2400" b="1" spc="-5" dirty="0">
                <a:latin typeface="Calibri" panose="020F0502020204030204" pitchFamily="34" charset="0"/>
                <a:cs typeface="Calibri" panose="020F0502020204030204" pitchFamily="34" charset="0"/>
              </a:rPr>
              <a:t>un million </a:t>
            </a:r>
            <a:r>
              <a:rPr sz="2400" b="1" spc="-30" dirty="0">
                <a:latin typeface="Calibri" panose="020F0502020204030204" pitchFamily="34" charset="0"/>
                <a:cs typeface="Calibri" panose="020F0502020204030204" pitchFamily="34" charset="0"/>
              </a:rPr>
              <a:t>d’euros. </a:t>
            </a:r>
            <a:r>
              <a:rPr sz="2400" b="1" spc="-20" dirty="0">
                <a:latin typeface="Calibri" panose="020F0502020204030204" pitchFamily="34" charset="0"/>
                <a:cs typeface="Calibri" panose="020F0502020204030204" pitchFamily="34" charset="0"/>
              </a:rPr>
              <a:t>Cette </a:t>
            </a:r>
            <a:r>
              <a:rPr sz="2400" b="1" spc="-5" dirty="0">
                <a:latin typeface="Calibri" panose="020F0502020204030204" pitchFamily="34" charset="0"/>
                <a:cs typeface="Calibri" panose="020F0502020204030204" pitchFamily="34" charset="0"/>
              </a:rPr>
              <a:t>disposition </a:t>
            </a:r>
            <a:r>
              <a:rPr sz="2400" b="1" spc="-15" dirty="0">
                <a:latin typeface="Calibri" panose="020F0502020204030204" pitchFamily="34" charset="0"/>
                <a:cs typeface="Calibri" panose="020F0502020204030204" pitchFamily="34" charset="0"/>
              </a:rPr>
              <a:t>s’applique-t-elle </a:t>
            </a:r>
            <a:r>
              <a:rPr sz="2400" b="1" spc="-10" dirty="0">
                <a:latin typeface="Calibri" panose="020F0502020204030204" pitchFamily="34" charset="0"/>
                <a:cs typeface="Calibri" panose="020F0502020204030204" pitchFamily="34" charset="0"/>
              </a:rPr>
              <a:t>également  </a:t>
            </a:r>
            <a:r>
              <a:rPr sz="2400" b="1" spc="-5" dirty="0">
                <a:latin typeface="Calibri" panose="020F0502020204030204" pitchFamily="34" charset="0"/>
                <a:cs typeface="Calibri" panose="020F0502020204030204" pitchFamily="34" charset="0"/>
              </a:rPr>
              <a:t>aux </a:t>
            </a:r>
            <a:r>
              <a:rPr sz="2400" b="1" spc="-15" dirty="0">
                <a:latin typeface="Calibri" panose="020F0502020204030204" pitchFamily="34" charset="0"/>
                <a:cs typeface="Calibri" panose="020F0502020204030204" pitchFamily="34" charset="0"/>
              </a:rPr>
              <a:t>fonds </a:t>
            </a:r>
            <a:r>
              <a:rPr sz="2400" b="1" dirty="0">
                <a:latin typeface="Calibri" panose="020F0502020204030204" pitchFamily="34" charset="0"/>
                <a:cs typeface="Calibri" panose="020F0502020204030204" pitchFamily="34" charset="0"/>
              </a:rPr>
              <a:t>à </a:t>
            </a:r>
            <a:r>
              <a:rPr sz="2400" b="1" spc="-10" dirty="0">
                <a:latin typeface="Calibri" panose="020F0502020204030204" pitchFamily="34" charset="0"/>
                <a:cs typeface="Calibri" panose="020F0502020204030204" pitchFamily="34" charset="0"/>
              </a:rPr>
              <a:t>dotation consomptible</a:t>
            </a:r>
            <a:r>
              <a:rPr sz="2400" b="1" dirty="0">
                <a:latin typeface="Calibri" panose="020F0502020204030204" pitchFamily="34" charset="0"/>
                <a:cs typeface="Calibri" panose="020F0502020204030204" pitchFamily="34" charset="0"/>
              </a:rPr>
              <a:t> ?</a:t>
            </a:r>
          </a:p>
          <a:p>
            <a:pPr marL="757554" marR="5080" lvl="1" indent="-285750" algn="just">
              <a:spcBef>
                <a:spcPts val="1585"/>
              </a:spcBef>
              <a:buFont typeface="Arial" panose="020B0604020202020204" pitchFamily="34" charset="0"/>
              <a:buChar char="•"/>
              <a:tabLst>
                <a:tab pos="205740" algn="l"/>
              </a:tabLst>
            </a:pPr>
            <a:r>
              <a:rPr spc="-10" dirty="0">
                <a:solidFill>
                  <a:srgbClr val="01030A"/>
                </a:solidFill>
                <a:latin typeface="Calibri" panose="020F0502020204030204" pitchFamily="34" charset="0"/>
                <a:cs typeface="Calibri" panose="020F0502020204030204" pitchFamily="34" charset="0"/>
              </a:rPr>
              <a:t>Aucun </a:t>
            </a:r>
            <a:r>
              <a:rPr spc="-5" dirty="0">
                <a:solidFill>
                  <a:srgbClr val="01030A"/>
                </a:solidFill>
                <a:latin typeface="Calibri" panose="020F0502020204030204" pitchFamily="34" charset="0"/>
                <a:cs typeface="Calibri" panose="020F0502020204030204" pitchFamily="34" charset="0"/>
              </a:rPr>
              <a:t>texte </a:t>
            </a:r>
            <a:r>
              <a:rPr spc="-10" dirty="0">
                <a:solidFill>
                  <a:srgbClr val="01030A"/>
                </a:solidFill>
                <a:latin typeface="Calibri" panose="020F0502020204030204" pitchFamily="34" charset="0"/>
                <a:cs typeface="Calibri" panose="020F0502020204030204" pitchFamily="34" charset="0"/>
              </a:rPr>
              <a:t>officiel </a:t>
            </a:r>
            <a:r>
              <a:rPr spc="-5" dirty="0">
                <a:solidFill>
                  <a:srgbClr val="01030A"/>
                </a:solidFill>
                <a:latin typeface="Calibri" panose="020F0502020204030204" pitchFamily="34" charset="0"/>
                <a:cs typeface="Calibri" panose="020F0502020204030204" pitchFamily="34" charset="0"/>
              </a:rPr>
              <a:t>(article 140 de la loi LME ou </a:t>
            </a:r>
            <a:r>
              <a:rPr spc="-10" dirty="0">
                <a:solidFill>
                  <a:srgbClr val="01030A"/>
                </a:solidFill>
                <a:latin typeface="Calibri" panose="020F0502020204030204" pitchFamily="34" charset="0"/>
                <a:cs typeface="Calibri" panose="020F0502020204030204" pitchFamily="34" charset="0"/>
              </a:rPr>
              <a:t>décret </a:t>
            </a:r>
            <a:r>
              <a:rPr spc="-5" dirty="0">
                <a:solidFill>
                  <a:srgbClr val="01030A"/>
                </a:solidFill>
                <a:latin typeface="Calibri" panose="020F0502020204030204" pitchFamily="34" charset="0"/>
                <a:cs typeface="Calibri" panose="020F0502020204030204" pitchFamily="34" charset="0"/>
              </a:rPr>
              <a:t>du </a:t>
            </a:r>
            <a:r>
              <a:rPr spc="-70" dirty="0">
                <a:solidFill>
                  <a:srgbClr val="01030A"/>
                </a:solidFill>
                <a:latin typeface="Calibri" panose="020F0502020204030204" pitchFamily="34" charset="0"/>
                <a:cs typeface="Calibri" panose="020F0502020204030204" pitchFamily="34" charset="0"/>
              </a:rPr>
              <a:t>11 </a:t>
            </a:r>
            <a:r>
              <a:rPr spc="-5" dirty="0">
                <a:solidFill>
                  <a:srgbClr val="01030A"/>
                </a:solidFill>
                <a:latin typeface="Calibri" panose="020F0502020204030204" pitchFamily="34" charset="0"/>
                <a:cs typeface="Calibri" panose="020F0502020204030204" pitchFamily="34" charset="0"/>
              </a:rPr>
              <a:t>février </a:t>
            </a:r>
            <a:r>
              <a:rPr spc="-10" dirty="0">
                <a:solidFill>
                  <a:srgbClr val="01030A"/>
                </a:solidFill>
                <a:latin typeface="Calibri" panose="020F0502020204030204" pitchFamily="34" charset="0"/>
                <a:cs typeface="Calibri" panose="020F0502020204030204" pitchFamily="34" charset="0"/>
              </a:rPr>
              <a:t>2009) </a:t>
            </a:r>
            <a:r>
              <a:rPr spc="-5" dirty="0">
                <a:solidFill>
                  <a:srgbClr val="01030A"/>
                </a:solidFill>
                <a:latin typeface="Calibri" panose="020F0502020204030204" pitchFamily="34" charset="0"/>
                <a:cs typeface="Calibri" panose="020F0502020204030204" pitchFamily="34" charset="0"/>
              </a:rPr>
              <a:t>ne précise </a:t>
            </a:r>
            <a:r>
              <a:rPr dirty="0">
                <a:solidFill>
                  <a:srgbClr val="01030A"/>
                </a:solidFill>
                <a:latin typeface="Calibri" panose="020F0502020204030204" pitchFamily="34" charset="0"/>
                <a:cs typeface="Calibri" panose="020F0502020204030204" pitchFamily="34" charset="0"/>
              </a:rPr>
              <a:t>si </a:t>
            </a:r>
            <a:r>
              <a:rPr spc="-5" dirty="0">
                <a:solidFill>
                  <a:srgbClr val="01030A"/>
                </a:solidFill>
                <a:latin typeface="Calibri" panose="020F0502020204030204" pitchFamily="34" charset="0"/>
                <a:cs typeface="Calibri" panose="020F0502020204030204" pitchFamily="34" charset="0"/>
              </a:rPr>
              <a:t>les dispositions  relatives </a:t>
            </a:r>
            <a:r>
              <a:rPr dirty="0">
                <a:solidFill>
                  <a:srgbClr val="01030A"/>
                </a:solidFill>
                <a:latin typeface="Calibri" panose="020F0502020204030204" pitchFamily="34" charset="0"/>
                <a:cs typeface="Calibri" panose="020F0502020204030204" pitchFamily="34" charset="0"/>
              </a:rPr>
              <a:t>à </a:t>
            </a:r>
            <a:r>
              <a:rPr spc="-5" dirty="0">
                <a:solidFill>
                  <a:srgbClr val="01030A"/>
                </a:solidFill>
                <a:latin typeface="Calibri" panose="020F0502020204030204" pitchFamily="34" charset="0"/>
                <a:cs typeface="Calibri" panose="020F0502020204030204" pitchFamily="34" charset="0"/>
              </a:rPr>
              <a:t>la </a:t>
            </a:r>
            <a:r>
              <a:rPr lang="fr-FR" spc="-5" dirty="0">
                <a:solidFill>
                  <a:srgbClr val="01030A"/>
                </a:solidFill>
                <a:latin typeface="Calibri" panose="020F0502020204030204" pitchFamily="34" charset="0"/>
                <a:cs typeface="Calibri" panose="020F0502020204030204" pitchFamily="34" charset="0"/>
              </a:rPr>
              <a:t>création</a:t>
            </a:r>
            <a:r>
              <a:rPr spc="-5" dirty="0">
                <a:solidFill>
                  <a:srgbClr val="01030A"/>
                </a:solidFill>
                <a:latin typeface="Calibri" panose="020F0502020204030204" pitchFamily="34" charset="0"/>
                <a:cs typeface="Calibri" panose="020F0502020204030204" pitchFamily="34" charset="0"/>
              </a:rPr>
              <a:t> d’un </a:t>
            </a:r>
            <a:r>
              <a:rPr dirty="0">
                <a:solidFill>
                  <a:srgbClr val="01030A"/>
                </a:solidFill>
                <a:latin typeface="Calibri" panose="020F0502020204030204" pitchFamily="34" charset="0"/>
                <a:cs typeface="Calibri" panose="020F0502020204030204" pitchFamily="34" charset="0"/>
              </a:rPr>
              <a:t>comité </a:t>
            </a:r>
            <a:r>
              <a:rPr spc="-5" dirty="0">
                <a:solidFill>
                  <a:srgbClr val="01030A"/>
                </a:solidFill>
                <a:latin typeface="Calibri" panose="020F0502020204030204" pitchFamily="34" charset="0"/>
                <a:cs typeface="Calibri" panose="020F0502020204030204" pitchFamily="34" charset="0"/>
              </a:rPr>
              <a:t>consultatif s’appliquent </a:t>
            </a:r>
            <a:r>
              <a:rPr dirty="0">
                <a:solidFill>
                  <a:srgbClr val="01030A"/>
                </a:solidFill>
                <a:latin typeface="Calibri" panose="020F0502020204030204" pitchFamily="34" charset="0"/>
                <a:cs typeface="Calibri" panose="020F0502020204030204" pitchFamily="34" charset="0"/>
              </a:rPr>
              <a:t>à </a:t>
            </a:r>
            <a:r>
              <a:rPr spc="-5" dirty="0">
                <a:solidFill>
                  <a:srgbClr val="01030A"/>
                </a:solidFill>
                <a:latin typeface="Calibri" panose="020F0502020204030204" pitchFamily="34" charset="0"/>
                <a:cs typeface="Calibri" panose="020F0502020204030204" pitchFamily="34" charset="0"/>
              </a:rPr>
              <a:t>tous les </a:t>
            </a:r>
            <a:r>
              <a:rPr spc="-10" dirty="0">
                <a:solidFill>
                  <a:srgbClr val="01030A"/>
                </a:solidFill>
                <a:latin typeface="Calibri" panose="020F0502020204030204" pitchFamily="34" charset="0"/>
                <a:cs typeface="Calibri" panose="020F0502020204030204" pitchFamily="34" charset="0"/>
              </a:rPr>
              <a:t>fonds </a:t>
            </a:r>
            <a:r>
              <a:rPr spc="-5" dirty="0">
                <a:solidFill>
                  <a:srgbClr val="01030A"/>
                </a:solidFill>
                <a:latin typeface="Calibri" panose="020F0502020204030204" pitchFamily="34" charset="0"/>
                <a:cs typeface="Calibri" panose="020F0502020204030204" pitchFamily="34" charset="0"/>
              </a:rPr>
              <a:t>de dotation quelle que soit </a:t>
            </a:r>
            <a:r>
              <a:rPr spc="5" dirty="0">
                <a:solidFill>
                  <a:srgbClr val="01030A"/>
                </a:solidFill>
                <a:latin typeface="Calibri" panose="020F0502020204030204" pitchFamily="34" charset="0"/>
                <a:cs typeface="Calibri" panose="020F0502020204030204" pitchFamily="34" charset="0"/>
              </a:rPr>
              <a:t>la  </a:t>
            </a:r>
            <a:r>
              <a:rPr spc="-5" dirty="0">
                <a:solidFill>
                  <a:srgbClr val="01030A"/>
                </a:solidFill>
                <a:latin typeface="Calibri" panose="020F0502020204030204" pitchFamily="34" charset="0"/>
                <a:cs typeface="Calibri" panose="020F0502020204030204" pitchFamily="34" charset="0"/>
              </a:rPr>
              <a:t>nature de leurs</a:t>
            </a:r>
            <a:r>
              <a:rPr spc="30" dirty="0">
                <a:solidFill>
                  <a:srgbClr val="01030A"/>
                </a:solidFill>
                <a:latin typeface="Calibri" panose="020F0502020204030204" pitchFamily="34" charset="0"/>
                <a:cs typeface="Calibri" panose="020F0502020204030204" pitchFamily="34" charset="0"/>
              </a:rPr>
              <a:t> </a:t>
            </a:r>
            <a:r>
              <a:rPr spc="-10" dirty="0">
                <a:solidFill>
                  <a:srgbClr val="01030A"/>
                </a:solidFill>
                <a:latin typeface="Calibri" panose="020F0502020204030204" pitchFamily="34" charset="0"/>
                <a:cs typeface="Calibri" panose="020F0502020204030204" pitchFamily="34" charset="0"/>
              </a:rPr>
              <a:t>dotations.</a:t>
            </a:r>
            <a:endParaRPr dirty="0">
              <a:latin typeface="Calibri" panose="020F0502020204030204" pitchFamily="34" charset="0"/>
              <a:cs typeface="Calibri" panose="020F0502020204030204" pitchFamily="34" charset="0"/>
            </a:endParaRPr>
          </a:p>
          <a:p>
            <a:pPr marL="756919" lvl="1" indent="-285750" algn="just">
              <a:spcBef>
                <a:spcPts val="865"/>
              </a:spcBef>
              <a:buFont typeface="Arial" panose="020B0604020202020204" pitchFamily="34" charset="0"/>
              <a:buChar char="•"/>
              <a:tabLst>
                <a:tab pos="205740" algn="l"/>
              </a:tabLst>
            </a:pPr>
            <a:r>
              <a:rPr spc="-5" dirty="0">
                <a:solidFill>
                  <a:srgbClr val="01030A"/>
                </a:solidFill>
                <a:latin typeface="Calibri" panose="020F0502020204030204" pitchFamily="34" charset="0"/>
                <a:cs typeface="Calibri" panose="020F0502020204030204" pitchFamily="34" charset="0"/>
              </a:rPr>
              <a:t>La modification </a:t>
            </a:r>
            <a:r>
              <a:rPr spc="-10" dirty="0">
                <a:solidFill>
                  <a:srgbClr val="01030A"/>
                </a:solidFill>
                <a:latin typeface="Calibri" panose="020F0502020204030204" pitchFamily="34" charset="0"/>
                <a:cs typeface="Calibri" panose="020F0502020204030204" pitchFamily="34" charset="0"/>
              </a:rPr>
              <a:t>apportée </a:t>
            </a:r>
            <a:r>
              <a:rPr dirty="0">
                <a:solidFill>
                  <a:srgbClr val="01030A"/>
                </a:solidFill>
                <a:latin typeface="Calibri" panose="020F0502020204030204" pitchFamily="34" charset="0"/>
                <a:cs typeface="Calibri" panose="020F0502020204030204" pitchFamily="34" charset="0"/>
              </a:rPr>
              <a:t>au </a:t>
            </a:r>
            <a:r>
              <a:rPr spc="-5" dirty="0">
                <a:solidFill>
                  <a:srgbClr val="01030A"/>
                </a:solidFill>
                <a:latin typeface="Calibri" panose="020F0502020204030204" pitchFamily="34" charset="0"/>
                <a:cs typeface="Calibri" panose="020F0502020204030204" pitchFamily="34" charset="0"/>
              </a:rPr>
              <a:t>décret </a:t>
            </a:r>
            <a:r>
              <a:rPr dirty="0">
                <a:solidFill>
                  <a:srgbClr val="01030A"/>
                </a:solidFill>
                <a:latin typeface="Calibri" panose="020F0502020204030204" pitchFamily="34" charset="0"/>
                <a:cs typeface="Calibri" panose="020F0502020204030204" pitchFamily="34" charset="0"/>
              </a:rPr>
              <a:t>à </a:t>
            </a:r>
            <a:r>
              <a:rPr spc="-5" dirty="0">
                <a:solidFill>
                  <a:srgbClr val="01030A"/>
                </a:solidFill>
                <a:latin typeface="Calibri" panose="020F0502020204030204" pitchFamily="34" charset="0"/>
                <a:cs typeface="Calibri" panose="020F0502020204030204" pitchFamily="34" charset="0"/>
              </a:rPr>
              <a:t>la suite de la </a:t>
            </a:r>
            <a:r>
              <a:rPr dirty="0">
                <a:solidFill>
                  <a:srgbClr val="01030A"/>
                </a:solidFill>
                <a:latin typeface="Calibri" panose="020F0502020204030204" pitchFamily="34" charset="0"/>
                <a:cs typeface="Calibri" panose="020F0502020204030204" pitchFamily="34" charset="0"/>
              </a:rPr>
              <a:t>loi </a:t>
            </a:r>
            <a:r>
              <a:rPr spc="-5" dirty="0">
                <a:solidFill>
                  <a:srgbClr val="01030A"/>
                </a:solidFill>
                <a:latin typeface="Calibri" panose="020F0502020204030204" pitchFamily="34" charset="0"/>
                <a:cs typeface="Calibri" panose="020F0502020204030204" pitchFamily="34" charset="0"/>
              </a:rPr>
              <a:t>CRPR du 24 </a:t>
            </a:r>
            <a:r>
              <a:rPr spc="-10" dirty="0">
                <a:solidFill>
                  <a:srgbClr val="01030A"/>
                </a:solidFill>
                <a:latin typeface="Calibri" panose="020F0502020204030204" pitchFamily="34" charset="0"/>
                <a:cs typeface="Calibri" panose="020F0502020204030204" pitchFamily="34" charset="0"/>
              </a:rPr>
              <a:t>août </a:t>
            </a:r>
            <a:r>
              <a:rPr spc="-5" dirty="0">
                <a:solidFill>
                  <a:srgbClr val="01030A"/>
                </a:solidFill>
                <a:latin typeface="Calibri" panose="020F0502020204030204" pitchFamily="34" charset="0"/>
                <a:cs typeface="Calibri" panose="020F0502020204030204" pitchFamily="34" charset="0"/>
              </a:rPr>
              <a:t>2021 en mettant au pluriel </a:t>
            </a:r>
            <a:r>
              <a:rPr dirty="0">
                <a:solidFill>
                  <a:srgbClr val="01030A"/>
                </a:solidFill>
                <a:latin typeface="Calibri" panose="020F0502020204030204" pitchFamily="34" charset="0"/>
                <a:cs typeface="Calibri" panose="020F0502020204030204" pitchFamily="34" charset="0"/>
              </a:rPr>
              <a:t>le</a:t>
            </a:r>
            <a:r>
              <a:rPr spc="125" dirty="0">
                <a:solidFill>
                  <a:srgbClr val="01030A"/>
                </a:solidFill>
                <a:latin typeface="Calibri" panose="020F0502020204030204" pitchFamily="34" charset="0"/>
                <a:cs typeface="Calibri" panose="020F0502020204030204" pitchFamily="34" charset="0"/>
              </a:rPr>
              <a:t> </a:t>
            </a:r>
            <a:r>
              <a:rPr dirty="0">
                <a:solidFill>
                  <a:srgbClr val="01030A"/>
                </a:solidFill>
                <a:latin typeface="Calibri" panose="020F0502020204030204" pitchFamily="34" charset="0"/>
                <a:cs typeface="Calibri" panose="020F0502020204030204" pitchFamily="34" charset="0"/>
              </a:rPr>
              <a:t>terme</a:t>
            </a:r>
            <a:endParaRPr dirty="0">
              <a:latin typeface="Calibri" panose="020F0502020204030204" pitchFamily="34" charset="0"/>
              <a:cs typeface="Calibri" panose="020F0502020204030204" pitchFamily="34" charset="0"/>
            </a:endParaRPr>
          </a:p>
          <a:p>
            <a:pPr marL="661035" marR="6350" lvl="1" algn="just"/>
            <a:r>
              <a:rPr dirty="0">
                <a:solidFill>
                  <a:srgbClr val="01030A"/>
                </a:solidFill>
                <a:latin typeface="Calibri" panose="020F0502020204030204" pitchFamily="34" charset="0"/>
                <a:cs typeface="Calibri" panose="020F0502020204030204" pitchFamily="34" charset="0"/>
              </a:rPr>
              <a:t>« </a:t>
            </a:r>
            <a:r>
              <a:rPr spc="-10" dirty="0">
                <a:solidFill>
                  <a:srgbClr val="01030A"/>
                </a:solidFill>
                <a:latin typeface="Calibri" panose="020F0502020204030204" pitchFamily="34" charset="0"/>
                <a:cs typeface="Calibri" panose="020F0502020204030204" pitchFamily="34" charset="0"/>
              </a:rPr>
              <a:t>dotations </a:t>
            </a:r>
            <a:r>
              <a:rPr spc="-5" dirty="0">
                <a:solidFill>
                  <a:srgbClr val="01030A"/>
                </a:solidFill>
                <a:latin typeface="Calibri" panose="020F0502020204030204" pitchFamily="34" charset="0"/>
                <a:cs typeface="Calibri" panose="020F0502020204030204" pitchFamily="34" charset="0"/>
              </a:rPr>
              <a:t>», permet de considérer toutes les </a:t>
            </a:r>
            <a:r>
              <a:rPr spc="-10" dirty="0">
                <a:solidFill>
                  <a:srgbClr val="01030A"/>
                </a:solidFill>
                <a:latin typeface="Calibri" panose="020F0502020204030204" pitchFamily="34" charset="0"/>
                <a:cs typeface="Calibri" panose="020F0502020204030204" pitchFamily="34" charset="0"/>
              </a:rPr>
              <a:t>dotations qui touchent </a:t>
            </a:r>
            <a:r>
              <a:rPr spc="-5" dirty="0">
                <a:solidFill>
                  <a:srgbClr val="01030A"/>
                </a:solidFill>
                <a:latin typeface="Calibri" panose="020F0502020204030204" pitchFamily="34" charset="0"/>
                <a:cs typeface="Calibri" panose="020F0502020204030204" pitchFamily="34" charset="0"/>
              </a:rPr>
              <a:t>la vie du fonds de </a:t>
            </a:r>
            <a:r>
              <a:rPr spc="-10" dirty="0">
                <a:solidFill>
                  <a:srgbClr val="01030A"/>
                </a:solidFill>
                <a:latin typeface="Calibri" panose="020F0502020204030204" pitchFamily="34" charset="0"/>
                <a:cs typeface="Calibri" panose="020F0502020204030204" pitchFamily="34" charset="0"/>
              </a:rPr>
              <a:t>dotation, </a:t>
            </a:r>
            <a:r>
              <a:rPr spc="-5" dirty="0">
                <a:solidFill>
                  <a:srgbClr val="01030A"/>
                </a:solidFill>
                <a:latin typeface="Calibri" panose="020F0502020204030204" pitchFamily="34" charset="0"/>
                <a:cs typeface="Calibri" panose="020F0502020204030204" pitchFamily="34" charset="0"/>
              </a:rPr>
              <a:t>la  </a:t>
            </a:r>
            <a:r>
              <a:rPr spc="-10" dirty="0">
                <a:solidFill>
                  <a:srgbClr val="01030A"/>
                </a:solidFill>
                <a:latin typeface="Calibri" panose="020F0502020204030204" pitchFamily="34" charset="0"/>
                <a:cs typeface="Calibri" panose="020F0502020204030204" pitchFamily="34" charset="0"/>
              </a:rPr>
              <a:t>dotation </a:t>
            </a:r>
            <a:endParaRPr lang="fr-FR" spc="-10" dirty="0">
              <a:solidFill>
                <a:srgbClr val="01030A"/>
              </a:solidFill>
              <a:latin typeface="Calibri" panose="020F0502020204030204" pitchFamily="34" charset="0"/>
              <a:cs typeface="Calibri" panose="020F0502020204030204" pitchFamily="34" charset="0"/>
            </a:endParaRPr>
          </a:p>
          <a:p>
            <a:pPr marL="661035" marR="6350" lvl="1" algn="just"/>
            <a:r>
              <a:rPr dirty="0">
                <a:solidFill>
                  <a:srgbClr val="01030A"/>
                </a:solidFill>
                <a:latin typeface="Calibri" panose="020F0502020204030204" pitchFamily="34" charset="0"/>
                <a:cs typeface="Calibri" panose="020F0502020204030204" pitchFamily="34" charset="0"/>
              </a:rPr>
              <a:t>« </a:t>
            </a:r>
            <a:r>
              <a:rPr spc="-5" dirty="0">
                <a:solidFill>
                  <a:srgbClr val="01030A"/>
                </a:solidFill>
                <a:latin typeface="Calibri" panose="020F0502020204030204" pitchFamily="34" charset="0"/>
                <a:cs typeface="Calibri" panose="020F0502020204030204" pitchFamily="34" charset="0"/>
              </a:rPr>
              <a:t>initiale </a:t>
            </a:r>
            <a:r>
              <a:rPr dirty="0">
                <a:solidFill>
                  <a:srgbClr val="01030A"/>
                </a:solidFill>
                <a:latin typeface="Calibri" panose="020F0502020204030204" pitchFamily="34" charset="0"/>
                <a:cs typeface="Calibri" panose="020F0502020204030204" pitchFamily="34" charset="0"/>
              </a:rPr>
              <a:t>» </a:t>
            </a:r>
            <a:r>
              <a:rPr spc="-5" dirty="0">
                <a:solidFill>
                  <a:srgbClr val="01030A"/>
                </a:solidFill>
                <a:latin typeface="Calibri" panose="020F0502020204030204" pitchFamily="34" charset="0"/>
                <a:cs typeface="Calibri" panose="020F0502020204030204" pitchFamily="34" charset="0"/>
              </a:rPr>
              <a:t>et les </a:t>
            </a:r>
            <a:r>
              <a:rPr dirty="0">
                <a:solidFill>
                  <a:srgbClr val="01030A"/>
                </a:solidFill>
                <a:latin typeface="Calibri" panose="020F0502020204030204" pitchFamily="34" charset="0"/>
                <a:cs typeface="Calibri" panose="020F0502020204030204" pitchFamily="34" charset="0"/>
              </a:rPr>
              <a:t>« </a:t>
            </a:r>
            <a:r>
              <a:rPr spc="-10" dirty="0">
                <a:solidFill>
                  <a:srgbClr val="01030A"/>
                </a:solidFill>
                <a:latin typeface="Calibri" panose="020F0502020204030204" pitchFamily="34" charset="0"/>
                <a:cs typeface="Calibri" panose="020F0502020204030204" pitchFamily="34" charset="0"/>
              </a:rPr>
              <a:t>dotations complémentaires </a:t>
            </a:r>
            <a:r>
              <a:rPr dirty="0">
                <a:solidFill>
                  <a:srgbClr val="01030A"/>
                </a:solidFill>
                <a:latin typeface="Calibri" panose="020F0502020204030204" pitchFamily="34" charset="0"/>
                <a:cs typeface="Calibri" panose="020F0502020204030204" pitchFamily="34" charset="0"/>
              </a:rPr>
              <a:t>» </a:t>
            </a:r>
            <a:r>
              <a:rPr spc="-10" dirty="0">
                <a:solidFill>
                  <a:srgbClr val="01030A"/>
                </a:solidFill>
                <a:latin typeface="Calibri" panose="020F0502020204030204" pitchFamily="34" charset="0"/>
                <a:cs typeface="Calibri" panose="020F0502020204030204" pitchFamily="34" charset="0"/>
              </a:rPr>
              <a:t>éventuelles reçues par </a:t>
            </a:r>
            <a:r>
              <a:rPr spc="-5" dirty="0">
                <a:solidFill>
                  <a:srgbClr val="01030A"/>
                </a:solidFill>
                <a:latin typeface="Calibri" panose="020F0502020204030204" pitchFamily="34" charset="0"/>
                <a:cs typeface="Calibri" panose="020F0502020204030204" pitchFamily="34" charset="0"/>
              </a:rPr>
              <a:t>la</a:t>
            </a:r>
            <a:r>
              <a:rPr spc="225" dirty="0">
                <a:solidFill>
                  <a:srgbClr val="01030A"/>
                </a:solidFill>
                <a:latin typeface="Calibri" panose="020F0502020204030204" pitchFamily="34" charset="0"/>
                <a:cs typeface="Calibri" panose="020F0502020204030204" pitchFamily="34" charset="0"/>
              </a:rPr>
              <a:t> </a:t>
            </a:r>
            <a:r>
              <a:rPr spc="-5" dirty="0">
                <a:solidFill>
                  <a:srgbClr val="01030A"/>
                </a:solidFill>
                <a:latin typeface="Calibri" panose="020F0502020204030204" pitchFamily="34" charset="0"/>
                <a:cs typeface="Calibri" panose="020F0502020204030204" pitchFamily="34" charset="0"/>
              </a:rPr>
              <a:t>suite.</a:t>
            </a:r>
            <a:endParaRPr dirty="0">
              <a:latin typeface="Calibri" panose="020F0502020204030204" pitchFamily="34" charset="0"/>
              <a:cs typeface="Calibri" panose="020F0502020204030204" pitchFamily="34" charset="0"/>
            </a:endParaRPr>
          </a:p>
          <a:p>
            <a:pPr marL="755650" marR="8255" lvl="1" indent="-285750" algn="just">
              <a:spcBef>
                <a:spcPts val="865"/>
              </a:spcBef>
              <a:buFont typeface="Arial" panose="020B0604020202020204" pitchFamily="34" charset="0"/>
              <a:buChar char="•"/>
              <a:tabLst>
                <a:tab pos="203200" algn="l"/>
              </a:tabLst>
            </a:pPr>
            <a:r>
              <a:rPr dirty="0">
                <a:solidFill>
                  <a:srgbClr val="01030A"/>
                </a:solidFill>
                <a:latin typeface="Calibri" panose="020F0502020204030204" pitchFamily="34" charset="0"/>
                <a:cs typeface="Calibri" panose="020F0502020204030204" pitchFamily="34" charset="0"/>
              </a:rPr>
              <a:t>On </a:t>
            </a:r>
            <a:r>
              <a:rPr spc="-10" dirty="0">
                <a:solidFill>
                  <a:srgbClr val="01030A"/>
                </a:solidFill>
                <a:latin typeface="Calibri" panose="020F0502020204030204" pitchFamily="34" charset="0"/>
                <a:cs typeface="Calibri" panose="020F0502020204030204" pitchFamily="34" charset="0"/>
              </a:rPr>
              <a:t>peut </a:t>
            </a:r>
            <a:r>
              <a:rPr spc="-5" dirty="0">
                <a:solidFill>
                  <a:srgbClr val="01030A"/>
                </a:solidFill>
                <a:latin typeface="Calibri" panose="020F0502020204030204" pitchFamily="34" charset="0"/>
                <a:cs typeface="Calibri" panose="020F0502020204030204" pitchFamily="34" charset="0"/>
              </a:rPr>
              <a:t>penser </a:t>
            </a:r>
            <a:r>
              <a:rPr spc="-10" dirty="0">
                <a:solidFill>
                  <a:srgbClr val="01030A"/>
                </a:solidFill>
                <a:latin typeface="Calibri" panose="020F0502020204030204" pitchFamily="34" charset="0"/>
                <a:cs typeface="Calibri" panose="020F0502020204030204" pitchFamily="34" charset="0"/>
              </a:rPr>
              <a:t>que </a:t>
            </a:r>
            <a:r>
              <a:rPr spc="-5" dirty="0">
                <a:solidFill>
                  <a:srgbClr val="01030A"/>
                </a:solidFill>
                <a:latin typeface="Calibri" panose="020F0502020204030204" pitchFamily="34" charset="0"/>
                <a:cs typeface="Calibri" panose="020F0502020204030204" pitchFamily="34" charset="0"/>
              </a:rPr>
              <a:t>cet article </a:t>
            </a:r>
            <a:r>
              <a:rPr dirty="0">
                <a:solidFill>
                  <a:srgbClr val="01030A"/>
                </a:solidFill>
                <a:latin typeface="Calibri" panose="020F0502020204030204" pitchFamily="34" charset="0"/>
                <a:cs typeface="Calibri" panose="020F0502020204030204" pitchFamily="34" charset="0"/>
              </a:rPr>
              <a:t>2 </a:t>
            </a:r>
            <a:r>
              <a:rPr spc="-5" dirty="0">
                <a:solidFill>
                  <a:srgbClr val="01030A"/>
                </a:solidFill>
                <a:latin typeface="Calibri" panose="020F0502020204030204" pitchFamily="34" charset="0"/>
                <a:cs typeface="Calibri" panose="020F0502020204030204" pitchFamily="34" charset="0"/>
              </a:rPr>
              <a:t>du décret ne </a:t>
            </a:r>
            <a:r>
              <a:rPr spc="-10" dirty="0">
                <a:solidFill>
                  <a:srgbClr val="01030A"/>
                </a:solidFill>
                <a:latin typeface="Calibri" panose="020F0502020204030204" pitchFamily="34" charset="0"/>
                <a:cs typeface="Calibri" panose="020F0502020204030204" pitchFamily="34" charset="0"/>
              </a:rPr>
              <a:t>peut </a:t>
            </a:r>
            <a:r>
              <a:rPr spc="-5" dirty="0">
                <a:solidFill>
                  <a:srgbClr val="01030A"/>
                </a:solidFill>
                <a:latin typeface="Calibri" panose="020F0502020204030204" pitchFamily="34" charset="0"/>
                <a:cs typeface="Calibri" panose="020F0502020204030204" pitchFamily="34" charset="0"/>
              </a:rPr>
              <a:t>s’appliquer qu’aux </a:t>
            </a:r>
            <a:r>
              <a:rPr spc="-10" dirty="0">
                <a:solidFill>
                  <a:srgbClr val="01030A"/>
                </a:solidFill>
                <a:latin typeface="Calibri" panose="020F0502020204030204" pitchFamily="34" charset="0"/>
                <a:cs typeface="Calibri" panose="020F0502020204030204" pitchFamily="34" charset="0"/>
              </a:rPr>
              <a:t>fonds dont </a:t>
            </a:r>
            <a:r>
              <a:rPr spc="-5" dirty="0">
                <a:solidFill>
                  <a:srgbClr val="01030A"/>
                </a:solidFill>
                <a:latin typeface="Calibri" panose="020F0502020204030204" pitchFamily="34" charset="0"/>
                <a:cs typeface="Calibri" panose="020F0502020204030204" pitchFamily="34" charset="0"/>
              </a:rPr>
              <a:t>la </a:t>
            </a:r>
            <a:r>
              <a:rPr spc="-10" dirty="0">
                <a:solidFill>
                  <a:srgbClr val="01030A"/>
                </a:solidFill>
                <a:latin typeface="Calibri" panose="020F0502020204030204" pitchFamily="34" charset="0"/>
                <a:cs typeface="Calibri" panose="020F0502020204030204" pitchFamily="34" charset="0"/>
              </a:rPr>
              <a:t>dotation </a:t>
            </a:r>
            <a:r>
              <a:rPr spc="-5" dirty="0">
                <a:solidFill>
                  <a:srgbClr val="01030A"/>
                </a:solidFill>
                <a:latin typeface="Calibri" panose="020F0502020204030204" pitchFamily="34" charset="0"/>
                <a:cs typeface="Calibri" panose="020F0502020204030204" pitchFamily="34" charset="0"/>
              </a:rPr>
              <a:t>n’est </a:t>
            </a:r>
            <a:r>
              <a:rPr spc="-10" dirty="0">
                <a:solidFill>
                  <a:srgbClr val="01030A"/>
                </a:solidFill>
                <a:latin typeface="Calibri" panose="020F0502020204030204" pitchFamily="34" charset="0"/>
                <a:cs typeface="Calibri" panose="020F0502020204030204" pitchFamily="34" charset="0"/>
              </a:rPr>
              <a:t>pas  </a:t>
            </a:r>
            <a:r>
              <a:rPr spc="-5" dirty="0">
                <a:solidFill>
                  <a:srgbClr val="01030A"/>
                </a:solidFill>
                <a:latin typeface="Calibri" panose="020F0502020204030204" pitchFamily="34" charset="0"/>
                <a:cs typeface="Calibri" panose="020F0502020204030204" pitchFamily="34" charset="0"/>
              </a:rPr>
              <a:t>consomptible </a:t>
            </a:r>
            <a:r>
              <a:rPr dirty="0">
                <a:solidFill>
                  <a:srgbClr val="01030A"/>
                </a:solidFill>
                <a:latin typeface="Calibri" panose="020F0502020204030204" pitchFamily="34" charset="0"/>
                <a:cs typeface="Calibri" panose="020F0502020204030204" pitchFamily="34" charset="0"/>
              </a:rPr>
              <a:t>(ceux </a:t>
            </a:r>
            <a:r>
              <a:rPr spc="-10" dirty="0">
                <a:solidFill>
                  <a:srgbClr val="01030A"/>
                </a:solidFill>
                <a:latin typeface="Calibri" panose="020F0502020204030204" pitchFamily="34" charset="0"/>
                <a:cs typeface="Calibri" panose="020F0502020204030204" pitchFamily="34" charset="0"/>
              </a:rPr>
              <a:t>qui </a:t>
            </a:r>
            <a:r>
              <a:rPr spc="-5" dirty="0">
                <a:solidFill>
                  <a:srgbClr val="01030A"/>
                </a:solidFill>
                <a:latin typeface="Calibri" panose="020F0502020204030204" pitchFamily="34" charset="0"/>
                <a:cs typeface="Calibri" panose="020F0502020204030204" pitchFamily="34" charset="0"/>
              </a:rPr>
              <a:t>sont </a:t>
            </a:r>
            <a:r>
              <a:rPr spc="-10" dirty="0">
                <a:solidFill>
                  <a:srgbClr val="01030A"/>
                </a:solidFill>
                <a:latin typeface="Calibri" panose="020F0502020204030204" pitchFamily="34" charset="0"/>
                <a:cs typeface="Calibri" panose="020F0502020204030204" pitchFamily="34" charset="0"/>
              </a:rPr>
              <a:t>dans </a:t>
            </a:r>
            <a:r>
              <a:rPr spc="-5" dirty="0">
                <a:solidFill>
                  <a:srgbClr val="01030A"/>
                </a:solidFill>
                <a:latin typeface="Calibri" panose="020F0502020204030204" pitchFamily="34" charset="0"/>
                <a:cs typeface="Calibri" panose="020F0502020204030204" pitchFamily="34" charset="0"/>
              </a:rPr>
              <a:t>l’esprit originel du législateur). </a:t>
            </a:r>
            <a:r>
              <a:rPr dirty="0">
                <a:solidFill>
                  <a:srgbClr val="01030A"/>
                </a:solidFill>
                <a:latin typeface="Calibri" panose="020F0502020204030204" pitchFamily="34" charset="0"/>
                <a:cs typeface="Calibri" panose="020F0502020204030204" pitchFamily="34" charset="0"/>
              </a:rPr>
              <a:t>En </a:t>
            </a:r>
            <a:r>
              <a:rPr spc="-10" dirty="0">
                <a:solidFill>
                  <a:srgbClr val="01030A"/>
                </a:solidFill>
                <a:latin typeface="Calibri" panose="020F0502020204030204" pitchFamily="34" charset="0"/>
                <a:cs typeface="Calibri" panose="020F0502020204030204" pitchFamily="34" charset="0"/>
              </a:rPr>
              <a:t>effet, quel </a:t>
            </a:r>
            <a:r>
              <a:rPr spc="-5" dirty="0">
                <a:solidFill>
                  <a:srgbClr val="01030A"/>
                </a:solidFill>
                <a:latin typeface="Calibri" panose="020F0502020204030204" pitchFamily="34" charset="0"/>
                <a:cs typeface="Calibri" panose="020F0502020204030204" pitchFamily="34" charset="0"/>
              </a:rPr>
              <a:t>serait l’intérêt de créer </a:t>
            </a:r>
            <a:r>
              <a:rPr spc="5" dirty="0">
                <a:solidFill>
                  <a:srgbClr val="01030A"/>
                </a:solidFill>
                <a:latin typeface="Calibri" panose="020F0502020204030204" pitchFamily="34" charset="0"/>
                <a:cs typeface="Calibri" panose="020F0502020204030204" pitchFamily="34" charset="0"/>
              </a:rPr>
              <a:t>un  </a:t>
            </a:r>
            <a:r>
              <a:rPr spc="-5" dirty="0">
                <a:solidFill>
                  <a:srgbClr val="01030A"/>
                </a:solidFill>
                <a:latin typeface="Calibri" panose="020F0502020204030204" pitchFamily="34" charset="0"/>
                <a:cs typeface="Calibri" panose="020F0502020204030204" pitchFamily="34" charset="0"/>
              </a:rPr>
              <a:t>comité consultatif </a:t>
            </a:r>
            <a:r>
              <a:rPr spc="-10" dirty="0">
                <a:solidFill>
                  <a:srgbClr val="01030A"/>
                </a:solidFill>
                <a:latin typeface="Calibri" panose="020F0502020204030204" pitchFamily="34" charset="0"/>
                <a:cs typeface="Calibri" panose="020F0502020204030204" pitchFamily="34" charset="0"/>
              </a:rPr>
              <a:t>pour </a:t>
            </a:r>
            <a:r>
              <a:rPr spc="-5" dirty="0">
                <a:solidFill>
                  <a:srgbClr val="01030A"/>
                </a:solidFill>
                <a:latin typeface="Calibri" panose="020F0502020204030204" pitchFamily="34" charset="0"/>
                <a:cs typeface="Calibri" panose="020F0502020204030204" pitchFamily="34" charset="0"/>
              </a:rPr>
              <a:t>un </a:t>
            </a:r>
            <a:r>
              <a:rPr spc="-10" dirty="0">
                <a:solidFill>
                  <a:srgbClr val="01030A"/>
                </a:solidFill>
                <a:latin typeface="Calibri" panose="020F0502020204030204" pitchFamily="34" charset="0"/>
                <a:cs typeface="Calibri" panose="020F0502020204030204" pitchFamily="34" charset="0"/>
              </a:rPr>
              <a:t>fonds </a:t>
            </a:r>
            <a:r>
              <a:rPr dirty="0">
                <a:solidFill>
                  <a:srgbClr val="01030A"/>
                </a:solidFill>
                <a:latin typeface="Calibri" panose="020F0502020204030204" pitchFamily="34" charset="0"/>
                <a:cs typeface="Calibri" panose="020F0502020204030204" pitchFamily="34" charset="0"/>
              </a:rPr>
              <a:t>à </a:t>
            </a:r>
            <a:r>
              <a:rPr spc="-10" dirty="0">
                <a:solidFill>
                  <a:srgbClr val="01030A"/>
                </a:solidFill>
                <a:latin typeface="Calibri" panose="020F0502020204030204" pitchFamily="34" charset="0"/>
                <a:cs typeface="Calibri" panose="020F0502020204030204" pitchFamily="34" charset="0"/>
              </a:rPr>
              <a:t>dotation </a:t>
            </a:r>
            <a:r>
              <a:rPr spc="-5" dirty="0">
                <a:solidFill>
                  <a:srgbClr val="01030A"/>
                </a:solidFill>
                <a:latin typeface="Calibri" panose="020F0502020204030204" pitchFamily="34" charset="0"/>
                <a:cs typeface="Calibri" panose="020F0502020204030204" pitchFamily="34" charset="0"/>
              </a:rPr>
              <a:t>consomptible dès lors </a:t>
            </a:r>
            <a:r>
              <a:rPr spc="-10" dirty="0">
                <a:solidFill>
                  <a:srgbClr val="01030A"/>
                </a:solidFill>
                <a:latin typeface="Calibri" panose="020F0502020204030204" pitchFamily="34" charset="0"/>
                <a:cs typeface="Calibri" panose="020F0502020204030204" pitchFamily="34" charset="0"/>
              </a:rPr>
              <a:t>que </a:t>
            </a:r>
            <a:r>
              <a:rPr spc="-5" dirty="0">
                <a:solidFill>
                  <a:srgbClr val="01030A"/>
                </a:solidFill>
                <a:latin typeface="Calibri" panose="020F0502020204030204" pitchFamily="34" charset="0"/>
                <a:cs typeface="Calibri" panose="020F0502020204030204" pitchFamily="34" charset="0"/>
              </a:rPr>
              <a:t>la </a:t>
            </a:r>
            <a:r>
              <a:rPr spc="-10" dirty="0">
                <a:solidFill>
                  <a:srgbClr val="01030A"/>
                </a:solidFill>
                <a:latin typeface="Calibri" panose="020F0502020204030204" pitchFamily="34" charset="0"/>
                <a:cs typeface="Calibri" panose="020F0502020204030204" pitchFamily="34" charset="0"/>
              </a:rPr>
              <a:t>dotation </a:t>
            </a:r>
            <a:r>
              <a:rPr spc="-5" dirty="0">
                <a:solidFill>
                  <a:srgbClr val="01030A"/>
                </a:solidFill>
                <a:latin typeface="Calibri" panose="020F0502020204030204" pitchFamily="34" charset="0"/>
                <a:cs typeface="Calibri" panose="020F0502020204030204" pitchFamily="34" charset="0"/>
              </a:rPr>
              <a:t>serait consommée </a:t>
            </a:r>
            <a:r>
              <a:rPr spc="-10" dirty="0">
                <a:solidFill>
                  <a:srgbClr val="01030A"/>
                </a:solidFill>
                <a:latin typeface="Calibri" panose="020F0502020204030204" pitchFamily="34" charset="0"/>
                <a:cs typeface="Calibri" panose="020F0502020204030204" pitchFamily="34" charset="0"/>
              </a:rPr>
              <a:t>dans  des délais </a:t>
            </a:r>
            <a:r>
              <a:rPr spc="-5" dirty="0">
                <a:solidFill>
                  <a:srgbClr val="01030A"/>
                </a:solidFill>
                <a:latin typeface="Calibri" panose="020F0502020204030204" pitchFamily="34" charset="0"/>
                <a:cs typeface="Calibri" panose="020F0502020204030204" pitchFamily="34" charset="0"/>
              </a:rPr>
              <a:t>très</a:t>
            </a:r>
            <a:r>
              <a:rPr spc="35" dirty="0">
                <a:solidFill>
                  <a:srgbClr val="01030A"/>
                </a:solidFill>
                <a:latin typeface="Calibri" panose="020F0502020204030204" pitchFamily="34" charset="0"/>
                <a:cs typeface="Calibri" panose="020F0502020204030204" pitchFamily="34" charset="0"/>
              </a:rPr>
              <a:t> </a:t>
            </a:r>
            <a:r>
              <a:rPr spc="-5" dirty="0">
                <a:solidFill>
                  <a:srgbClr val="01030A"/>
                </a:solidFill>
                <a:latin typeface="Calibri" panose="020F0502020204030204" pitchFamily="34" charset="0"/>
                <a:cs typeface="Calibri" panose="020F0502020204030204" pitchFamily="34" charset="0"/>
              </a:rPr>
              <a:t>brefs.</a:t>
            </a:r>
            <a:endParaRPr dirty="0">
              <a:latin typeface="Calibri" panose="020F0502020204030204" pitchFamily="34" charset="0"/>
              <a:cs typeface="Calibri" panose="020F0502020204030204" pitchFamily="34" charset="0"/>
            </a:endParaRPr>
          </a:p>
        </p:txBody>
      </p:sp>
      <p:sp>
        <p:nvSpPr>
          <p:cNvPr id="7" name="object 7"/>
          <p:cNvSpPr txBox="1">
            <a:spLocks noGrp="1"/>
          </p:cNvSpPr>
          <p:nvPr>
            <p:ph type="sldNum" sz="quarter" idx="7"/>
          </p:nvPr>
        </p:nvSpPr>
        <p:spPr>
          <a:xfrm>
            <a:off x="11067288" y="6463728"/>
            <a:ext cx="231775" cy="177800"/>
          </a:xfrm>
          <a:prstGeom prst="rect">
            <a:avLst/>
          </a:prstGeom>
        </p:spPr>
        <p:txBody>
          <a:bodyPr vert="horz" wrap="square" lIns="0" tIns="0" rIns="0" bIns="0" rtlCol="0">
            <a:spAutoFit/>
          </a:bodyPr>
          <a:lstStyle>
            <a:defPPr>
              <a:defRPr lang="fr-F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fr-FR" smtClean="0"/>
              <a:pPr marL="38100">
                <a:lnSpc>
                  <a:spcPts val="1240"/>
                </a:lnSpc>
              </a:pPr>
              <a:t>64</a:t>
            </a:fld>
            <a:endParaRPr dirty="0"/>
          </a:p>
        </p:txBody>
      </p:sp>
      <p:sp>
        <p:nvSpPr>
          <p:cNvPr id="6" name="object 6"/>
          <p:cNvSpPr txBox="1">
            <a:spLocks noGrp="1"/>
          </p:cNvSpPr>
          <p:nvPr>
            <p:ph type="title"/>
          </p:nvPr>
        </p:nvSpPr>
        <p:spPr>
          <a:xfrm>
            <a:off x="491116" y="647922"/>
            <a:ext cx="5283835" cy="635000"/>
          </a:xfrm>
          <a:prstGeom prst="rect">
            <a:avLst/>
          </a:prstGeom>
        </p:spPr>
        <p:txBody>
          <a:bodyPr vert="horz" wrap="square" lIns="0" tIns="12065" rIns="0" bIns="0" rtlCol="0">
            <a:spAutoFit/>
          </a:bodyPr>
          <a:lstStyle/>
          <a:p>
            <a:pPr marL="12700">
              <a:lnSpc>
                <a:spcPct val="100000"/>
              </a:lnSpc>
              <a:spcBef>
                <a:spcPts val="95"/>
              </a:spcBef>
            </a:pPr>
            <a:r>
              <a:rPr sz="4000" spc="-30" dirty="0">
                <a:latin typeface="Calibri" panose="020F0502020204030204" pitchFamily="34" charset="0"/>
                <a:cs typeface="Calibri" panose="020F0502020204030204" pitchFamily="34" charset="0"/>
              </a:rPr>
              <a:t>Atelier </a:t>
            </a:r>
            <a:r>
              <a:rPr sz="4000" spc="-15" dirty="0">
                <a:latin typeface="Calibri" panose="020F0502020204030204" pitchFamily="34" charset="0"/>
                <a:cs typeface="Calibri" panose="020F0502020204030204" pitchFamily="34" charset="0"/>
              </a:rPr>
              <a:t>fonds </a:t>
            </a:r>
            <a:r>
              <a:rPr sz="4000" dirty="0">
                <a:latin typeface="Calibri" panose="020F0502020204030204" pitchFamily="34" charset="0"/>
                <a:cs typeface="Calibri" panose="020F0502020204030204" pitchFamily="34" charset="0"/>
              </a:rPr>
              <a:t>de</a:t>
            </a:r>
            <a:r>
              <a:rPr sz="4000" spc="5" dirty="0">
                <a:latin typeface="Calibri" panose="020F0502020204030204" pitchFamily="34" charset="0"/>
                <a:cs typeface="Calibri" panose="020F0502020204030204" pitchFamily="34" charset="0"/>
              </a:rPr>
              <a:t> </a:t>
            </a:r>
            <a:r>
              <a:rPr sz="4000" spc="-20" dirty="0">
                <a:latin typeface="Calibri" panose="020F0502020204030204" pitchFamily="34" charset="0"/>
                <a:cs typeface="Calibri" panose="020F0502020204030204" pitchFamily="34" charset="0"/>
              </a:rPr>
              <a:t>dotation</a:t>
            </a:r>
            <a:endParaRPr sz="4000" dirty="0">
              <a:latin typeface="Calibri" panose="020F0502020204030204" pitchFamily="34" charset="0"/>
              <a:cs typeface="Calibri" panose="020F0502020204030204" pitchFamily="34" charset="0"/>
            </a:endParaRPr>
          </a:p>
        </p:txBody>
      </p:sp>
      <p:pic>
        <p:nvPicPr>
          <p:cNvPr id="2" name="Picture 2">
            <a:extLst>
              <a:ext uri="{FF2B5EF4-FFF2-40B4-BE49-F238E27FC236}">
                <a16:creationId xmlns:a16="http://schemas.microsoft.com/office/drawing/2014/main" id="{BEF32997-429D-B687-6D72-BCE908203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0924" y="5805624"/>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2578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432661" y="1836252"/>
            <a:ext cx="114291" cy="170677"/>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491116" y="647922"/>
            <a:ext cx="5283835" cy="635000"/>
          </a:xfrm>
          <a:prstGeom prst="rect">
            <a:avLst/>
          </a:prstGeom>
        </p:spPr>
        <p:txBody>
          <a:bodyPr vert="horz" wrap="square" lIns="0" tIns="12065" rIns="0" bIns="0" rtlCol="0">
            <a:spAutoFit/>
          </a:bodyPr>
          <a:lstStyle/>
          <a:p>
            <a:pPr marL="12700">
              <a:lnSpc>
                <a:spcPct val="100000"/>
              </a:lnSpc>
              <a:spcBef>
                <a:spcPts val="95"/>
              </a:spcBef>
            </a:pPr>
            <a:r>
              <a:rPr sz="4000" spc="-30" dirty="0">
                <a:latin typeface="+mn-lt"/>
              </a:rPr>
              <a:t>Atelier </a:t>
            </a:r>
            <a:r>
              <a:rPr sz="4000" spc="-15" dirty="0">
                <a:latin typeface="+mn-lt"/>
              </a:rPr>
              <a:t>fonds </a:t>
            </a:r>
            <a:r>
              <a:rPr sz="4000" dirty="0">
                <a:latin typeface="+mn-lt"/>
              </a:rPr>
              <a:t>de</a:t>
            </a:r>
            <a:r>
              <a:rPr sz="4000" spc="5" dirty="0">
                <a:latin typeface="+mn-lt"/>
              </a:rPr>
              <a:t> </a:t>
            </a:r>
            <a:r>
              <a:rPr sz="4000" spc="-20" dirty="0">
                <a:latin typeface="+mn-lt"/>
              </a:rPr>
              <a:t>dotation</a:t>
            </a:r>
            <a:endParaRPr sz="4000" dirty="0">
              <a:latin typeface="+mn-lt"/>
            </a:endParaRPr>
          </a:p>
        </p:txBody>
      </p:sp>
      <p:sp>
        <p:nvSpPr>
          <p:cNvPr id="7" name="object 7"/>
          <p:cNvSpPr txBox="1">
            <a:spLocks noGrp="1"/>
          </p:cNvSpPr>
          <p:nvPr>
            <p:ph type="sldNum" sz="quarter" idx="7"/>
          </p:nvPr>
        </p:nvSpPr>
        <p:spPr>
          <a:xfrm>
            <a:off x="11067288" y="6463728"/>
            <a:ext cx="231775" cy="177800"/>
          </a:xfrm>
          <a:prstGeom prst="rect">
            <a:avLst/>
          </a:prstGeom>
        </p:spPr>
        <p:txBody>
          <a:bodyPr vert="horz" wrap="square" lIns="0" tIns="0" rIns="0" bIns="0" rtlCol="0">
            <a:spAutoFit/>
          </a:bodyPr>
          <a:lstStyle>
            <a:defPPr>
              <a:defRPr lang="fr-F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fr-FR" smtClean="0"/>
              <a:pPr marL="38100">
                <a:lnSpc>
                  <a:spcPts val="1240"/>
                </a:lnSpc>
              </a:pPr>
              <a:t>65</a:t>
            </a:fld>
            <a:endParaRPr dirty="0"/>
          </a:p>
        </p:txBody>
      </p:sp>
      <p:sp>
        <p:nvSpPr>
          <p:cNvPr id="6" name="object 6"/>
          <p:cNvSpPr txBox="1"/>
          <p:nvPr/>
        </p:nvSpPr>
        <p:spPr>
          <a:xfrm>
            <a:off x="497352" y="1691024"/>
            <a:ext cx="11197295" cy="3475952"/>
          </a:xfrm>
          <a:prstGeom prst="rect">
            <a:avLst/>
          </a:prstGeom>
        </p:spPr>
        <p:txBody>
          <a:bodyPr vert="horz" wrap="square" lIns="0" tIns="53975" rIns="0" bIns="0" rtlCol="0">
            <a:spAutoFit/>
          </a:bodyPr>
          <a:lstStyle/>
          <a:p>
            <a:pPr marL="241300" marR="3003550">
              <a:lnSpc>
                <a:spcPts val="2590"/>
              </a:lnSpc>
              <a:spcBef>
                <a:spcPts val="425"/>
              </a:spcBef>
            </a:pPr>
            <a:r>
              <a:rPr sz="2400" b="1" spc="-5" dirty="0">
                <a:cs typeface="Calibri"/>
              </a:rPr>
              <a:t>Un </a:t>
            </a:r>
            <a:r>
              <a:rPr sz="2400" b="1" spc="-15" dirty="0">
                <a:cs typeface="Calibri"/>
              </a:rPr>
              <a:t>fonds </a:t>
            </a:r>
            <a:r>
              <a:rPr sz="2400" b="1" spc="-5" dirty="0">
                <a:cs typeface="Calibri"/>
              </a:rPr>
              <a:t>de </a:t>
            </a:r>
            <a:r>
              <a:rPr sz="2400" b="1" spc="-10" dirty="0">
                <a:cs typeface="Calibri"/>
              </a:rPr>
              <a:t>dotation </a:t>
            </a:r>
            <a:r>
              <a:rPr sz="2400" b="1" spc="-5" dirty="0">
                <a:cs typeface="Calibri"/>
              </a:rPr>
              <a:t>peut-il </a:t>
            </a:r>
            <a:r>
              <a:rPr sz="2400" b="1" spc="-10" dirty="0">
                <a:cs typeface="Calibri"/>
              </a:rPr>
              <a:t>détenir </a:t>
            </a:r>
            <a:r>
              <a:rPr sz="2400" b="1" spc="-5" dirty="0">
                <a:cs typeface="Calibri"/>
              </a:rPr>
              <a:t>un immeuble de </a:t>
            </a:r>
            <a:r>
              <a:rPr sz="2400" b="1" spc="-10" dirty="0">
                <a:cs typeface="Calibri"/>
              </a:rPr>
              <a:t>rapport </a:t>
            </a:r>
            <a:r>
              <a:rPr sz="2400" b="1" dirty="0">
                <a:cs typeface="Calibri"/>
              </a:rPr>
              <a:t>?  </a:t>
            </a:r>
            <a:r>
              <a:rPr sz="2400" b="1" spc="-5" dirty="0">
                <a:cs typeface="Calibri"/>
              </a:rPr>
              <a:t>Où </a:t>
            </a:r>
            <a:r>
              <a:rPr sz="2400" b="1" spc="-10" dirty="0">
                <a:cs typeface="Calibri"/>
              </a:rPr>
              <a:t>est l’intérêt général, </a:t>
            </a:r>
            <a:r>
              <a:rPr sz="2400" b="1" spc="-5" dirty="0">
                <a:cs typeface="Calibri"/>
              </a:rPr>
              <a:t>dans </a:t>
            </a:r>
            <a:r>
              <a:rPr sz="2400" b="1" dirty="0">
                <a:cs typeface="Calibri"/>
              </a:rPr>
              <a:t>ce </a:t>
            </a:r>
            <a:r>
              <a:rPr sz="2400" b="1" spc="-10" dirty="0">
                <a:cs typeface="Calibri"/>
              </a:rPr>
              <a:t>cas</a:t>
            </a:r>
            <a:r>
              <a:rPr sz="2400" b="1" spc="-40" dirty="0">
                <a:cs typeface="Calibri"/>
              </a:rPr>
              <a:t> </a:t>
            </a:r>
            <a:r>
              <a:rPr sz="2400" b="1" dirty="0">
                <a:cs typeface="Calibri"/>
              </a:rPr>
              <a:t>?</a:t>
            </a:r>
          </a:p>
          <a:p>
            <a:pPr marL="755015" lvl="1" indent="-285750" algn="just">
              <a:spcBef>
                <a:spcPts val="1460"/>
              </a:spcBef>
              <a:buFont typeface="Arial" panose="020B0604020202020204" pitchFamily="34" charset="0"/>
              <a:buChar char="•"/>
              <a:tabLst>
                <a:tab pos="203835" algn="l"/>
              </a:tabLst>
            </a:pPr>
            <a:r>
              <a:rPr spc="-5" dirty="0">
                <a:solidFill>
                  <a:srgbClr val="01030A"/>
                </a:solidFill>
                <a:cs typeface="Arial"/>
              </a:rPr>
              <a:t>La </a:t>
            </a:r>
            <a:r>
              <a:rPr spc="-10" dirty="0">
                <a:solidFill>
                  <a:srgbClr val="01030A"/>
                </a:solidFill>
                <a:cs typeface="Arial"/>
              </a:rPr>
              <a:t>détention </a:t>
            </a:r>
            <a:r>
              <a:rPr spc="-5" dirty="0">
                <a:solidFill>
                  <a:srgbClr val="01030A"/>
                </a:solidFill>
                <a:cs typeface="Arial"/>
              </a:rPr>
              <a:t>d'un immeuble n'est </a:t>
            </a:r>
            <a:r>
              <a:rPr spc="-10" dirty="0">
                <a:solidFill>
                  <a:srgbClr val="01030A"/>
                </a:solidFill>
                <a:cs typeface="Arial"/>
              </a:rPr>
              <a:t>pas </a:t>
            </a:r>
            <a:r>
              <a:rPr spc="-5" dirty="0">
                <a:solidFill>
                  <a:srgbClr val="01030A"/>
                </a:solidFill>
                <a:cs typeface="Arial"/>
              </a:rPr>
              <a:t>d'intérêt </a:t>
            </a:r>
            <a:r>
              <a:rPr spc="-10" dirty="0">
                <a:solidFill>
                  <a:srgbClr val="01030A"/>
                </a:solidFill>
                <a:cs typeface="Arial"/>
              </a:rPr>
              <a:t>général</a:t>
            </a:r>
            <a:r>
              <a:rPr spc="100" dirty="0">
                <a:solidFill>
                  <a:srgbClr val="01030A"/>
                </a:solidFill>
                <a:cs typeface="Arial"/>
              </a:rPr>
              <a:t> </a:t>
            </a:r>
            <a:r>
              <a:rPr dirty="0">
                <a:solidFill>
                  <a:srgbClr val="01030A"/>
                </a:solidFill>
                <a:cs typeface="Arial"/>
              </a:rPr>
              <a:t>;</a:t>
            </a:r>
            <a:endParaRPr dirty="0">
              <a:cs typeface="Arial"/>
            </a:endParaRPr>
          </a:p>
          <a:p>
            <a:pPr marL="755015" marR="5080" lvl="1" indent="-285750" algn="just">
              <a:spcBef>
                <a:spcPts val="865"/>
              </a:spcBef>
              <a:buFont typeface="Arial" panose="020B0604020202020204" pitchFamily="34" charset="0"/>
              <a:buChar char="•"/>
              <a:tabLst>
                <a:tab pos="203200" algn="l"/>
              </a:tabLst>
            </a:pPr>
            <a:r>
              <a:rPr spc="-5" dirty="0">
                <a:solidFill>
                  <a:srgbClr val="01030A"/>
                </a:solidFill>
                <a:cs typeface="Arial"/>
              </a:rPr>
              <a:t>C'est l'utilisation </a:t>
            </a:r>
            <a:r>
              <a:rPr spc="-10" dirty="0">
                <a:solidFill>
                  <a:srgbClr val="01030A"/>
                </a:solidFill>
                <a:cs typeface="Arial"/>
              </a:rPr>
              <a:t>des revenus que </a:t>
            </a:r>
            <a:r>
              <a:rPr spc="-5" dirty="0">
                <a:solidFill>
                  <a:srgbClr val="01030A"/>
                </a:solidFill>
                <a:cs typeface="Arial"/>
              </a:rPr>
              <a:t>le </a:t>
            </a:r>
            <a:r>
              <a:rPr spc="-10" dirty="0">
                <a:solidFill>
                  <a:srgbClr val="01030A"/>
                </a:solidFill>
                <a:cs typeface="Arial"/>
              </a:rPr>
              <a:t>fonds </a:t>
            </a:r>
            <a:r>
              <a:rPr dirty="0">
                <a:solidFill>
                  <a:srgbClr val="01030A"/>
                </a:solidFill>
                <a:cs typeface="Arial"/>
              </a:rPr>
              <a:t>en </a:t>
            </a:r>
            <a:r>
              <a:rPr spc="-5" dirty="0">
                <a:solidFill>
                  <a:srgbClr val="01030A"/>
                </a:solidFill>
                <a:cs typeface="Arial"/>
              </a:rPr>
              <a:t>tire </a:t>
            </a:r>
            <a:r>
              <a:rPr spc="-10" dirty="0">
                <a:solidFill>
                  <a:srgbClr val="01030A"/>
                </a:solidFill>
                <a:cs typeface="Arial"/>
              </a:rPr>
              <a:t>qui </a:t>
            </a:r>
            <a:r>
              <a:rPr spc="-5" dirty="0">
                <a:solidFill>
                  <a:srgbClr val="01030A"/>
                </a:solidFill>
                <a:cs typeface="Arial"/>
              </a:rPr>
              <a:t>doit être d'intérêt </a:t>
            </a:r>
            <a:r>
              <a:rPr spc="-10" dirty="0">
                <a:solidFill>
                  <a:srgbClr val="01030A"/>
                </a:solidFill>
                <a:cs typeface="Arial"/>
              </a:rPr>
              <a:t>général </a:t>
            </a:r>
            <a:r>
              <a:rPr spc="-5" dirty="0">
                <a:solidFill>
                  <a:srgbClr val="01030A"/>
                </a:solidFill>
                <a:cs typeface="Arial"/>
              </a:rPr>
              <a:t>(par exemple </a:t>
            </a:r>
            <a:r>
              <a:rPr dirty="0">
                <a:solidFill>
                  <a:srgbClr val="01030A"/>
                </a:solidFill>
                <a:cs typeface="Arial"/>
              </a:rPr>
              <a:t>: </a:t>
            </a:r>
            <a:r>
              <a:rPr spc="-10" dirty="0">
                <a:solidFill>
                  <a:srgbClr val="01030A"/>
                </a:solidFill>
                <a:cs typeface="Arial"/>
              </a:rPr>
              <a:t>financement  </a:t>
            </a:r>
            <a:r>
              <a:rPr spc="-5" dirty="0">
                <a:solidFill>
                  <a:srgbClr val="01030A"/>
                </a:solidFill>
                <a:cs typeface="Arial"/>
              </a:rPr>
              <a:t>de projets sociaux éducatifs, financements </a:t>
            </a:r>
            <a:r>
              <a:rPr spc="-10" dirty="0">
                <a:solidFill>
                  <a:srgbClr val="01030A"/>
                </a:solidFill>
                <a:cs typeface="Arial"/>
              </a:rPr>
              <a:t>d'actions d'insertion, </a:t>
            </a:r>
            <a:r>
              <a:rPr dirty="0">
                <a:solidFill>
                  <a:srgbClr val="01030A"/>
                </a:solidFill>
                <a:cs typeface="Arial"/>
              </a:rPr>
              <a:t>lutte </a:t>
            </a:r>
            <a:r>
              <a:rPr spc="-5" dirty="0">
                <a:solidFill>
                  <a:srgbClr val="01030A"/>
                </a:solidFill>
                <a:cs typeface="Arial"/>
              </a:rPr>
              <a:t>contre l'illettrisme, </a:t>
            </a:r>
            <a:r>
              <a:rPr spc="-10" dirty="0">
                <a:solidFill>
                  <a:srgbClr val="01030A"/>
                </a:solidFill>
                <a:cs typeface="Arial"/>
              </a:rPr>
              <a:t>actions  humanitaires,</a:t>
            </a:r>
            <a:r>
              <a:rPr spc="30" dirty="0">
                <a:solidFill>
                  <a:srgbClr val="01030A"/>
                </a:solidFill>
                <a:cs typeface="Arial"/>
              </a:rPr>
              <a:t> </a:t>
            </a:r>
            <a:r>
              <a:rPr spc="-5" dirty="0">
                <a:solidFill>
                  <a:srgbClr val="01030A"/>
                </a:solidFill>
                <a:cs typeface="Arial"/>
              </a:rPr>
              <a:t>etc.).</a:t>
            </a:r>
            <a:endParaRPr dirty="0">
              <a:cs typeface="Arial"/>
            </a:endParaRPr>
          </a:p>
          <a:p>
            <a:pPr marL="755015" lvl="1" indent="-285750" algn="just">
              <a:spcBef>
                <a:spcPts val="865"/>
              </a:spcBef>
              <a:buFont typeface="Arial" panose="020B0604020202020204" pitchFamily="34" charset="0"/>
              <a:buChar char="•"/>
              <a:tabLst>
                <a:tab pos="203835" algn="l"/>
              </a:tabLst>
            </a:pPr>
            <a:r>
              <a:rPr dirty="0">
                <a:solidFill>
                  <a:srgbClr val="01030A"/>
                </a:solidFill>
                <a:cs typeface="Arial"/>
              </a:rPr>
              <a:t>Il </a:t>
            </a:r>
            <a:r>
              <a:rPr spc="-5" dirty="0">
                <a:solidFill>
                  <a:srgbClr val="01030A"/>
                </a:solidFill>
                <a:cs typeface="Arial"/>
              </a:rPr>
              <a:t>faut </a:t>
            </a:r>
            <a:r>
              <a:rPr spc="-10" dirty="0">
                <a:solidFill>
                  <a:srgbClr val="01030A"/>
                </a:solidFill>
                <a:cs typeface="Arial"/>
              </a:rPr>
              <a:t>garder </a:t>
            </a:r>
            <a:r>
              <a:rPr spc="-5" dirty="0">
                <a:solidFill>
                  <a:srgbClr val="01030A"/>
                </a:solidFill>
                <a:cs typeface="Arial"/>
              </a:rPr>
              <a:t>cette caractéristique en tête et cela </a:t>
            </a:r>
            <a:r>
              <a:rPr spc="-10" dirty="0">
                <a:solidFill>
                  <a:srgbClr val="01030A"/>
                </a:solidFill>
                <a:cs typeface="Arial"/>
              </a:rPr>
              <a:t>doit consacrer </a:t>
            </a:r>
            <a:r>
              <a:rPr spc="-5" dirty="0">
                <a:solidFill>
                  <a:srgbClr val="01030A"/>
                </a:solidFill>
                <a:cs typeface="Arial"/>
              </a:rPr>
              <a:t>le </a:t>
            </a:r>
            <a:r>
              <a:rPr spc="-10" dirty="0">
                <a:solidFill>
                  <a:srgbClr val="01030A"/>
                </a:solidFill>
                <a:cs typeface="Arial"/>
              </a:rPr>
              <a:t>but essentiel </a:t>
            </a:r>
            <a:r>
              <a:rPr spc="-5" dirty="0">
                <a:solidFill>
                  <a:srgbClr val="01030A"/>
                </a:solidFill>
                <a:cs typeface="Arial"/>
              </a:rPr>
              <a:t>de </a:t>
            </a:r>
            <a:r>
              <a:rPr spc="-10" dirty="0">
                <a:solidFill>
                  <a:srgbClr val="01030A"/>
                </a:solidFill>
                <a:cs typeface="Arial"/>
              </a:rPr>
              <a:t>l’objet </a:t>
            </a:r>
            <a:r>
              <a:rPr spc="-5" dirty="0">
                <a:solidFill>
                  <a:srgbClr val="01030A"/>
                </a:solidFill>
                <a:cs typeface="Arial"/>
              </a:rPr>
              <a:t>du</a:t>
            </a:r>
            <a:r>
              <a:rPr spc="270" dirty="0">
                <a:solidFill>
                  <a:srgbClr val="01030A"/>
                </a:solidFill>
                <a:cs typeface="Arial"/>
              </a:rPr>
              <a:t> </a:t>
            </a:r>
            <a:r>
              <a:rPr spc="-5" dirty="0">
                <a:solidFill>
                  <a:srgbClr val="01030A"/>
                </a:solidFill>
                <a:cs typeface="Arial"/>
              </a:rPr>
              <a:t>fonds.</a:t>
            </a:r>
            <a:endParaRPr dirty="0">
              <a:cs typeface="Arial"/>
            </a:endParaRPr>
          </a:p>
          <a:p>
            <a:pPr marL="755650" marR="5080" lvl="1" indent="-285750" algn="just">
              <a:spcBef>
                <a:spcPts val="865"/>
              </a:spcBef>
              <a:buFont typeface="Arial" panose="020B0604020202020204" pitchFamily="34" charset="0"/>
              <a:buChar char="•"/>
              <a:tabLst>
                <a:tab pos="203835" algn="l"/>
              </a:tabLst>
            </a:pPr>
            <a:r>
              <a:rPr spc="-5" dirty="0">
                <a:solidFill>
                  <a:srgbClr val="01030A"/>
                </a:solidFill>
                <a:cs typeface="Arial"/>
              </a:rPr>
              <a:t>Par ailleurs, en tant </a:t>
            </a:r>
            <a:r>
              <a:rPr spc="-10" dirty="0">
                <a:solidFill>
                  <a:srgbClr val="01030A"/>
                </a:solidFill>
                <a:cs typeface="Arial"/>
              </a:rPr>
              <a:t>que </a:t>
            </a:r>
            <a:r>
              <a:rPr spc="-5" dirty="0">
                <a:solidFill>
                  <a:srgbClr val="01030A"/>
                </a:solidFill>
                <a:cs typeface="Arial"/>
              </a:rPr>
              <a:t>propriétaire, le </a:t>
            </a:r>
            <a:r>
              <a:rPr spc="-10" dirty="0">
                <a:solidFill>
                  <a:srgbClr val="01030A"/>
                </a:solidFill>
                <a:cs typeface="Arial"/>
              </a:rPr>
              <a:t>fonds doit </a:t>
            </a:r>
            <a:r>
              <a:rPr dirty="0">
                <a:solidFill>
                  <a:srgbClr val="01030A"/>
                </a:solidFill>
                <a:cs typeface="Arial"/>
              </a:rPr>
              <a:t>se </a:t>
            </a:r>
            <a:r>
              <a:rPr spc="-5" dirty="0">
                <a:solidFill>
                  <a:srgbClr val="01030A"/>
                </a:solidFill>
                <a:cs typeface="Arial"/>
              </a:rPr>
              <a:t>comporter en </a:t>
            </a:r>
            <a:r>
              <a:rPr dirty="0">
                <a:solidFill>
                  <a:srgbClr val="01030A"/>
                </a:solidFill>
                <a:cs typeface="Arial"/>
              </a:rPr>
              <a:t>« </a:t>
            </a:r>
            <a:r>
              <a:rPr spc="-10" dirty="0">
                <a:solidFill>
                  <a:srgbClr val="01030A"/>
                </a:solidFill>
                <a:cs typeface="Arial"/>
              </a:rPr>
              <a:t>bon </a:t>
            </a:r>
            <a:r>
              <a:rPr spc="-5" dirty="0">
                <a:solidFill>
                  <a:srgbClr val="01030A"/>
                </a:solidFill>
                <a:cs typeface="Arial"/>
              </a:rPr>
              <a:t>gestionnaire </a:t>
            </a:r>
            <a:r>
              <a:rPr dirty="0">
                <a:solidFill>
                  <a:srgbClr val="01030A"/>
                </a:solidFill>
                <a:cs typeface="Arial"/>
              </a:rPr>
              <a:t>» de </a:t>
            </a:r>
            <a:r>
              <a:rPr spc="-5" dirty="0">
                <a:solidFill>
                  <a:srgbClr val="01030A"/>
                </a:solidFill>
                <a:cs typeface="Arial"/>
              </a:rPr>
              <a:t>son patrimoine  immobilier et constituer des réserves suffisantes </a:t>
            </a:r>
            <a:r>
              <a:rPr spc="-10" dirty="0">
                <a:solidFill>
                  <a:srgbClr val="01030A"/>
                </a:solidFill>
                <a:cs typeface="Arial"/>
              </a:rPr>
              <a:t>pour </a:t>
            </a:r>
            <a:r>
              <a:rPr spc="-5" dirty="0">
                <a:solidFill>
                  <a:srgbClr val="01030A"/>
                </a:solidFill>
                <a:cs typeface="Arial"/>
              </a:rPr>
              <a:t>maintenir </a:t>
            </a:r>
            <a:r>
              <a:rPr dirty="0">
                <a:solidFill>
                  <a:srgbClr val="01030A"/>
                </a:solidFill>
                <a:cs typeface="Arial"/>
              </a:rPr>
              <a:t>en </a:t>
            </a:r>
            <a:r>
              <a:rPr spc="-5" dirty="0">
                <a:solidFill>
                  <a:srgbClr val="01030A"/>
                </a:solidFill>
                <a:cs typeface="Arial"/>
              </a:rPr>
              <a:t>état ses immeubles et les entretenir  (réserve </a:t>
            </a:r>
            <a:r>
              <a:rPr spc="-10" dirty="0">
                <a:solidFill>
                  <a:srgbClr val="01030A"/>
                </a:solidFill>
                <a:cs typeface="Arial"/>
              </a:rPr>
              <a:t>pour </a:t>
            </a:r>
            <a:r>
              <a:rPr spc="-5" dirty="0">
                <a:solidFill>
                  <a:srgbClr val="01030A"/>
                </a:solidFill>
                <a:cs typeface="Arial"/>
              </a:rPr>
              <a:t>investissements et gros</a:t>
            </a:r>
            <a:r>
              <a:rPr spc="75" dirty="0">
                <a:solidFill>
                  <a:srgbClr val="01030A"/>
                </a:solidFill>
                <a:cs typeface="Arial"/>
              </a:rPr>
              <a:t> </a:t>
            </a:r>
            <a:r>
              <a:rPr spc="-5" dirty="0">
                <a:solidFill>
                  <a:srgbClr val="01030A"/>
                </a:solidFill>
                <a:cs typeface="Arial"/>
              </a:rPr>
              <a:t>entretiens).</a:t>
            </a:r>
            <a:endParaRPr dirty="0">
              <a:cs typeface="Arial"/>
            </a:endParaRPr>
          </a:p>
        </p:txBody>
      </p:sp>
      <p:pic>
        <p:nvPicPr>
          <p:cNvPr id="2" name="Picture 2">
            <a:extLst>
              <a:ext uri="{FF2B5EF4-FFF2-40B4-BE49-F238E27FC236}">
                <a16:creationId xmlns:a16="http://schemas.microsoft.com/office/drawing/2014/main" id="{2C155717-8AB1-930D-159C-DCC1EBF3B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2308" y="5483341"/>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2372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319644" y="1237904"/>
            <a:ext cx="114291" cy="170677"/>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489516" y="234967"/>
            <a:ext cx="5283835" cy="635000"/>
          </a:xfrm>
          <a:prstGeom prst="rect">
            <a:avLst/>
          </a:prstGeom>
        </p:spPr>
        <p:txBody>
          <a:bodyPr vert="horz" wrap="square" lIns="0" tIns="12065" rIns="0" bIns="0" rtlCol="0">
            <a:spAutoFit/>
          </a:bodyPr>
          <a:lstStyle/>
          <a:p>
            <a:pPr marL="12700">
              <a:lnSpc>
                <a:spcPct val="100000"/>
              </a:lnSpc>
              <a:spcBef>
                <a:spcPts val="95"/>
              </a:spcBef>
            </a:pPr>
            <a:r>
              <a:rPr sz="4000" spc="-30" dirty="0">
                <a:latin typeface="Calibri" panose="020F0502020204030204" pitchFamily="34" charset="0"/>
                <a:cs typeface="Calibri" panose="020F0502020204030204" pitchFamily="34" charset="0"/>
              </a:rPr>
              <a:t>Atelier </a:t>
            </a:r>
            <a:r>
              <a:rPr sz="4000" spc="-15" dirty="0">
                <a:latin typeface="Calibri" panose="020F0502020204030204" pitchFamily="34" charset="0"/>
                <a:cs typeface="Calibri" panose="020F0502020204030204" pitchFamily="34" charset="0"/>
              </a:rPr>
              <a:t>fonds </a:t>
            </a:r>
            <a:r>
              <a:rPr sz="4000" dirty="0">
                <a:latin typeface="Calibri" panose="020F0502020204030204" pitchFamily="34" charset="0"/>
                <a:cs typeface="Calibri" panose="020F0502020204030204" pitchFamily="34" charset="0"/>
              </a:rPr>
              <a:t>de</a:t>
            </a:r>
            <a:r>
              <a:rPr sz="4000" spc="5" dirty="0">
                <a:latin typeface="Calibri" panose="020F0502020204030204" pitchFamily="34" charset="0"/>
                <a:cs typeface="Calibri" panose="020F0502020204030204" pitchFamily="34" charset="0"/>
              </a:rPr>
              <a:t> </a:t>
            </a:r>
            <a:r>
              <a:rPr sz="4000" spc="-20" dirty="0">
                <a:latin typeface="Calibri" panose="020F0502020204030204" pitchFamily="34" charset="0"/>
                <a:cs typeface="Calibri" panose="020F0502020204030204" pitchFamily="34" charset="0"/>
              </a:rPr>
              <a:t>dotation</a:t>
            </a:r>
            <a:endParaRPr sz="4000" dirty="0">
              <a:latin typeface="Calibri" panose="020F0502020204030204" pitchFamily="34" charset="0"/>
              <a:cs typeface="Calibri" panose="020F0502020204030204" pitchFamily="34" charset="0"/>
            </a:endParaRPr>
          </a:p>
        </p:txBody>
      </p:sp>
      <p:sp>
        <p:nvSpPr>
          <p:cNvPr id="7" name="object 7"/>
          <p:cNvSpPr txBox="1">
            <a:spLocks noGrp="1"/>
          </p:cNvSpPr>
          <p:nvPr>
            <p:ph type="sldNum" sz="quarter" idx="7"/>
          </p:nvPr>
        </p:nvSpPr>
        <p:spPr>
          <a:xfrm>
            <a:off x="11067288" y="6463728"/>
            <a:ext cx="231775" cy="177800"/>
          </a:xfrm>
          <a:prstGeom prst="rect">
            <a:avLst/>
          </a:prstGeom>
        </p:spPr>
        <p:txBody>
          <a:bodyPr vert="horz" wrap="square" lIns="0" tIns="0" rIns="0" bIns="0" rtlCol="0">
            <a:spAutoFit/>
          </a:bodyPr>
          <a:lstStyle>
            <a:defPPr>
              <a:defRPr lang="fr-F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fr-FR" smtClean="0"/>
              <a:pPr marL="38100">
                <a:lnSpc>
                  <a:spcPts val="1240"/>
                </a:lnSpc>
              </a:pPr>
              <a:t>66</a:t>
            </a:fld>
            <a:endParaRPr dirty="0"/>
          </a:p>
        </p:txBody>
      </p:sp>
      <p:sp>
        <p:nvSpPr>
          <p:cNvPr id="6" name="object 6"/>
          <p:cNvSpPr txBox="1"/>
          <p:nvPr/>
        </p:nvSpPr>
        <p:spPr>
          <a:xfrm>
            <a:off x="710004" y="1065007"/>
            <a:ext cx="10992480" cy="4758354"/>
          </a:xfrm>
          <a:prstGeom prst="rect">
            <a:avLst/>
          </a:prstGeom>
        </p:spPr>
        <p:txBody>
          <a:bodyPr vert="horz" wrap="square" lIns="0" tIns="53975" rIns="0" bIns="0" rtlCol="0">
            <a:spAutoFit/>
          </a:bodyPr>
          <a:lstStyle/>
          <a:p>
            <a:pPr marL="242570" marR="633730" algn="just">
              <a:lnSpc>
                <a:spcPts val="2590"/>
              </a:lnSpc>
              <a:spcBef>
                <a:spcPts val="425"/>
              </a:spcBef>
            </a:pPr>
            <a:r>
              <a:rPr b="1" dirty="0">
                <a:cs typeface="Calibri"/>
              </a:rPr>
              <a:t>Quelles </a:t>
            </a:r>
            <a:r>
              <a:rPr b="1" spc="-10" dirty="0">
                <a:cs typeface="Calibri"/>
              </a:rPr>
              <a:t>sont </a:t>
            </a:r>
            <a:r>
              <a:rPr b="1" dirty="0">
                <a:cs typeface="Calibri"/>
              </a:rPr>
              <a:t>les </a:t>
            </a:r>
            <a:r>
              <a:rPr b="1" spc="-10" dirty="0">
                <a:cs typeface="Calibri"/>
              </a:rPr>
              <a:t>caractéristiques </a:t>
            </a:r>
            <a:r>
              <a:rPr b="1" spc="-5" dirty="0">
                <a:cs typeface="Calibri"/>
              </a:rPr>
              <a:t>particulières pour </a:t>
            </a:r>
            <a:r>
              <a:rPr b="1" spc="-10" dirty="0">
                <a:cs typeface="Calibri"/>
              </a:rPr>
              <a:t>traiter </a:t>
            </a:r>
            <a:r>
              <a:rPr b="1" dirty="0">
                <a:cs typeface="Calibri"/>
              </a:rPr>
              <a:t>le </a:t>
            </a:r>
            <a:r>
              <a:rPr b="1" spc="-15" dirty="0">
                <a:cs typeface="Calibri"/>
              </a:rPr>
              <a:t>résultat d’un fonds </a:t>
            </a:r>
            <a:r>
              <a:rPr b="1" spc="-5" dirty="0">
                <a:cs typeface="Calibri"/>
              </a:rPr>
              <a:t>de  </a:t>
            </a:r>
            <a:r>
              <a:rPr b="1" spc="-10" dirty="0">
                <a:cs typeface="Calibri"/>
              </a:rPr>
              <a:t>dotation</a:t>
            </a:r>
            <a:r>
              <a:rPr b="1" spc="-25" dirty="0">
                <a:cs typeface="Calibri"/>
              </a:rPr>
              <a:t> </a:t>
            </a:r>
            <a:r>
              <a:rPr b="1" dirty="0">
                <a:cs typeface="Calibri"/>
              </a:rPr>
              <a:t>?</a:t>
            </a:r>
          </a:p>
          <a:p>
            <a:pPr marL="299085" indent="-285750" algn="just">
              <a:lnSpc>
                <a:spcPct val="100000"/>
              </a:lnSpc>
              <a:spcBef>
                <a:spcPts val="1460"/>
              </a:spcBef>
              <a:buFont typeface="Arial" panose="020B0604020202020204" pitchFamily="34" charset="0"/>
              <a:buChar char="•"/>
              <a:tabLst>
                <a:tab pos="205104" algn="l"/>
              </a:tabLst>
            </a:pPr>
            <a:r>
              <a:rPr spc="-5" dirty="0">
                <a:solidFill>
                  <a:srgbClr val="01030A"/>
                </a:solidFill>
                <a:cs typeface="Arial"/>
              </a:rPr>
              <a:t>Le</a:t>
            </a:r>
            <a:r>
              <a:rPr spc="360" dirty="0">
                <a:solidFill>
                  <a:srgbClr val="01030A"/>
                </a:solidFill>
                <a:cs typeface="Arial"/>
              </a:rPr>
              <a:t> </a:t>
            </a:r>
            <a:r>
              <a:rPr spc="-5" dirty="0">
                <a:solidFill>
                  <a:srgbClr val="01030A"/>
                </a:solidFill>
                <a:cs typeface="Arial"/>
              </a:rPr>
              <a:t>résultat</a:t>
            </a:r>
            <a:r>
              <a:rPr spc="375" dirty="0">
                <a:solidFill>
                  <a:srgbClr val="01030A"/>
                </a:solidFill>
                <a:cs typeface="Arial"/>
              </a:rPr>
              <a:t> </a:t>
            </a:r>
            <a:r>
              <a:rPr spc="-5" dirty="0">
                <a:solidFill>
                  <a:srgbClr val="01030A"/>
                </a:solidFill>
                <a:cs typeface="Arial"/>
              </a:rPr>
              <a:t>du</a:t>
            </a:r>
            <a:r>
              <a:rPr spc="365" dirty="0">
                <a:solidFill>
                  <a:srgbClr val="01030A"/>
                </a:solidFill>
                <a:cs typeface="Arial"/>
              </a:rPr>
              <a:t> </a:t>
            </a:r>
            <a:r>
              <a:rPr spc="-10" dirty="0">
                <a:solidFill>
                  <a:srgbClr val="01030A"/>
                </a:solidFill>
                <a:cs typeface="Arial"/>
              </a:rPr>
              <a:t>fonds</a:t>
            </a:r>
            <a:r>
              <a:rPr spc="375" dirty="0">
                <a:solidFill>
                  <a:srgbClr val="01030A"/>
                </a:solidFill>
                <a:cs typeface="Arial"/>
              </a:rPr>
              <a:t> </a:t>
            </a:r>
            <a:r>
              <a:rPr spc="-5" dirty="0">
                <a:solidFill>
                  <a:srgbClr val="01030A"/>
                </a:solidFill>
                <a:cs typeface="Arial"/>
              </a:rPr>
              <a:t>de</a:t>
            </a:r>
            <a:r>
              <a:rPr spc="365" dirty="0">
                <a:solidFill>
                  <a:srgbClr val="01030A"/>
                </a:solidFill>
                <a:cs typeface="Arial"/>
              </a:rPr>
              <a:t> </a:t>
            </a:r>
            <a:r>
              <a:rPr spc="-10" dirty="0">
                <a:solidFill>
                  <a:srgbClr val="01030A"/>
                </a:solidFill>
                <a:cs typeface="Arial"/>
              </a:rPr>
              <a:t>dotation</a:t>
            </a:r>
            <a:r>
              <a:rPr spc="365" dirty="0">
                <a:solidFill>
                  <a:srgbClr val="01030A"/>
                </a:solidFill>
                <a:cs typeface="Arial"/>
              </a:rPr>
              <a:t> </a:t>
            </a:r>
            <a:r>
              <a:rPr spc="-5" dirty="0">
                <a:solidFill>
                  <a:srgbClr val="01030A"/>
                </a:solidFill>
                <a:cs typeface="Arial"/>
              </a:rPr>
              <a:t>exclusivement</a:t>
            </a:r>
            <a:r>
              <a:rPr spc="375" dirty="0">
                <a:solidFill>
                  <a:srgbClr val="01030A"/>
                </a:solidFill>
                <a:cs typeface="Arial"/>
              </a:rPr>
              <a:t> </a:t>
            </a:r>
            <a:r>
              <a:rPr spc="-15" dirty="0">
                <a:solidFill>
                  <a:srgbClr val="01030A"/>
                </a:solidFill>
                <a:cs typeface="Arial"/>
              </a:rPr>
              <a:t>redistributeur,</a:t>
            </a:r>
            <a:r>
              <a:rPr spc="380" dirty="0">
                <a:solidFill>
                  <a:srgbClr val="01030A"/>
                </a:solidFill>
                <a:cs typeface="Arial"/>
              </a:rPr>
              <a:t> </a:t>
            </a:r>
            <a:r>
              <a:rPr dirty="0">
                <a:solidFill>
                  <a:srgbClr val="01030A"/>
                </a:solidFill>
                <a:cs typeface="Arial"/>
              </a:rPr>
              <a:t>à</a:t>
            </a:r>
            <a:r>
              <a:rPr spc="365" dirty="0">
                <a:solidFill>
                  <a:srgbClr val="01030A"/>
                </a:solidFill>
                <a:cs typeface="Arial"/>
              </a:rPr>
              <a:t> </a:t>
            </a:r>
            <a:r>
              <a:rPr spc="-10" dirty="0">
                <a:solidFill>
                  <a:srgbClr val="01030A"/>
                </a:solidFill>
                <a:cs typeface="Arial"/>
              </a:rPr>
              <a:t>dotation</a:t>
            </a:r>
            <a:r>
              <a:rPr spc="370" dirty="0">
                <a:solidFill>
                  <a:srgbClr val="01030A"/>
                </a:solidFill>
                <a:cs typeface="Arial"/>
              </a:rPr>
              <a:t> </a:t>
            </a:r>
            <a:r>
              <a:rPr spc="-5" dirty="0">
                <a:solidFill>
                  <a:srgbClr val="01030A"/>
                </a:solidFill>
                <a:cs typeface="Arial"/>
              </a:rPr>
              <a:t>consomptible</a:t>
            </a:r>
            <a:r>
              <a:rPr spc="365" dirty="0">
                <a:solidFill>
                  <a:srgbClr val="01030A"/>
                </a:solidFill>
                <a:cs typeface="Arial"/>
              </a:rPr>
              <a:t> </a:t>
            </a:r>
            <a:r>
              <a:rPr spc="-5" dirty="0">
                <a:solidFill>
                  <a:srgbClr val="01030A"/>
                </a:solidFill>
                <a:cs typeface="Arial"/>
              </a:rPr>
              <a:t>sera</a:t>
            </a:r>
            <a:r>
              <a:rPr spc="365" dirty="0">
                <a:solidFill>
                  <a:srgbClr val="01030A"/>
                </a:solidFill>
                <a:cs typeface="Arial"/>
              </a:rPr>
              <a:t> </a:t>
            </a:r>
            <a:r>
              <a:rPr lang="fr-FR" spc="-5" dirty="0">
                <a:solidFill>
                  <a:srgbClr val="01030A"/>
                </a:solidFill>
                <a:cs typeface="Arial"/>
              </a:rPr>
              <a:t>toujours </a:t>
            </a:r>
            <a:r>
              <a:rPr dirty="0">
                <a:solidFill>
                  <a:srgbClr val="01030A"/>
                </a:solidFill>
                <a:cs typeface="Arial"/>
              </a:rPr>
              <a:t>à</a:t>
            </a:r>
            <a:r>
              <a:rPr lang="fr-FR" dirty="0">
                <a:cs typeface="Arial"/>
              </a:rPr>
              <a:t> </a:t>
            </a:r>
            <a:r>
              <a:rPr dirty="0">
                <a:solidFill>
                  <a:srgbClr val="01030A"/>
                </a:solidFill>
                <a:cs typeface="Arial"/>
              </a:rPr>
              <a:t>« </a:t>
            </a:r>
            <a:r>
              <a:rPr spc="-5" dirty="0">
                <a:solidFill>
                  <a:srgbClr val="01030A"/>
                </a:solidFill>
                <a:cs typeface="Arial"/>
              </a:rPr>
              <a:t>zéro </a:t>
            </a:r>
            <a:r>
              <a:rPr dirty="0">
                <a:solidFill>
                  <a:srgbClr val="01030A"/>
                </a:solidFill>
                <a:cs typeface="Arial"/>
              </a:rPr>
              <a:t>» </a:t>
            </a:r>
            <a:r>
              <a:rPr spc="-10" dirty="0">
                <a:solidFill>
                  <a:srgbClr val="01030A"/>
                </a:solidFill>
                <a:cs typeface="Arial"/>
              </a:rPr>
              <a:t>jusqu’à </a:t>
            </a:r>
            <a:r>
              <a:rPr spc="-5" dirty="0">
                <a:solidFill>
                  <a:srgbClr val="01030A"/>
                </a:solidFill>
                <a:cs typeface="Arial"/>
              </a:rPr>
              <a:t>la consommation totale de </a:t>
            </a:r>
            <a:r>
              <a:rPr dirty="0">
                <a:solidFill>
                  <a:srgbClr val="01030A"/>
                </a:solidFill>
                <a:cs typeface="Arial"/>
              </a:rPr>
              <a:t>sa </a:t>
            </a:r>
            <a:r>
              <a:rPr spc="-10" dirty="0">
                <a:solidFill>
                  <a:srgbClr val="01030A"/>
                </a:solidFill>
                <a:cs typeface="Arial"/>
              </a:rPr>
              <a:t>dotation</a:t>
            </a:r>
            <a:r>
              <a:rPr spc="75" dirty="0">
                <a:solidFill>
                  <a:srgbClr val="01030A"/>
                </a:solidFill>
                <a:cs typeface="Arial"/>
              </a:rPr>
              <a:t> </a:t>
            </a:r>
            <a:r>
              <a:rPr dirty="0">
                <a:solidFill>
                  <a:srgbClr val="01030A"/>
                </a:solidFill>
                <a:cs typeface="Arial"/>
              </a:rPr>
              <a:t>;</a:t>
            </a:r>
            <a:endParaRPr lang="fr-FR" dirty="0">
              <a:cs typeface="Arial"/>
            </a:endParaRPr>
          </a:p>
          <a:p>
            <a:pPr marL="299085" indent="-285750" algn="just">
              <a:lnSpc>
                <a:spcPct val="100000"/>
              </a:lnSpc>
              <a:spcBef>
                <a:spcPts val="1460"/>
              </a:spcBef>
              <a:buFont typeface="Arial" panose="020B0604020202020204" pitchFamily="34" charset="0"/>
              <a:buChar char="•"/>
              <a:tabLst>
                <a:tab pos="205104" algn="l"/>
              </a:tabLst>
            </a:pPr>
            <a:r>
              <a:rPr spc="-5" dirty="0">
                <a:solidFill>
                  <a:srgbClr val="01030A"/>
                </a:solidFill>
                <a:cs typeface="Arial"/>
              </a:rPr>
              <a:t>La présentation d’une situation nette négative </a:t>
            </a:r>
            <a:r>
              <a:rPr spc="-10" dirty="0">
                <a:solidFill>
                  <a:srgbClr val="01030A"/>
                </a:solidFill>
                <a:cs typeface="Arial"/>
              </a:rPr>
              <a:t>qui </a:t>
            </a:r>
            <a:r>
              <a:rPr spc="-5" dirty="0">
                <a:solidFill>
                  <a:srgbClr val="01030A"/>
                </a:solidFill>
                <a:cs typeface="Arial"/>
              </a:rPr>
              <a:t>n’est pas issue de provisions pour risques et charges,  mais de pertes réellement décaissées est constitutive d’un dysfonctionnement grave (Décret n°2009-158  du </a:t>
            </a:r>
            <a:r>
              <a:rPr spc="-70" dirty="0">
                <a:solidFill>
                  <a:srgbClr val="01030A"/>
                </a:solidFill>
                <a:cs typeface="Arial"/>
              </a:rPr>
              <a:t>11 </a:t>
            </a:r>
            <a:r>
              <a:rPr spc="-5" dirty="0">
                <a:solidFill>
                  <a:srgbClr val="01030A"/>
                </a:solidFill>
                <a:cs typeface="Arial"/>
              </a:rPr>
              <a:t>février </a:t>
            </a:r>
            <a:r>
              <a:rPr spc="-10" dirty="0">
                <a:solidFill>
                  <a:srgbClr val="01030A"/>
                </a:solidFill>
                <a:cs typeface="Arial"/>
              </a:rPr>
              <a:t>2009 </a:t>
            </a:r>
            <a:r>
              <a:rPr spc="-5" dirty="0">
                <a:solidFill>
                  <a:srgbClr val="01030A"/>
                </a:solidFill>
                <a:cs typeface="Arial"/>
              </a:rPr>
              <a:t>relatif </a:t>
            </a:r>
            <a:r>
              <a:rPr spc="-10" dirty="0">
                <a:solidFill>
                  <a:srgbClr val="01030A"/>
                </a:solidFill>
                <a:cs typeface="Arial"/>
              </a:rPr>
              <a:t>aux fonds </a:t>
            </a:r>
            <a:r>
              <a:rPr spc="-5" dirty="0">
                <a:solidFill>
                  <a:srgbClr val="01030A"/>
                </a:solidFill>
                <a:cs typeface="Arial"/>
              </a:rPr>
              <a:t>de </a:t>
            </a:r>
            <a:r>
              <a:rPr spc="-10" dirty="0">
                <a:solidFill>
                  <a:srgbClr val="01030A"/>
                </a:solidFill>
                <a:cs typeface="Arial"/>
              </a:rPr>
              <a:t>dotation </a:t>
            </a:r>
            <a:r>
              <a:rPr dirty="0">
                <a:solidFill>
                  <a:srgbClr val="01030A"/>
                </a:solidFill>
                <a:cs typeface="Arial"/>
              </a:rPr>
              <a:t>– </a:t>
            </a:r>
            <a:r>
              <a:rPr spc="-5" dirty="0">
                <a:solidFill>
                  <a:srgbClr val="01030A"/>
                </a:solidFill>
                <a:cs typeface="Arial"/>
              </a:rPr>
              <a:t>article 9)</a:t>
            </a:r>
            <a:r>
              <a:rPr spc="195" dirty="0">
                <a:solidFill>
                  <a:srgbClr val="01030A"/>
                </a:solidFill>
                <a:cs typeface="Arial"/>
              </a:rPr>
              <a:t> </a:t>
            </a:r>
            <a:r>
              <a:rPr dirty="0">
                <a:solidFill>
                  <a:srgbClr val="01030A"/>
                </a:solidFill>
                <a:cs typeface="Arial"/>
              </a:rPr>
              <a:t>;</a:t>
            </a:r>
            <a:endParaRPr lang="fr-FR" dirty="0">
              <a:cs typeface="Arial"/>
            </a:endParaRPr>
          </a:p>
          <a:p>
            <a:pPr marL="299085" indent="-285750" algn="just">
              <a:lnSpc>
                <a:spcPct val="100000"/>
              </a:lnSpc>
              <a:spcBef>
                <a:spcPts val="1460"/>
              </a:spcBef>
              <a:buFont typeface="Arial" panose="020B0604020202020204" pitchFamily="34" charset="0"/>
              <a:buChar char="•"/>
              <a:tabLst>
                <a:tab pos="205104" algn="l"/>
              </a:tabLst>
            </a:pPr>
            <a:r>
              <a:rPr spc="-5" dirty="0">
                <a:solidFill>
                  <a:srgbClr val="01030A"/>
                </a:solidFill>
                <a:cs typeface="Arial"/>
              </a:rPr>
              <a:t>Le </a:t>
            </a:r>
            <a:r>
              <a:rPr spc="-10" dirty="0">
                <a:solidFill>
                  <a:srgbClr val="01030A"/>
                </a:solidFill>
                <a:cs typeface="Arial"/>
              </a:rPr>
              <a:t>fonds </a:t>
            </a:r>
            <a:r>
              <a:rPr spc="-5" dirty="0">
                <a:solidFill>
                  <a:srgbClr val="01030A"/>
                </a:solidFill>
                <a:cs typeface="Arial"/>
              </a:rPr>
              <a:t>de </a:t>
            </a:r>
            <a:r>
              <a:rPr spc="-10" dirty="0">
                <a:solidFill>
                  <a:srgbClr val="01030A"/>
                </a:solidFill>
                <a:cs typeface="Arial"/>
              </a:rPr>
              <a:t>dotation qui </a:t>
            </a:r>
            <a:r>
              <a:rPr spc="-5" dirty="0">
                <a:solidFill>
                  <a:srgbClr val="01030A"/>
                </a:solidFill>
                <a:cs typeface="Arial"/>
              </a:rPr>
              <a:t>fait appel </a:t>
            </a:r>
            <a:r>
              <a:rPr dirty="0">
                <a:solidFill>
                  <a:srgbClr val="01030A"/>
                </a:solidFill>
                <a:cs typeface="Arial"/>
              </a:rPr>
              <a:t>à </a:t>
            </a:r>
            <a:r>
              <a:rPr spc="-5" dirty="0">
                <a:solidFill>
                  <a:srgbClr val="01030A"/>
                </a:solidFill>
                <a:cs typeface="Arial"/>
              </a:rPr>
              <a:t>la générosité du public sans imputer les </a:t>
            </a:r>
            <a:r>
              <a:rPr spc="-10" dirty="0">
                <a:solidFill>
                  <a:srgbClr val="01030A"/>
                </a:solidFill>
                <a:cs typeface="Arial"/>
              </a:rPr>
              <a:t>produits </a:t>
            </a:r>
            <a:r>
              <a:rPr dirty="0">
                <a:solidFill>
                  <a:srgbClr val="01030A"/>
                </a:solidFill>
                <a:cs typeface="Arial"/>
              </a:rPr>
              <a:t>de sa </a:t>
            </a:r>
            <a:r>
              <a:rPr spc="-5" dirty="0">
                <a:solidFill>
                  <a:srgbClr val="01030A"/>
                </a:solidFill>
                <a:cs typeface="Arial"/>
              </a:rPr>
              <a:t>collecte </a:t>
            </a:r>
            <a:r>
              <a:rPr dirty="0">
                <a:solidFill>
                  <a:srgbClr val="01030A"/>
                </a:solidFill>
                <a:cs typeface="Arial"/>
              </a:rPr>
              <a:t>à </a:t>
            </a:r>
            <a:r>
              <a:rPr spc="-5" dirty="0">
                <a:solidFill>
                  <a:srgbClr val="01030A"/>
                </a:solidFill>
                <a:cs typeface="Arial"/>
              </a:rPr>
              <a:t>la  </a:t>
            </a:r>
            <a:r>
              <a:rPr spc="-10" dirty="0">
                <a:solidFill>
                  <a:srgbClr val="01030A"/>
                </a:solidFill>
                <a:cs typeface="Arial"/>
              </a:rPr>
              <a:t>dotation </a:t>
            </a:r>
            <a:r>
              <a:rPr spc="-5" dirty="0">
                <a:solidFill>
                  <a:srgbClr val="01030A"/>
                </a:solidFill>
                <a:cs typeface="Arial"/>
              </a:rPr>
              <a:t>peut pratiquer </a:t>
            </a:r>
            <a:r>
              <a:rPr spc="-10" dirty="0">
                <a:solidFill>
                  <a:srgbClr val="01030A"/>
                </a:solidFill>
                <a:cs typeface="Arial"/>
              </a:rPr>
              <a:t>des fonds </a:t>
            </a:r>
            <a:r>
              <a:rPr spc="-5" dirty="0">
                <a:solidFill>
                  <a:srgbClr val="01030A"/>
                </a:solidFill>
                <a:cs typeface="Arial"/>
              </a:rPr>
              <a:t>dédiés en fin d’exercice </a:t>
            </a:r>
            <a:r>
              <a:rPr spc="-10" dirty="0">
                <a:solidFill>
                  <a:srgbClr val="01030A"/>
                </a:solidFill>
                <a:cs typeface="Arial"/>
              </a:rPr>
              <a:t>dès </a:t>
            </a:r>
            <a:r>
              <a:rPr spc="-5" dirty="0">
                <a:solidFill>
                  <a:srgbClr val="01030A"/>
                </a:solidFill>
                <a:cs typeface="Arial"/>
              </a:rPr>
              <a:t>lors que cette collecte est </a:t>
            </a:r>
            <a:r>
              <a:rPr spc="-10" dirty="0">
                <a:solidFill>
                  <a:srgbClr val="01030A"/>
                </a:solidFill>
                <a:cs typeface="Arial"/>
              </a:rPr>
              <a:t>affectée, </a:t>
            </a:r>
            <a:r>
              <a:rPr dirty="0">
                <a:solidFill>
                  <a:srgbClr val="01030A"/>
                </a:solidFill>
                <a:cs typeface="Arial"/>
              </a:rPr>
              <a:t>à  </a:t>
            </a:r>
            <a:r>
              <a:rPr spc="-10" dirty="0">
                <a:solidFill>
                  <a:srgbClr val="01030A"/>
                </a:solidFill>
                <a:cs typeface="Arial"/>
              </a:rPr>
              <a:t>l’origine, </a:t>
            </a:r>
            <a:r>
              <a:rPr dirty="0">
                <a:solidFill>
                  <a:srgbClr val="01030A"/>
                </a:solidFill>
                <a:cs typeface="Arial"/>
              </a:rPr>
              <a:t>à </a:t>
            </a:r>
            <a:r>
              <a:rPr spc="-10" dirty="0">
                <a:solidFill>
                  <a:srgbClr val="01030A"/>
                </a:solidFill>
                <a:cs typeface="Arial"/>
              </a:rPr>
              <a:t>une </a:t>
            </a:r>
            <a:r>
              <a:rPr spc="-5" dirty="0">
                <a:solidFill>
                  <a:srgbClr val="01030A"/>
                </a:solidFill>
                <a:cs typeface="Arial"/>
              </a:rPr>
              <a:t>mission ou </a:t>
            </a:r>
            <a:r>
              <a:rPr spc="-10" dirty="0">
                <a:solidFill>
                  <a:srgbClr val="01030A"/>
                </a:solidFill>
                <a:cs typeface="Arial"/>
              </a:rPr>
              <a:t>une </a:t>
            </a:r>
            <a:r>
              <a:rPr spc="-5" dirty="0">
                <a:solidFill>
                  <a:srgbClr val="01030A"/>
                </a:solidFill>
                <a:cs typeface="Arial"/>
              </a:rPr>
              <a:t>cause</a:t>
            </a:r>
            <a:r>
              <a:rPr spc="95" dirty="0">
                <a:solidFill>
                  <a:srgbClr val="01030A"/>
                </a:solidFill>
                <a:cs typeface="Arial"/>
              </a:rPr>
              <a:t> </a:t>
            </a:r>
            <a:r>
              <a:rPr lang="fr-FR" spc="-10" dirty="0">
                <a:solidFill>
                  <a:srgbClr val="01030A"/>
                </a:solidFill>
                <a:cs typeface="Arial"/>
              </a:rPr>
              <a:t>déterminée</a:t>
            </a:r>
            <a:r>
              <a:rPr spc="-10" dirty="0">
                <a:solidFill>
                  <a:srgbClr val="01030A"/>
                </a:solidFill>
                <a:cs typeface="Arial"/>
              </a:rPr>
              <a:t>.</a:t>
            </a:r>
            <a:endParaRPr lang="fr-FR" dirty="0">
              <a:cs typeface="Arial"/>
            </a:endParaRPr>
          </a:p>
          <a:p>
            <a:pPr marL="299085" indent="-285750" algn="just">
              <a:lnSpc>
                <a:spcPct val="100000"/>
              </a:lnSpc>
              <a:spcBef>
                <a:spcPts val="1460"/>
              </a:spcBef>
              <a:buFont typeface="Arial" panose="020B0604020202020204" pitchFamily="34" charset="0"/>
              <a:buChar char="•"/>
              <a:tabLst>
                <a:tab pos="205104" algn="l"/>
              </a:tabLst>
            </a:pPr>
            <a:r>
              <a:rPr spc="-10" dirty="0">
                <a:solidFill>
                  <a:srgbClr val="01030A"/>
                </a:solidFill>
                <a:cs typeface="Arial"/>
              </a:rPr>
              <a:t>Les </a:t>
            </a:r>
            <a:r>
              <a:rPr spc="-5" dirty="0">
                <a:solidFill>
                  <a:srgbClr val="01030A"/>
                </a:solidFill>
                <a:cs typeface="Arial"/>
              </a:rPr>
              <a:t>plus-values </a:t>
            </a:r>
            <a:r>
              <a:rPr spc="-10" dirty="0">
                <a:solidFill>
                  <a:srgbClr val="01030A"/>
                </a:solidFill>
                <a:cs typeface="Arial"/>
              </a:rPr>
              <a:t>réalisées </a:t>
            </a:r>
            <a:r>
              <a:rPr dirty="0">
                <a:solidFill>
                  <a:srgbClr val="01030A"/>
                </a:solidFill>
                <a:cs typeface="Arial"/>
              </a:rPr>
              <a:t>à </a:t>
            </a:r>
            <a:r>
              <a:rPr spc="-5" dirty="0">
                <a:solidFill>
                  <a:srgbClr val="01030A"/>
                </a:solidFill>
                <a:cs typeface="Arial"/>
              </a:rPr>
              <a:t>l’occasion de </a:t>
            </a:r>
            <a:r>
              <a:rPr dirty="0">
                <a:solidFill>
                  <a:srgbClr val="01030A"/>
                </a:solidFill>
                <a:cs typeface="Arial"/>
              </a:rPr>
              <a:t>la </a:t>
            </a:r>
            <a:r>
              <a:rPr spc="-5" dirty="0">
                <a:solidFill>
                  <a:srgbClr val="01030A"/>
                </a:solidFill>
                <a:cs typeface="Arial"/>
              </a:rPr>
              <a:t>cession d’un </a:t>
            </a:r>
            <a:r>
              <a:rPr spc="-10" dirty="0">
                <a:solidFill>
                  <a:srgbClr val="01030A"/>
                </a:solidFill>
                <a:cs typeface="Arial"/>
              </a:rPr>
              <a:t>des éléments </a:t>
            </a:r>
            <a:r>
              <a:rPr spc="-5" dirty="0">
                <a:solidFill>
                  <a:srgbClr val="01030A"/>
                </a:solidFill>
                <a:cs typeface="Arial"/>
              </a:rPr>
              <a:t>constitutifs de la </a:t>
            </a:r>
            <a:r>
              <a:rPr spc="-10" dirty="0">
                <a:solidFill>
                  <a:srgbClr val="01030A"/>
                </a:solidFill>
                <a:cs typeface="Arial"/>
              </a:rPr>
              <a:t>dotation </a:t>
            </a:r>
            <a:r>
              <a:rPr spc="-15" dirty="0">
                <a:solidFill>
                  <a:srgbClr val="01030A"/>
                </a:solidFill>
                <a:cs typeface="Arial"/>
              </a:rPr>
              <a:t>sont  </a:t>
            </a:r>
            <a:r>
              <a:rPr spc="-5" dirty="0">
                <a:solidFill>
                  <a:srgbClr val="01030A"/>
                </a:solidFill>
                <a:cs typeface="Arial"/>
              </a:rPr>
              <a:t>obligatoirement </a:t>
            </a:r>
            <a:r>
              <a:rPr spc="-10" dirty="0">
                <a:solidFill>
                  <a:srgbClr val="01030A"/>
                </a:solidFill>
                <a:cs typeface="Arial"/>
              </a:rPr>
              <a:t>rapportés </a:t>
            </a:r>
            <a:r>
              <a:rPr dirty="0">
                <a:solidFill>
                  <a:srgbClr val="01030A"/>
                </a:solidFill>
                <a:cs typeface="Arial"/>
              </a:rPr>
              <a:t>à la </a:t>
            </a:r>
            <a:r>
              <a:rPr spc="-10" dirty="0">
                <a:solidFill>
                  <a:srgbClr val="01030A"/>
                </a:solidFill>
                <a:cs typeface="Arial"/>
              </a:rPr>
              <a:t>dotation. </a:t>
            </a:r>
            <a:r>
              <a:rPr spc="-5" dirty="0">
                <a:solidFill>
                  <a:srgbClr val="01030A"/>
                </a:solidFill>
                <a:cs typeface="Arial"/>
              </a:rPr>
              <a:t>Le dispositif comptable n’est </a:t>
            </a:r>
            <a:r>
              <a:rPr spc="-10" dirty="0">
                <a:solidFill>
                  <a:srgbClr val="01030A"/>
                </a:solidFill>
                <a:cs typeface="Arial"/>
              </a:rPr>
              <a:t>pas </a:t>
            </a:r>
            <a:r>
              <a:rPr spc="-5" dirty="0">
                <a:solidFill>
                  <a:srgbClr val="01030A"/>
                </a:solidFill>
                <a:cs typeface="Arial"/>
              </a:rPr>
              <a:t>précisé </a:t>
            </a:r>
            <a:r>
              <a:rPr spc="-10" dirty="0">
                <a:solidFill>
                  <a:srgbClr val="01030A"/>
                </a:solidFill>
                <a:cs typeface="Arial"/>
              </a:rPr>
              <a:t>par </a:t>
            </a:r>
            <a:r>
              <a:rPr dirty="0">
                <a:solidFill>
                  <a:srgbClr val="01030A"/>
                </a:solidFill>
                <a:cs typeface="Arial"/>
              </a:rPr>
              <a:t>les </a:t>
            </a:r>
            <a:r>
              <a:rPr spc="-10" dirty="0">
                <a:solidFill>
                  <a:srgbClr val="01030A"/>
                </a:solidFill>
                <a:cs typeface="Arial"/>
              </a:rPr>
              <a:t>textes, </a:t>
            </a:r>
            <a:r>
              <a:rPr spc="-5" dirty="0">
                <a:solidFill>
                  <a:srgbClr val="01030A"/>
                </a:solidFill>
                <a:cs typeface="Arial"/>
              </a:rPr>
              <a:t>mais </a:t>
            </a:r>
            <a:r>
              <a:rPr spc="-10" dirty="0">
                <a:solidFill>
                  <a:srgbClr val="01030A"/>
                </a:solidFill>
                <a:cs typeface="Arial"/>
              </a:rPr>
              <a:t>on  peut </a:t>
            </a:r>
            <a:r>
              <a:rPr spc="-5" dirty="0">
                <a:solidFill>
                  <a:srgbClr val="01030A"/>
                </a:solidFill>
                <a:cs typeface="Arial"/>
              </a:rPr>
              <a:t>supposer </a:t>
            </a:r>
            <a:r>
              <a:rPr spc="-10" dirty="0">
                <a:solidFill>
                  <a:srgbClr val="01030A"/>
                </a:solidFill>
                <a:cs typeface="Arial"/>
              </a:rPr>
              <a:t>qu’il </a:t>
            </a:r>
            <a:r>
              <a:rPr spc="-5" dirty="0">
                <a:solidFill>
                  <a:srgbClr val="01030A"/>
                </a:solidFill>
                <a:cs typeface="Arial"/>
              </a:rPr>
              <a:t>s’agit d’une </a:t>
            </a:r>
            <a:r>
              <a:rPr spc="-10" dirty="0">
                <a:solidFill>
                  <a:srgbClr val="01030A"/>
                </a:solidFill>
                <a:cs typeface="Arial"/>
              </a:rPr>
              <a:t>affectation </a:t>
            </a:r>
            <a:r>
              <a:rPr spc="-5" dirty="0">
                <a:solidFill>
                  <a:srgbClr val="01030A"/>
                </a:solidFill>
                <a:cs typeface="Arial"/>
              </a:rPr>
              <a:t>du résultat </a:t>
            </a:r>
            <a:r>
              <a:rPr spc="-10" dirty="0">
                <a:solidFill>
                  <a:srgbClr val="01030A"/>
                </a:solidFill>
                <a:cs typeface="Arial"/>
              </a:rPr>
              <a:t>qui </a:t>
            </a:r>
            <a:r>
              <a:rPr spc="-5" dirty="0">
                <a:solidFill>
                  <a:srgbClr val="01030A"/>
                </a:solidFill>
                <a:cs typeface="Arial"/>
              </a:rPr>
              <a:t>pourra être imputée </a:t>
            </a:r>
            <a:r>
              <a:rPr dirty="0">
                <a:solidFill>
                  <a:srgbClr val="01030A"/>
                </a:solidFill>
                <a:cs typeface="Arial"/>
              </a:rPr>
              <a:t>à </a:t>
            </a:r>
            <a:r>
              <a:rPr spc="-5" dirty="0">
                <a:solidFill>
                  <a:srgbClr val="01030A"/>
                </a:solidFill>
                <a:cs typeface="Arial"/>
              </a:rPr>
              <a:t>un compte de </a:t>
            </a:r>
            <a:r>
              <a:rPr dirty="0">
                <a:solidFill>
                  <a:srgbClr val="01030A"/>
                </a:solidFill>
                <a:cs typeface="Arial"/>
              </a:rPr>
              <a:t>réserve  </a:t>
            </a:r>
            <a:r>
              <a:rPr spc="-5" dirty="0">
                <a:solidFill>
                  <a:srgbClr val="01030A"/>
                </a:solidFill>
                <a:cs typeface="Arial"/>
              </a:rPr>
              <a:t>indisponible, adjacente aux comptes 1023 </a:t>
            </a:r>
            <a:r>
              <a:rPr dirty="0">
                <a:solidFill>
                  <a:srgbClr val="01030A"/>
                </a:solidFill>
                <a:cs typeface="Arial"/>
              </a:rPr>
              <a:t>ou </a:t>
            </a:r>
            <a:r>
              <a:rPr spc="-10" dirty="0">
                <a:solidFill>
                  <a:srgbClr val="01030A"/>
                </a:solidFill>
                <a:cs typeface="Arial"/>
              </a:rPr>
              <a:t>1028, </a:t>
            </a:r>
            <a:r>
              <a:rPr spc="-5" dirty="0">
                <a:solidFill>
                  <a:srgbClr val="01030A"/>
                </a:solidFill>
                <a:cs typeface="Arial"/>
              </a:rPr>
              <a:t>selon </a:t>
            </a:r>
            <a:r>
              <a:rPr dirty="0">
                <a:solidFill>
                  <a:srgbClr val="01030A"/>
                </a:solidFill>
                <a:cs typeface="Arial"/>
              </a:rPr>
              <a:t>le </a:t>
            </a:r>
            <a:r>
              <a:rPr spc="-5" dirty="0">
                <a:solidFill>
                  <a:srgbClr val="01030A"/>
                </a:solidFill>
                <a:cs typeface="Arial"/>
              </a:rPr>
              <a:t>cas (Réserves issues d’opérations réalisées  sur cessions </a:t>
            </a:r>
            <a:r>
              <a:rPr spc="-10" dirty="0">
                <a:solidFill>
                  <a:srgbClr val="01030A"/>
                </a:solidFill>
                <a:cs typeface="Arial"/>
              </a:rPr>
              <a:t>d’éléments </a:t>
            </a:r>
            <a:r>
              <a:rPr spc="-5" dirty="0">
                <a:solidFill>
                  <a:srgbClr val="01030A"/>
                </a:solidFill>
                <a:cs typeface="Arial"/>
              </a:rPr>
              <a:t>constitutifs de la</a:t>
            </a:r>
            <a:r>
              <a:rPr spc="75" dirty="0">
                <a:solidFill>
                  <a:srgbClr val="01030A"/>
                </a:solidFill>
                <a:cs typeface="Arial"/>
              </a:rPr>
              <a:t> </a:t>
            </a:r>
            <a:r>
              <a:rPr spc="-10" dirty="0">
                <a:solidFill>
                  <a:srgbClr val="01030A"/>
                </a:solidFill>
                <a:cs typeface="Arial"/>
              </a:rPr>
              <a:t>dotation)</a:t>
            </a:r>
            <a:endParaRPr dirty="0">
              <a:cs typeface="Arial"/>
            </a:endParaRPr>
          </a:p>
        </p:txBody>
      </p:sp>
      <p:pic>
        <p:nvPicPr>
          <p:cNvPr id="2" name="Picture 2">
            <a:extLst>
              <a:ext uri="{FF2B5EF4-FFF2-40B4-BE49-F238E27FC236}">
                <a16:creationId xmlns:a16="http://schemas.microsoft.com/office/drawing/2014/main" id="{5548E170-A65B-48BA-FE47-38AC62BEDD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2524" y="5940746"/>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956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DE088067-D460-2049-421E-7DE5E9226440}"/>
              </a:ext>
            </a:extLst>
          </p:cNvPr>
          <p:cNvSpPr txBox="1">
            <a:spLocks noGrp="1"/>
          </p:cNvSpPr>
          <p:nvPr>
            <p:ph type="title"/>
          </p:nvPr>
        </p:nvSpPr>
        <p:spPr>
          <a:xfrm>
            <a:off x="838200" y="714038"/>
            <a:ext cx="10515600" cy="627736"/>
          </a:xfrm>
          <a:prstGeom prst="rect">
            <a:avLst/>
          </a:prstGeom>
        </p:spPr>
        <p:txBody>
          <a:bodyPr vert="horz" wrap="square" lIns="0" tIns="12065" rIns="0" bIns="0" rtlCol="0">
            <a:spAutoFit/>
          </a:bodyPr>
          <a:lstStyle/>
          <a:p>
            <a:pPr marL="12700">
              <a:lnSpc>
                <a:spcPct val="100000"/>
              </a:lnSpc>
              <a:spcBef>
                <a:spcPts val="95"/>
              </a:spcBef>
            </a:pPr>
            <a:r>
              <a:rPr sz="4000" b="1" spc="-30" dirty="0">
                <a:latin typeface="Calibri"/>
                <a:cs typeface="Calibri"/>
              </a:rPr>
              <a:t>Atelier </a:t>
            </a:r>
            <a:r>
              <a:rPr sz="4000" b="1" spc="-15" dirty="0">
                <a:latin typeface="Calibri"/>
                <a:cs typeface="Calibri"/>
              </a:rPr>
              <a:t>fonds </a:t>
            </a:r>
            <a:r>
              <a:rPr sz="4000" b="1" dirty="0">
                <a:latin typeface="Calibri"/>
                <a:cs typeface="Calibri"/>
              </a:rPr>
              <a:t>de</a:t>
            </a:r>
            <a:r>
              <a:rPr sz="4000" b="1" spc="5" dirty="0">
                <a:latin typeface="Calibri"/>
                <a:cs typeface="Calibri"/>
              </a:rPr>
              <a:t> </a:t>
            </a:r>
            <a:r>
              <a:rPr sz="4000" b="1" spc="-20" dirty="0">
                <a:latin typeface="Calibri"/>
                <a:cs typeface="Calibri"/>
              </a:rPr>
              <a:t>dotation</a:t>
            </a:r>
            <a:endParaRPr sz="4000" dirty="0">
              <a:latin typeface="Calibri"/>
              <a:cs typeface="Calibri"/>
            </a:endParaRPr>
          </a:p>
        </p:txBody>
      </p:sp>
      <p:sp>
        <p:nvSpPr>
          <p:cNvPr id="6" name="object 4">
            <a:extLst>
              <a:ext uri="{FF2B5EF4-FFF2-40B4-BE49-F238E27FC236}">
                <a16:creationId xmlns:a16="http://schemas.microsoft.com/office/drawing/2014/main" id="{12862B06-3DA3-422E-4A17-CE21DBF971D5}"/>
              </a:ext>
            </a:extLst>
          </p:cNvPr>
          <p:cNvSpPr txBox="1"/>
          <p:nvPr/>
        </p:nvSpPr>
        <p:spPr>
          <a:xfrm>
            <a:off x="1167951" y="2544227"/>
            <a:ext cx="2369906" cy="443070"/>
          </a:xfrm>
          <a:prstGeom prst="rect">
            <a:avLst/>
          </a:prstGeom>
        </p:spPr>
        <p:txBody>
          <a:bodyPr vert="horz" wrap="square" lIns="0" tIns="12065" rIns="0" bIns="0" rtlCol="0">
            <a:spAutoFit/>
          </a:bodyPr>
          <a:lstStyle/>
          <a:p>
            <a:pPr marL="469900" indent="-457200">
              <a:lnSpc>
                <a:spcPct val="100000"/>
              </a:lnSpc>
              <a:spcBef>
                <a:spcPts val="95"/>
              </a:spcBef>
              <a:buFont typeface="Arial" panose="020B0604020202020204" pitchFamily="34" charset="0"/>
              <a:buChar char="•"/>
            </a:pPr>
            <a:r>
              <a:rPr sz="2800" spc="-10" dirty="0">
                <a:solidFill>
                  <a:schemeClr val="bg1"/>
                </a:solidFill>
                <a:latin typeface="Calibri"/>
                <a:cs typeface="Calibri"/>
              </a:rPr>
              <a:t>ANNEXES</a:t>
            </a:r>
            <a:endParaRPr sz="2800" dirty="0">
              <a:solidFill>
                <a:schemeClr val="bg1"/>
              </a:solidFill>
              <a:latin typeface="Calibri"/>
              <a:cs typeface="Calibri"/>
            </a:endParaRPr>
          </a:p>
        </p:txBody>
      </p:sp>
      <p:pic>
        <p:nvPicPr>
          <p:cNvPr id="2" name="Picture 2">
            <a:extLst>
              <a:ext uri="{FF2B5EF4-FFF2-40B4-BE49-F238E27FC236}">
                <a16:creationId xmlns:a16="http://schemas.microsoft.com/office/drawing/2014/main" id="{DE82DB98-0E12-46E8-1A7D-37943D1A8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8802" y="5421153"/>
            <a:ext cx="1666148" cy="104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440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357104" y="5705855"/>
            <a:ext cx="1834896" cy="1152144"/>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74948" y="1482770"/>
            <a:ext cx="10485755" cy="3112135"/>
          </a:xfrm>
          <a:prstGeom prst="rect">
            <a:avLst/>
          </a:prstGeom>
        </p:spPr>
        <p:txBody>
          <a:bodyPr vert="horz" wrap="square" lIns="0" tIns="12065" rIns="0" bIns="0" rtlCol="0">
            <a:spAutoFit/>
          </a:bodyPr>
          <a:lstStyle/>
          <a:p>
            <a:pPr marL="12700">
              <a:lnSpc>
                <a:spcPct val="100000"/>
              </a:lnSpc>
              <a:spcBef>
                <a:spcPts val="95"/>
              </a:spcBef>
            </a:pPr>
            <a:r>
              <a:rPr sz="4000" b="1" spc="-85" dirty="0">
                <a:latin typeface="Calibri"/>
                <a:cs typeface="Calibri"/>
              </a:rPr>
              <a:t>Textes </a:t>
            </a:r>
            <a:r>
              <a:rPr sz="4000" b="1" spc="-5" dirty="0">
                <a:latin typeface="Calibri"/>
                <a:cs typeface="Calibri"/>
              </a:rPr>
              <a:t>de</a:t>
            </a:r>
            <a:r>
              <a:rPr sz="4000" b="1" spc="65" dirty="0">
                <a:latin typeface="Calibri"/>
                <a:cs typeface="Calibri"/>
              </a:rPr>
              <a:t> </a:t>
            </a:r>
            <a:r>
              <a:rPr sz="4000" b="1" spc="-30" dirty="0">
                <a:latin typeface="Calibri"/>
                <a:cs typeface="Calibri"/>
              </a:rPr>
              <a:t>référence</a:t>
            </a:r>
            <a:endParaRPr sz="4000" dirty="0">
              <a:latin typeface="Calibri"/>
              <a:cs typeface="Calibri"/>
            </a:endParaRPr>
          </a:p>
          <a:p>
            <a:pPr marL="835025">
              <a:lnSpc>
                <a:spcPct val="100000"/>
              </a:lnSpc>
              <a:spcBef>
                <a:spcPts val="2030"/>
              </a:spcBef>
            </a:pPr>
            <a:r>
              <a:rPr sz="2000" b="1" spc="-5" dirty="0">
                <a:latin typeface="Calibri"/>
                <a:cs typeface="Calibri"/>
              </a:rPr>
              <a:t>Aspects</a:t>
            </a:r>
            <a:r>
              <a:rPr sz="2000" b="1" spc="-20" dirty="0">
                <a:latin typeface="Calibri"/>
                <a:cs typeface="Calibri"/>
              </a:rPr>
              <a:t> </a:t>
            </a:r>
            <a:r>
              <a:rPr sz="2000" b="1" dirty="0">
                <a:latin typeface="Calibri"/>
                <a:cs typeface="Calibri"/>
              </a:rPr>
              <a:t>juridiques</a:t>
            </a:r>
            <a:endParaRPr sz="2000" dirty="0">
              <a:latin typeface="Calibri"/>
              <a:cs typeface="Calibri"/>
            </a:endParaRPr>
          </a:p>
          <a:p>
            <a:pPr marL="1177925" indent="-343535">
              <a:lnSpc>
                <a:spcPct val="100000"/>
              </a:lnSpc>
              <a:spcBef>
                <a:spcPts val="675"/>
              </a:spcBef>
              <a:buFont typeface="Wingdings"/>
              <a:buChar char=""/>
              <a:tabLst>
                <a:tab pos="1177290" algn="l"/>
                <a:tab pos="1178560" algn="l"/>
              </a:tabLst>
            </a:pPr>
            <a:r>
              <a:rPr sz="2000" spc="-5" dirty="0">
                <a:latin typeface="Calibri"/>
                <a:cs typeface="Calibri"/>
              </a:rPr>
              <a:t>Loi </a:t>
            </a:r>
            <a:r>
              <a:rPr sz="2000" dirty="0">
                <a:latin typeface="Calibri"/>
                <a:cs typeface="Calibri"/>
              </a:rPr>
              <a:t>LME du 4 août 2008 - </a:t>
            </a:r>
            <a:r>
              <a:rPr sz="2000" spc="-5" dirty="0">
                <a:latin typeface="Calibri"/>
                <a:cs typeface="Calibri"/>
              </a:rPr>
              <a:t>article </a:t>
            </a:r>
            <a:r>
              <a:rPr sz="2000" dirty="0">
                <a:latin typeface="Calibri"/>
                <a:cs typeface="Calibri"/>
              </a:rPr>
              <a:t>140 </a:t>
            </a:r>
            <a:r>
              <a:rPr sz="2000" spc="-15" dirty="0">
                <a:latin typeface="Calibri"/>
                <a:cs typeface="Calibri"/>
              </a:rPr>
              <a:t>(texte</a:t>
            </a:r>
            <a:r>
              <a:rPr sz="2000" spc="-50" dirty="0">
                <a:latin typeface="Calibri"/>
                <a:cs typeface="Calibri"/>
              </a:rPr>
              <a:t> </a:t>
            </a:r>
            <a:r>
              <a:rPr sz="2000" spc="-10" dirty="0">
                <a:latin typeface="Calibri"/>
                <a:cs typeface="Calibri"/>
              </a:rPr>
              <a:t>fondateur)</a:t>
            </a:r>
            <a:endParaRPr sz="2000" dirty="0">
              <a:latin typeface="Calibri"/>
              <a:cs typeface="Calibri"/>
            </a:endParaRPr>
          </a:p>
          <a:p>
            <a:pPr marL="1177925" indent="-343535">
              <a:lnSpc>
                <a:spcPct val="100000"/>
              </a:lnSpc>
              <a:buFont typeface="Wingdings"/>
              <a:buChar char=""/>
              <a:tabLst>
                <a:tab pos="1177290" algn="l"/>
                <a:tab pos="1178560" algn="l"/>
              </a:tabLst>
            </a:pPr>
            <a:r>
              <a:rPr sz="2000" spc="-10" dirty="0">
                <a:latin typeface="Calibri"/>
                <a:cs typeface="Calibri"/>
              </a:rPr>
              <a:t>Décret </a:t>
            </a:r>
            <a:r>
              <a:rPr sz="2000" dirty="0">
                <a:latin typeface="Calibri"/>
                <a:cs typeface="Calibri"/>
              </a:rPr>
              <a:t>n° 2009-158 du 11 </a:t>
            </a:r>
            <a:r>
              <a:rPr sz="2000" spc="-15" dirty="0">
                <a:latin typeface="Calibri"/>
                <a:cs typeface="Calibri"/>
              </a:rPr>
              <a:t>février</a:t>
            </a:r>
            <a:r>
              <a:rPr sz="2000" spc="-60" dirty="0">
                <a:latin typeface="Calibri"/>
                <a:cs typeface="Calibri"/>
              </a:rPr>
              <a:t> </a:t>
            </a:r>
            <a:r>
              <a:rPr sz="2000" dirty="0">
                <a:latin typeface="Calibri"/>
                <a:cs typeface="Calibri"/>
              </a:rPr>
              <a:t>2009</a:t>
            </a:r>
          </a:p>
          <a:p>
            <a:pPr marL="1177925" indent="-343535">
              <a:lnSpc>
                <a:spcPct val="100000"/>
              </a:lnSpc>
              <a:buFont typeface="Wingdings"/>
              <a:buChar char=""/>
              <a:tabLst>
                <a:tab pos="1177290" algn="l"/>
                <a:tab pos="1178560" algn="l"/>
              </a:tabLst>
            </a:pPr>
            <a:r>
              <a:rPr sz="2000" spc="-10" dirty="0">
                <a:latin typeface="Calibri"/>
                <a:cs typeface="Calibri"/>
              </a:rPr>
              <a:t>Circulaire </a:t>
            </a:r>
            <a:r>
              <a:rPr sz="2000" dirty="0">
                <a:latin typeface="Calibri"/>
                <a:cs typeface="Calibri"/>
              </a:rPr>
              <a:t>du 19 mai 2009 </a:t>
            </a:r>
            <a:r>
              <a:rPr sz="2000" spc="-10" dirty="0">
                <a:latin typeface="Calibri"/>
                <a:cs typeface="Calibri"/>
              </a:rPr>
              <a:t>(organisation, fonctionnement et contrôle </a:t>
            </a:r>
            <a:r>
              <a:rPr sz="2000" dirty="0">
                <a:latin typeface="Calibri"/>
                <a:cs typeface="Calibri"/>
              </a:rPr>
              <a:t>du </a:t>
            </a:r>
            <a:r>
              <a:rPr sz="2000" spc="-10" dirty="0">
                <a:latin typeface="Calibri"/>
                <a:cs typeface="Calibri"/>
              </a:rPr>
              <a:t>fonds </a:t>
            </a:r>
            <a:r>
              <a:rPr sz="2000" dirty="0">
                <a:latin typeface="Calibri"/>
                <a:cs typeface="Calibri"/>
              </a:rPr>
              <a:t>de</a:t>
            </a:r>
            <a:r>
              <a:rPr sz="2000" spc="85" dirty="0">
                <a:latin typeface="Calibri"/>
                <a:cs typeface="Calibri"/>
              </a:rPr>
              <a:t> </a:t>
            </a:r>
            <a:r>
              <a:rPr sz="2000" spc="-10" dirty="0">
                <a:latin typeface="Calibri"/>
                <a:cs typeface="Calibri"/>
              </a:rPr>
              <a:t>dotation)</a:t>
            </a:r>
            <a:endParaRPr sz="2000" dirty="0">
              <a:latin typeface="Calibri"/>
              <a:cs typeface="Calibri"/>
            </a:endParaRPr>
          </a:p>
          <a:p>
            <a:pPr marL="1177925" indent="-343535">
              <a:lnSpc>
                <a:spcPct val="100000"/>
              </a:lnSpc>
              <a:buFont typeface="Wingdings"/>
              <a:buChar char=""/>
              <a:tabLst>
                <a:tab pos="1177290" algn="l"/>
                <a:tab pos="1178560" algn="l"/>
              </a:tabLst>
            </a:pPr>
            <a:r>
              <a:rPr sz="2000" spc="-10" dirty="0">
                <a:latin typeface="Calibri"/>
                <a:cs typeface="Calibri"/>
              </a:rPr>
              <a:t>Circulaire </a:t>
            </a:r>
            <a:r>
              <a:rPr sz="2000" dirty="0">
                <a:latin typeface="Calibri"/>
                <a:cs typeface="Calibri"/>
              </a:rPr>
              <a:t>du 22 </a:t>
            </a:r>
            <a:r>
              <a:rPr sz="2000" spc="-10" dirty="0">
                <a:latin typeface="Calibri"/>
                <a:cs typeface="Calibri"/>
              </a:rPr>
              <a:t>janvier </a:t>
            </a:r>
            <a:r>
              <a:rPr sz="2000" dirty="0">
                <a:latin typeface="Calibri"/>
                <a:cs typeface="Calibri"/>
              </a:rPr>
              <a:t>2020 </a:t>
            </a:r>
            <a:r>
              <a:rPr sz="2000" spc="-15" dirty="0">
                <a:latin typeface="Calibri"/>
                <a:cs typeface="Calibri"/>
              </a:rPr>
              <a:t>relative </a:t>
            </a:r>
            <a:r>
              <a:rPr sz="2000" dirty="0">
                <a:latin typeface="Calibri"/>
                <a:cs typeface="Calibri"/>
              </a:rPr>
              <a:t>à </a:t>
            </a:r>
            <a:r>
              <a:rPr sz="2000" spc="-25" dirty="0">
                <a:latin typeface="Calibri"/>
                <a:cs typeface="Calibri"/>
              </a:rPr>
              <a:t>l’objet </a:t>
            </a:r>
            <a:r>
              <a:rPr sz="2000" dirty="0">
                <a:latin typeface="Calibri"/>
                <a:cs typeface="Calibri"/>
              </a:rPr>
              <a:t>des </a:t>
            </a:r>
            <a:r>
              <a:rPr sz="2000" spc="-10" dirty="0">
                <a:latin typeface="Calibri"/>
                <a:cs typeface="Calibri"/>
              </a:rPr>
              <a:t>fonds </a:t>
            </a:r>
            <a:r>
              <a:rPr sz="2000" dirty="0">
                <a:latin typeface="Calibri"/>
                <a:cs typeface="Calibri"/>
              </a:rPr>
              <a:t>de</a:t>
            </a:r>
            <a:r>
              <a:rPr sz="2000" spc="35" dirty="0">
                <a:latin typeface="Calibri"/>
                <a:cs typeface="Calibri"/>
              </a:rPr>
              <a:t> </a:t>
            </a:r>
            <a:r>
              <a:rPr sz="2000" spc="-10" dirty="0">
                <a:latin typeface="Calibri"/>
                <a:cs typeface="Calibri"/>
              </a:rPr>
              <a:t>dotation</a:t>
            </a:r>
            <a:endParaRPr sz="2000" dirty="0">
              <a:latin typeface="Calibri"/>
              <a:cs typeface="Calibri"/>
            </a:endParaRPr>
          </a:p>
          <a:p>
            <a:pPr marL="1177925" indent="-343535">
              <a:lnSpc>
                <a:spcPct val="100000"/>
              </a:lnSpc>
              <a:buFont typeface="Wingdings"/>
              <a:buChar char=""/>
              <a:tabLst>
                <a:tab pos="1177290" algn="l"/>
                <a:tab pos="1178560" algn="l"/>
              </a:tabLst>
            </a:pPr>
            <a:r>
              <a:rPr sz="2000" spc="-5" dirty="0">
                <a:latin typeface="Calibri"/>
                <a:cs typeface="Calibri"/>
              </a:rPr>
              <a:t>Loi </a:t>
            </a:r>
            <a:r>
              <a:rPr sz="2000" dirty="0">
                <a:latin typeface="Calibri"/>
                <a:cs typeface="Calibri"/>
              </a:rPr>
              <a:t>n° </a:t>
            </a:r>
            <a:r>
              <a:rPr sz="2000" spc="-5" dirty="0">
                <a:latin typeface="Calibri"/>
                <a:cs typeface="Calibri"/>
              </a:rPr>
              <a:t>2021-1109 </a:t>
            </a:r>
            <a:r>
              <a:rPr sz="2000" dirty="0">
                <a:latin typeface="Calibri"/>
                <a:cs typeface="Calibri"/>
              </a:rPr>
              <a:t>du 24 août 2021 – </a:t>
            </a:r>
            <a:r>
              <a:rPr sz="2000" spc="-5" dirty="0">
                <a:latin typeface="Calibri"/>
                <a:cs typeface="Calibri"/>
              </a:rPr>
              <a:t>articles </a:t>
            </a:r>
            <a:r>
              <a:rPr sz="2000" dirty="0">
                <a:latin typeface="Calibri"/>
                <a:cs typeface="Calibri"/>
              </a:rPr>
              <a:t>17 </a:t>
            </a:r>
            <a:r>
              <a:rPr sz="2000" spc="-10" dirty="0">
                <a:latin typeface="Calibri"/>
                <a:cs typeface="Calibri"/>
              </a:rPr>
              <a:t>et </a:t>
            </a:r>
            <a:r>
              <a:rPr sz="2000" dirty="0">
                <a:latin typeface="Calibri"/>
                <a:cs typeface="Calibri"/>
              </a:rPr>
              <a:t>22 </a:t>
            </a:r>
            <a:r>
              <a:rPr sz="2000" spc="-15" dirty="0">
                <a:latin typeface="Calibri"/>
                <a:cs typeface="Calibri"/>
              </a:rPr>
              <a:t>(renforcement </a:t>
            </a:r>
            <a:r>
              <a:rPr sz="2000" dirty="0">
                <a:latin typeface="Calibri"/>
                <a:cs typeface="Calibri"/>
              </a:rPr>
              <a:t>des</a:t>
            </a:r>
            <a:r>
              <a:rPr sz="2000" spc="-45" dirty="0">
                <a:latin typeface="Calibri"/>
                <a:cs typeface="Calibri"/>
              </a:rPr>
              <a:t> </a:t>
            </a:r>
            <a:r>
              <a:rPr sz="2000" spc="-10" dirty="0">
                <a:latin typeface="Calibri"/>
                <a:cs typeface="Calibri"/>
              </a:rPr>
              <a:t>contrôles)</a:t>
            </a:r>
            <a:endParaRPr sz="2000" dirty="0">
              <a:latin typeface="Calibri"/>
              <a:cs typeface="Calibri"/>
            </a:endParaRPr>
          </a:p>
          <a:p>
            <a:pPr marL="1177925" indent="-343535">
              <a:lnSpc>
                <a:spcPct val="100000"/>
              </a:lnSpc>
              <a:buFont typeface="Wingdings"/>
              <a:buChar char=""/>
              <a:tabLst>
                <a:tab pos="1177290" algn="l"/>
                <a:tab pos="1178560" algn="l"/>
              </a:tabLst>
            </a:pPr>
            <a:r>
              <a:rPr sz="2000" spc="-10" dirty="0">
                <a:latin typeface="Calibri"/>
                <a:cs typeface="Calibri"/>
              </a:rPr>
              <a:t>Décret </a:t>
            </a:r>
            <a:r>
              <a:rPr sz="2000" dirty="0">
                <a:latin typeface="Calibri"/>
                <a:cs typeface="Calibri"/>
              </a:rPr>
              <a:t>n° 2022-813 du 16 mai 2022 </a:t>
            </a:r>
            <a:r>
              <a:rPr sz="2000" spc="-5" dirty="0">
                <a:latin typeface="Calibri"/>
                <a:cs typeface="Calibri"/>
              </a:rPr>
              <a:t>modifiant le </a:t>
            </a:r>
            <a:r>
              <a:rPr sz="2000" spc="-10" dirty="0">
                <a:latin typeface="Calibri"/>
                <a:cs typeface="Calibri"/>
              </a:rPr>
              <a:t>décret </a:t>
            </a:r>
            <a:r>
              <a:rPr sz="2000" dirty="0">
                <a:latin typeface="Calibri"/>
                <a:cs typeface="Calibri"/>
              </a:rPr>
              <a:t>n°</a:t>
            </a:r>
            <a:r>
              <a:rPr sz="2000" spc="-65" dirty="0">
                <a:latin typeface="Calibri"/>
                <a:cs typeface="Calibri"/>
              </a:rPr>
              <a:t> </a:t>
            </a:r>
            <a:r>
              <a:rPr sz="2000" dirty="0">
                <a:latin typeface="Calibri"/>
                <a:cs typeface="Calibri"/>
              </a:rPr>
              <a:t>2009-158</a:t>
            </a:r>
          </a:p>
        </p:txBody>
      </p:sp>
      <p:sp>
        <p:nvSpPr>
          <p:cNvPr id="6" name="object 6"/>
          <p:cNvSpPr/>
          <p:nvPr/>
        </p:nvSpPr>
        <p:spPr>
          <a:xfrm>
            <a:off x="496823" y="2369820"/>
            <a:ext cx="821423" cy="819911"/>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574948" y="672739"/>
            <a:ext cx="5283835" cy="635000"/>
          </a:xfrm>
          <a:prstGeom prst="rect">
            <a:avLst/>
          </a:prstGeom>
        </p:spPr>
        <p:txBody>
          <a:bodyPr vert="horz" wrap="square" lIns="0" tIns="12065" rIns="0" bIns="0" rtlCol="0">
            <a:spAutoFit/>
          </a:bodyPr>
          <a:lstStyle/>
          <a:p>
            <a:pPr marL="12700">
              <a:lnSpc>
                <a:spcPct val="100000"/>
              </a:lnSpc>
              <a:spcBef>
                <a:spcPts val="95"/>
              </a:spcBef>
            </a:pPr>
            <a:r>
              <a:rPr sz="4000" spc="-30" dirty="0">
                <a:latin typeface="+mn-lt"/>
              </a:rPr>
              <a:t>Atelier </a:t>
            </a:r>
            <a:r>
              <a:rPr sz="4000" spc="-15" dirty="0">
                <a:latin typeface="+mn-lt"/>
              </a:rPr>
              <a:t>fonds </a:t>
            </a:r>
            <a:r>
              <a:rPr sz="4000" dirty="0">
                <a:latin typeface="+mn-lt"/>
              </a:rPr>
              <a:t>de</a:t>
            </a:r>
            <a:r>
              <a:rPr sz="4000" spc="5" dirty="0">
                <a:latin typeface="+mn-lt"/>
              </a:rPr>
              <a:t> </a:t>
            </a:r>
            <a:r>
              <a:rPr sz="4000" spc="-20" dirty="0">
                <a:latin typeface="+mn-lt"/>
              </a:rPr>
              <a:t>dotation</a:t>
            </a:r>
            <a:endParaRPr sz="4000" dirty="0">
              <a:latin typeface="+mn-lt"/>
            </a:endParaRPr>
          </a:p>
        </p:txBody>
      </p:sp>
      <p:sp>
        <p:nvSpPr>
          <p:cNvPr id="8" name="object 8"/>
          <p:cNvSpPr txBox="1">
            <a:spLocks noGrp="1"/>
          </p:cNvSpPr>
          <p:nvPr>
            <p:ph type="sldNum" sz="quarter" idx="7"/>
          </p:nvPr>
        </p:nvSpPr>
        <p:spPr>
          <a:xfrm>
            <a:off x="11067288" y="6463728"/>
            <a:ext cx="231775" cy="177800"/>
          </a:xfrm>
          <a:prstGeom prst="rect">
            <a:avLst/>
          </a:prstGeom>
        </p:spPr>
        <p:txBody>
          <a:bodyPr vert="horz" wrap="square" lIns="0" tIns="0" rIns="0" bIns="0" rtlCol="0">
            <a:spAutoFit/>
          </a:bodyPr>
          <a:lstStyle>
            <a:defPPr>
              <a:defRPr lang="fr-F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fr-FR" smtClean="0"/>
              <a:pPr marL="38100">
                <a:lnSpc>
                  <a:spcPts val="1240"/>
                </a:lnSpc>
              </a:pPr>
              <a:t>68</a:t>
            </a:fld>
            <a:endParaRPr dirty="0"/>
          </a:p>
        </p:txBody>
      </p:sp>
      <p:pic>
        <p:nvPicPr>
          <p:cNvPr id="2" name="Picture 2">
            <a:extLst>
              <a:ext uri="{FF2B5EF4-FFF2-40B4-BE49-F238E27FC236}">
                <a16:creationId xmlns:a16="http://schemas.microsoft.com/office/drawing/2014/main" id="{788B5512-D4AB-8B51-CD16-BC4F7D768F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2308" y="5483341"/>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7184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357104" y="5705855"/>
            <a:ext cx="1834896" cy="115214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91895" y="2054352"/>
            <a:ext cx="821435" cy="82143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815339" y="4564379"/>
            <a:ext cx="697991" cy="697991"/>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470509" y="1229308"/>
            <a:ext cx="11124565" cy="4958080"/>
          </a:xfrm>
          <a:prstGeom prst="rect">
            <a:avLst/>
          </a:prstGeom>
        </p:spPr>
        <p:txBody>
          <a:bodyPr vert="horz" wrap="square" lIns="0" tIns="186055" rIns="0" bIns="0" rtlCol="0">
            <a:spAutoFit/>
          </a:bodyPr>
          <a:lstStyle/>
          <a:p>
            <a:pPr marL="12700">
              <a:lnSpc>
                <a:spcPct val="100000"/>
              </a:lnSpc>
              <a:spcBef>
                <a:spcPts val="1465"/>
              </a:spcBef>
            </a:pPr>
            <a:r>
              <a:rPr sz="4000" b="1" spc="-85" dirty="0">
                <a:latin typeface="Calibri"/>
                <a:cs typeface="Calibri"/>
              </a:rPr>
              <a:t>Textes </a:t>
            </a:r>
            <a:r>
              <a:rPr sz="4000" b="1" spc="-5" dirty="0">
                <a:latin typeface="Calibri"/>
                <a:cs typeface="Calibri"/>
              </a:rPr>
              <a:t>de</a:t>
            </a:r>
            <a:r>
              <a:rPr sz="4000" b="1" spc="65" dirty="0">
                <a:latin typeface="Calibri"/>
                <a:cs typeface="Calibri"/>
              </a:rPr>
              <a:t> </a:t>
            </a:r>
            <a:r>
              <a:rPr sz="4000" b="1" spc="-30" dirty="0">
                <a:latin typeface="Calibri"/>
                <a:cs typeface="Calibri"/>
              </a:rPr>
              <a:t>référence</a:t>
            </a:r>
            <a:endParaRPr sz="4000" dirty="0">
              <a:latin typeface="Calibri"/>
              <a:cs typeface="Calibri"/>
            </a:endParaRPr>
          </a:p>
          <a:p>
            <a:pPr marL="1278890">
              <a:lnSpc>
                <a:spcPct val="100000"/>
              </a:lnSpc>
              <a:spcBef>
                <a:spcPts val="690"/>
              </a:spcBef>
            </a:pPr>
            <a:r>
              <a:rPr sz="2000" b="1" dirty="0">
                <a:latin typeface="Calibri"/>
                <a:cs typeface="Calibri"/>
              </a:rPr>
              <a:t>Aspects</a:t>
            </a:r>
            <a:r>
              <a:rPr sz="2000" b="1" spc="-25" dirty="0">
                <a:latin typeface="Calibri"/>
                <a:cs typeface="Calibri"/>
              </a:rPr>
              <a:t> </a:t>
            </a:r>
            <a:r>
              <a:rPr sz="2000" b="1" spc="-5" dirty="0">
                <a:latin typeface="Calibri"/>
                <a:cs typeface="Calibri"/>
              </a:rPr>
              <a:t>fiscaux</a:t>
            </a:r>
            <a:endParaRPr sz="2000" dirty="0">
              <a:latin typeface="Calibri"/>
              <a:cs typeface="Calibri"/>
            </a:endParaRPr>
          </a:p>
          <a:p>
            <a:pPr marL="1621790" indent="-343535">
              <a:lnSpc>
                <a:spcPct val="100000"/>
              </a:lnSpc>
              <a:spcBef>
                <a:spcPts val="675"/>
              </a:spcBef>
              <a:buFont typeface="Wingdings"/>
              <a:buChar char=""/>
              <a:tabLst>
                <a:tab pos="1621790" algn="l"/>
                <a:tab pos="1622425" algn="l"/>
              </a:tabLst>
            </a:pPr>
            <a:r>
              <a:rPr sz="2000" dirty="0">
                <a:latin typeface="Calibri"/>
                <a:cs typeface="Calibri"/>
              </a:rPr>
              <a:t>BOFIP - </a:t>
            </a:r>
            <a:r>
              <a:rPr sz="2000" spc="-5" dirty="0">
                <a:latin typeface="Calibri"/>
                <a:cs typeface="Calibri"/>
              </a:rPr>
              <a:t>IS </a:t>
            </a:r>
            <a:r>
              <a:rPr sz="2000" dirty="0">
                <a:latin typeface="Calibri"/>
                <a:cs typeface="Calibri"/>
              </a:rPr>
              <a:t>- CHAMP - 10 - 50 - 30 - 50 –</a:t>
            </a:r>
            <a:r>
              <a:rPr sz="2000" spc="-110" dirty="0">
                <a:latin typeface="Calibri"/>
                <a:cs typeface="Calibri"/>
              </a:rPr>
              <a:t> </a:t>
            </a:r>
            <a:r>
              <a:rPr sz="2000" spc="-5" dirty="0">
                <a:latin typeface="Calibri"/>
                <a:cs typeface="Calibri"/>
              </a:rPr>
              <a:t>04/04/2018</a:t>
            </a:r>
            <a:endParaRPr sz="2000" dirty="0">
              <a:latin typeface="Calibri"/>
              <a:cs typeface="Calibri"/>
            </a:endParaRPr>
          </a:p>
          <a:p>
            <a:pPr marL="1621790" indent="-343535">
              <a:lnSpc>
                <a:spcPct val="100000"/>
              </a:lnSpc>
              <a:buFont typeface="Wingdings"/>
              <a:buChar char=""/>
              <a:tabLst>
                <a:tab pos="1621790" algn="l"/>
                <a:tab pos="1622425" algn="l"/>
              </a:tabLst>
            </a:pPr>
            <a:r>
              <a:rPr sz="2000" dirty="0">
                <a:latin typeface="Calibri"/>
                <a:cs typeface="Calibri"/>
              </a:rPr>
              <a:t>BOFIP - ENR – </a:t>
            </a:r>
            <a:r>
              <a:rPr sz="2000" spc="-15" dirty="0">
                <a:latin typeface="Calibri"/>
                <a:cs typeface="Calibri"/>
              </a:rPr>
              <a:t>DMTG </a:t>
            </a:r>
            <a:r>
              <a:rPr sz="2000" dirty="0">
                <a:latin typeface="Calibri"/>
                <a:cs typeface="Calibri"/>
              </a:rPr>
              <a:t>– 10 - 20 – 20 -</a:t>
            </a:r>
            <a:r>
              <a:rPr sz="2000" spc="-105" dirty="0">
                <a:latin typeface="Calibri"/>
                <a:cs typeface="Calibri"/>
              </a:rPr>
              <a:t> </a:t>
            </a:r>
            <a:r>
              <a:rPr sz="2000" spc="-5" dirty="0">
                <a:latin typeface="Calibri"/>
                <a:cs typeface="Calibri"/>
              </a:rPr>
              <a:t>30/07/2020</a:t>
            </a:r>
            <a:endParaRPr sz="2000" dirty="0">
              <a:latin typeface="Calibri"/>
              <a:cs typeface="Calibri"/>
            </a:endParaRPr>
          </a:p>
          <a:p>
            <a:pPr marL="1620520" marR="242570" indent="-341630">
              <a:lnSpc>
                <a:spcPct val="100000"/>
              </a:lnSpc>
              <a:buFont typeface="Wingdings"/>
              <a:buChar char=""/>
              <a:tabLst>
                <a:tab pos="1621790" algn="l"/>
                <a:tab pos="1622425" algn="l"/>
              </a:tabLst>
            </a:pPr>
            <a:r>
              <a:rPr sz="2000" dirty="0">
                <a:latin typeface="Calibri"/>
                <a:cs typeface="Calibri"/>
              </a:rPr>
              <a:t>BOFIP - </a:t>
            </a:r>
            <a:r>
              <a:rPr sz="2000" spc="-5" dirty="0">
                <a:latin typeface="Calibri"/>
                <a:cs typeface="Calibri"/>
              </a:rPr>
              <a:t>IS </a:t>
            </a:r>
            <a:r>
              <a:rPr sz="2000" dirty="0">
                <a:latin typeface="Calibri"/>
                <a:cs typeface="Calibri"/>
              </a:rPr>
              <a:t>- </a:t>
            </a:r>
            <a:r>
              <a:rPr sz="2000" spc="-5" dirty="0">
                <a:latin typeface="Calibri"/>
                <a:cs typeface="Calibri"/>
              </a:rPr>
              <a:t>CHAMP </a:t>
            </a:r>
            <a:r>
              <a:rPr sz="2000" dirty="0">
                <a:latin typeface="Calibri"/>
                <a:cs typeface="Calibri"/>
              </a:rPr>
              <a:t>- </a:t>
            </a:r>
            <a:r>
              <a:rPr sz="2000" spc="-5" dirty="0">
                <a:latin typeface="Calibri"/>
                <a:cs typeface="Calibri"/>
              </a:rPr>
              <a:t>000069 </a:t>
            </a:r>
            <a:r>
              <a:rPr sz="2000" dirty="0">
                <a:latin typeface="Calibri"/>
                <a:cs typeface="Calibri"/>
              </a:rPr>
              <a:t>- </a:t>
            </a:r>
            <a:r>
              <a:rPr sz="2000" spc="-5" dirty="0">
                <a:latin typeface="Calibri"/>
                <a:cs typeface="Calibri"/>
              </a:rPr>
              <a:t>17/02/2021 </a:t>
            </a:r>
            <a:r>
              <a:rPr sz="2000" dirty="0">
                <a:latin typeface="Calibri"/>
                <a:cs typeface="Calibri"/>
              </a:rPr>
              <a:t>– </a:t>
            </a:r>
            <a:r>
              <a:rPr sz="2000" spc="-5" dirty="0">
                <a:latin typeface="Calibri"/>
                <a:cs typeface="Calibri"/>
              </a:rPr>
              <a:t>Précisions </a:t>
            </a:r>
            <a:r>
              <a:rPr sz="2000" spc="-10" dirty="0">
                <a:latin typeface="Calibri"/>
                <a:cs typeface="Calibri"/>
              </a:rPr>
              <a:t>relatives </a:t>
            </a:r>
            <a:r>
              <a:rPr sz="2000" dirty="0">
                <a:latin typeface="Calibri"/>
                <a:cs typeface="Calibri"/>
              </a:rPr>
              <a:t>aux </a:t>
            </a:r>
            <a:r>
              <a:rPr sz="2000" spc="-15" dirty="0">
                <a:latin typeface="Calibri"/>
                <a:cs typeface="Calibri"/>
              </a:rPr>
              <a:t>fonds </a:t>
            </a:r>
            <a:r>
              <a:rPr sz="2000" dirty="0">
                <a:latin typeface="Calibri"/>
                <a:cs typeface="Calibri"/>
              </a:rPr>
              <a:t>de </a:t>
            </a:r>
            <a:r>
              <a:rPr sz="2000" spc="-10" dirty="0">
                <a:latin typeface="Calibri"/>
                <a:cs typeface="Calibri"/>
              </a:rPr>
              <a:t>dotation  redistributeur </a:t>
            </a:r>
            <a:r>
              <a:rPr sz="2000" dirty="0">
                <a:latin typeface="Calibri"/>
                <a:cs typeface="Calibri"/>
              </a:rPr>
              <a:t>au </a:t>
            </a:r>
            <a:r>
              <a:rPr sz="2000" spc="-15" dirty="0">
                <a:latin typeface="Calibri"/>
                <a:cs typeface="Calibri"/>
              </a:rPr>
              <a:t>regard </a:t>
            </a:r>
            <a:r>
              <a:rPr sz="2000" dirty="0">
                <a:latin typeface="Calibri"/>
                <a:cs typeface="Calibri"/>
              </a:rPr>
              <a:t>du </a:t>
            </a:r>
            <a:r>
              <a:rPr sz="2000" spc="-10" dirty="0">
                <a:latin typeface="Calibri"/>
                <a:cs typeface="Calibri"/>
              </a:rPr>
              <a:t>régime </a:t>
            </a:r>
            <a:r>
              <a:rPr sz="2000" spc="-5" dirty="0">
                <a:latin typeface="Calibri"/>
                <a:cs typeface="Calibri"/>
              </a:rPr>
              <a:t>fiscal </a:t>
            </a:r>
            <a:r>
              <a:rPr sz="2000" dirty="0">
                <a:latin typeface="Calibri"/>
                <a:cs typeface="Calibri"/>
              </a:rPr>
              <a:t>du</a:t>
            </a:r>
            <a:r>
              <a:rPr sz="2000" spc="40" dirty="0">
                <a:latin typeface="Calibri"/>
                <a:cs typeface="Calibri"/>
              </a:rPr>
              <a:t> </a:t>
            </a:r>
            <a:r>
              <a:rPr sz="2000" spc="-5" dirty="0">
                <a:latin typeface="Calibri"/>
                <a:cs typeface="Calibri"/>
              </a:rPr>
              <a:t>mécénat</a:t>
            </a:r>
            <a:endParaRPr sz="2000" dirty="0">
              <a:latin typeface="Calibri"/>
              <a:cs typeface="Calibri"/>
            </a:endParaRPr>
          </a:p>
          <a:p>
            <a:pPr marL="1621155" marR="240665" indent="-342265">
              <a:lnSpc>
                <a:spcPct val="100000"/>
              </a:lnSpc>
              <a:buFont typeface="Wingdings"/>
              <a:buChar char=""/>
              <a:tabLst>
                <a:tab pos="1621790" algn="l"/>
                <a:tab pos="1622425" algn="l"/>
              </a:tabLst>
            </a:pPr>
            <a:r>
              <a:rPr sz="2000" dirty="0">
                <a:latin typeface="Calibri"/>
                <a:cs typeface="Calibri"/>
              </a:rPr>
              <a:t>BOFIP - </a:t>
            </a:r>
            <a:r>
              <a:rPr sz="2000" spc="-5" dirty="0">
                <a:latin typeface="Calibri"/>
                <a:cs typeface="Calibri"/>
              </a:rPr>
              <a:t>RES </a:t>
            </a:r>
            <a:r>
              <a:rPr sz="2000" dirty="0">
                <a:latin typeface="Calibri"/>
                <a:cs typeface="Calibri"/>
              </a:rPr>
              <a:t>– </a:t>
            </a:r>
            <a:r>
              <a:rPr sz="2000" spc="-5" dirty="0">
                <a:latin typeface="Calibri"/>
                <a:cs typeface="Calibri"/>
              </a:rPr>
              <a:t>BIC </a:t>
            </a:r>
            <a:r>
              <a:rPr sz="2000" dirty="0">
                <a:latin typeface="Calibri"/>
                <a:cs typeface="Calibri"/>
              </a:rPr>
              <a:t>– </a:t>
            </a:r>
            <a:r>
              <a:rPr sz="2000" spc="-5" dirty="0">
                <a:latin typeface="Calibri"/>
                <a:cs typeface="Calibri"/>
              </a:rPr>
              <a:t>00087 </a:t>
            </a:r>
            <a:r>
              <a:rPr sz="2000" dirty="0">
                <a:latin typeface="Calibri"/>
                <a:cs typeface="Calibri"/>
              </a:rPr>
              <a:t>– </a:t>
            </a:r>
            <a:r>
              <a:rPr sz="2000" spc="-5" dirty="0">
                <a:latin typeface="Calibri"/>
                <a:cs typeface="Calibri"/>
              </a:rPr>
              <a:t>07/04/2021 </a:t>
            </a:r>
            <a:r>
              <a:rPr sz="2000" dirty="0">
                <a:latin typeface="Calibri"/>
                <a:cs typeface="Calibri"/>
              </a:rPr>
              <a:t>– </a:t>
            </a:r>
            <a:r>
              <a:rPr sz="2000" spc="-5" dirty="0">
                <a:latin typeface="Calibri"/>
                <a:cs typeface="Calibri"/>
              </a:rPr>
              <a:t>Précisions </a:t>
            </a:r>
            <a:r>
              <a:rPr sz="2000" spc="-10" dirty="0">
                <a:latin typeface="Calibri"/>
                <a:cs typeface="Calibri"/>
              </a:rPr>
              <a:t>relatives </a:t>
            </a:r>
            <a:r>
              <a:rPr sz="2000" dirty="0">
                <a:latin typeface="Calibri"/>
                <a:cs typeface="Calibri"/>
              </a:rPr>
              <a:t>aux </a:t>
            </a:r>
            <a:r>
              <a:rPr sz="2000" spc="-10" dirty="0">
                <a:latin typeface="Calibri"/>
                <a:cs typeface="Calibri"/>
              </a:rPr>
              <a:t>fonds </a:t>
            </a:r>
            <a:r>
              <a:rPr sz="2000" dirty="0">
                <a:latin typeface="Calibri"/>
                <a:cs typeface="Calibri"/>
              </a:rPr>
              <a:t>de </a:t>
            </a:r>
            <a:r>
              <a:rPr sz="2000" spc="-10" dirty="0">
                <a:latin typeface="Calibri"/>
                <a:cs typeface="Calibri"/>
              </a:rPr>
              <a:t>dotation  redistributeurs</a:t>
            </a:r>
            <a:endParaRPr sz="2000" dirty="0">
              <a:latin typeface="Calibri"/>
              <a:cs typeface="Calibri"/>
            </a:endParaRPr>
          </a:p>
          <a:p>
            <a:pPr>
              <a:lnSpc>
                <a:spcPct val="100000"/>
              </a:lnSpc>
              <a:buFont typeface="Wingdings"/>
              <a:buChar char=""/>
            </a:pPr>
            <a:endParaRPr sz="1500" dirty="0">
              <a:latin typeface="Calibri"/>
              <a:cs typeface="Calibri"/>
            </a:endParaRPr>
          </a:p>
          <a:p>
            <a:pPr marL="1278890">
              <a:lnSpc>
                <a:spcPct val="100000"/>
              </a:lnSpc>
            </a:pPr>
            <a:r>
              <a:rPr sz="2000" b="1" spc="-5" dirty="0">
                <a:latin typeface="Calibri"/>
                <a:cs typeface="Calibri"/>
              </a:rPr>
              <a:t>Aspects</a:t>
            </a:r>
            <a:r>
              <a:rPr sz="2000" b="1" spc="-20" dirty="0">
                <a:latin typeface="Calibri"/>
                <a:cs typeface="Calibri"/>
              </a:rPr>
              <a:t> </a:t>
            </a:r>
            <a:r>
              <a:rPr sz="2000" b="1" spc="-10" dirty="0">
                <a:latin typeface="Calibri"/>
                <a:cs typeface="Calibri"/>
              </a:rPr>
              <a:t>comptables</a:t>
            </a:r>
            <a:endParaRPr sz="2000" dirty="0">
              <a:latin typeface="Calibri"/>
              <a:cs typeface="Calibri"/>
            </a:endParaRPr>
          </a:p>
          <a:p>
            <a:pPr marL="1623060" marR="5080" indent="-344170">
              <a:lnSpc>
                <a:spcPct val="100000"/>
              </a:lnSpc>
              <a:spcBef>
                <a:spcPts val="675"/>
              </a:spcBef>
              <a:buFont typeface="Wingdings"/>
              <a:buChar char=""/>
              <a:tabLst>
                <a:tab pos="1621790" algn="l"/>
                <a:tab pos="1622425" algn="l"/>
              </a:tabLst>
            </a:pPr>
            <a:r>
              <a:rPr sz="2000" spc="-10" dirty="0">
                <a:latin typeface="Calibri"/>
                <a:cs typeface="Calibri"/>
              </a:rPr>
              <a:t>Règlement </a:t>
            </a:r>
            <a:r>
              <a:rPr sz="2000" dirty="0">
                <a:latin typeface="Calibri"/>
                <a:cs typeface="Calibri"/>
              </a:rPr>
              <a:t>ANC </a:t>
            </a:r>
            <a:r>
              <a:rPr sz="2000" spc="-5" dirty="0">
                <a:latin typeface="Calibri"/>
                <a:cs typeface="Calibri"/>
              </a:rPr>
              <a:t>n° 2018-06 du </a:t>
            </a:r>
            <a:r>
              <a:rPr sz="2000" dirty="0">
                <a:latin typeface="Calibri"/>
                <a:cs typeface="Calibri"/>
              </a:rPr>
              <a:t>5 </a:t>
            </a:r>
            <a:r>
              <a:rPr sz="2000" spc="-5" dirty="0">
                <a:latin typeface="Calibri"/>
                <a:cs typeface="Calibri"/>
              </a:rPr>
              <a:t>décembre 2018 </a:t>
            </a:r>
            <a:r>
              <a:rPr sz="2000" spc="-10" dirty="0">
                <a:latin typeface="Calibri"/>
                <a:cs typeface="Calibri"/>
              </a:rPr>
              <a:t>relatif </a:t>
            </a:r>
            <a:r>
              <a:rPr sz="2000" spc="5" dirty="0">
                <a:latin typeface="Calibri"/>
                <a:cs typeface="Calibri"/>
              </a:rPr>
              <a:t>aux </a:t>
            </a:r>
            <a:r>
              <a:rPr sz="2000" spc="-10" dirty="0">
                <a:latin typeface="Calibri"/>
                <a:cs typeface="Calibri"/>
              </a:rPr>
              <a:t>comptes </a:t>
            </a:r>
            <a:r>
              <a:rPr sz="2000" dirty="0">
                <a:latin typeface="Calibri"/>
                <a:cs typeface="Calibri"/>
              </a:rPr>
              <a:t>annuels des </a:t>
            </a:r>
            <a:r>
              <a:rPr sz="2000" spc="-5" dirty="0">
                <a:latin typeface="Calibri"/>
                <a:cs typeface="Calibri"/>
              </a:rPr>
              <a:t>personnes  </a:t>
            </a:r>
            <a:r>
              <a:rPr sz="2000" spc="-10" dirty="0">
                <a:latin typeface="Calibri"/>
                <a:cs typeface="Calibri"/>
              </a:rPr>
              <a:t>morales </a:t>
            </a:r>
            <a:r>
              <a:rPr sz="2000" dirty="0">
                <a:latin typeface="Calibri"/>
                <a:cs typeface="Calibri"/>
              </a:rPr>
              <a:t>de </a:t>
            </a:r>
            <a:r>
              <a:rPr sz="2000" spc="-10" dirty="0">
                <a:latin typeface="Calibri"/>
                <a:cs typeface="Calibri"/>
              </a:rPr>
              <a:t>droit privé </a:t>
            </a:r>
            <a:r>
              <a:rPr sz="2000" dirty="0">
                <a:latin typeface="Calibri"/>
                <a:cs typeface="Calibri"/>
              </a:rPr>
              <a:t>à but</a:t>
            </a:r>
            <a:r>
              <a:rPr sz="2000" spc="30" dirty="0">
                <a:latin typeface="Calibri"/>
                <a:cs typeface="Calibri"/>
              </a:rPr>
              <a:t> </a:t>
            </a:r>
            <a:r>
              <a:rPr sz="2000" spc="-10" dirty="0">
                <a:latin typeface="Calibri"/>
                <a:cs typeface="Calibri"/>
              </a:rPr>
              <a:t>non-lucratif</a:t>
            </a:r>
            <a:endParaRPr sz="2000" dirty="0">
              <a:latin typeface="Calibri"/>
              <a:cs typeface="Calibri"/>
            </a:endParaRPr>
          </a:p>
          <a:p>
            <a:pPr marL="1620520" marR="8255" indent="-341630">
              <a:lnSpc>
                <a:spcPct val="100000"/>
              </a:lnSpc>
              <a:buFont typeface="Wingdings"/>
              <a:buChar char=""/>
              <a:tabLst>
                <a:tab pos="1621790" algn="l"/>
                <a:tab pos="1622425" algn="l"/>
              </a:tabLst>
            </a:pPr>
            <a:r>
              <a:rPr sz="2000" spc="-10" dirty="0">
                <a:latin typeface="Calibri"/>
                <a:cs typeface="Calibri"/>
              </a:rPr>
              <a:t>Règlement </a:t>
            </a:r>
            <a:r>
              <a:rPr sz="2000" dirty="0">
                <a:latin typeface="Calibri"/>
                <a:cs typeface="Calibri"/>
              </a:rPr>
              <a:t>ANC </a:t>
            </a:r>
            <a:r>
              <a:rPr sz="2000" spc="-5" dirty="0">
                <a:latin typeface="Calibri"/>
                <a:cs typeface="Calibri"/>
              </a:rPr>
              <a:t>n° 2022-04 du 30 </a:t>
            </a:r>
            <a:r>
              <a:rPr sz="2000" dirty="0">
                <a:latin typeface="Calibri"/>
                <a:cs typeface="Calibri"/>
              </a:rPr>
              <a:t>juin </a:t>
            </a:r>
            <a:r>
              <a:rPr sz="2000" spc="-5" dirty="0">
                <a:latin typeface="Calibri"/>
                <a:cs typeface="Calibri"/>
              </a:rPr>
              <a:t>2022 modifiant </a:t>
            </a:r>
            <a:r>
              <a:rPr sz="2000" dirty="0">
                <a:latin typeface="Calibri"/>
                <a:cs typeface="Calibri"/>
              </a:rPr>
              <a:t>des </a:t>
            </a:r>
            <a:r>
              <a:rPr sz="2000" spc="-5" dirty="0">
                <a:latin typeface="Calibri"/>
                <a:cs typeface="Calibri"/>
              </a:rPr>
              <a:t>dispositions </a:t>
            </a:r>
            <a:r>
              <a:rPr sz="2000" spc="-10" dirty="0">
                <a:latin typeface="Calibri"/>
                <a:cs typeface="Calibri"/>
              </a:rPr>
              <a:t>relatives </a:t>
            </a:r>
            <a:r>
              <a:rPr sz="2000" dirty="0">
                <a:latin typeface="Calibri"/>
                <a:cs typeface="Calibri"/>
              </a:rPr>
              <a:t>au </a:t>
            </a:r>
            <a:r>
              <a:rPr sz="2000" spc="-5" dirty="0">
                <a:latin typeface="Calibri"/>
                <a:cs typeface="Calibri"/>
              </a:rPr>
              <a:t>secteur  </a:t>
            </a:r>
            <a:r>
              <a:rPr sz="2000" dirty="0">
                <a:latin typeface="Calibri"/>
                <a:cs typeface="Calibri"/>
              </a:rPr>
              <a:t>non </a:t>
            </a:r>
            <a:r>
              <a:rPr sz="2000" spc="-10" dirty="0">
                <a:latin typeface="Calibri"/>
                <a:cs typeface="Calibri"/>
              </a:rPr>
              <a:t>lucratif </a:t>
            </a:r>
            <a:r>
              <a:rPr sz="2000" dirty="0">
                <a:latin typeface="Calibri"/>
                <a:cs typeface="Calibri"/>
              </a:rPr>
              <a:t>du </a:t>
            </a:r>
            <a:r>
              <a:rPr sz="2000" spc="-10" dirty="0">
                <a:latin typeface="Calibri"/>
                <a:cs typeface="Calibri"/>
              </a:rPr>
              <a:t>règlement </a:t>
            </a:r>
            <a:r>
              <a:rPr sz="2000" dirty="0">
                <a:latin typeface="Calibri"/>
                <a:cs typeface="Calibri"/>
              </a:rPr>
              <a:t>ANC n°</a:t>
            </a:r>
            <a:r>
              <a:rPr sz="2000" spc="-25" dirty="0">
                <a:latin typeface="Calibri"/>
                <a:cs typeface="Calibri"/>
              </a:rPr>
              <a:t> </a:t>
            </a:r>
            <a:r>
              <a:rPr sz="2000" dirty="0">
                <a:latin typeface="Calibri"/>
                <a:cs typeface="Calibri"/>
              </a:rPr>
              <a:t>2018-06</a:t>
            </a:r>
          </a:p>
        </p:txBody>
      </p:sp>
      <p:sp>
        <p:nvSpPr>
          <p:cNvPr id="9" name="object 9"/>
          <p:cNvSpPr txBox="1">
            <a:spLocks noGrp="1"/>
          </p:cNvSpPr>
          <p:nvPr>
            <p:ph type="sldNum" sz="quarter" idx="7"/>
          </p:nvPr>
        </p:nvSpPr>
        <p:spPr>
          <a:xfrm>
            <a:off x="11067288" y="6463728"/>
            <a:ext cx="231775" cy="177800"/>
          </a:xfrm>
          <a:prstGeom prst="rect">
            <a:avLst/>
          </a:prstGeom>
        </p:spPr>
        <p:txBody>
          <a:bodyPr vert="horz" wrap="square" lIns="0" tIns="0" rIns="0" bIns="0" rtlCol="0">
            <a:spAutoFit/>
          </a:bodyPr>
          <a:lstStyle>
            <a:defPPr>
              <a:defRPr lang="fr-F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fr-FR" smtClean="0"/>
              <a:pPr marL="38100">
                <a:lnSpc>
                  <a:spcPts val="1240"/>
                </a:lnSpc>
              </a:pPr>
              <a:t>69</a:t>
            </a:fld>
            <a:endParaRPr dirty="0"/>
          </a:p>
        </p:txBody>
      </p:sp>
      <p:sp>
        <p:nvSpPr>
          <p:cNvPr id="8" name="object 8"/>
          <p:cNvSpPr txBox="1">
            <a:spLocks noGrp="1"/>
          </p:cNvSpPr>
          <p:nvPr>
            <p:ph type="title"/>
          </p:nvPr>
        </p:nvSpPr>
        <p:spPr>
          <a:xfrm>
            <a:off x="470509" y="654380"/>
            <a:ext cx="5283835" cy="635000"/>
          </a:xfrm>
          <a:prstGeom prst="rect">
            <a:avLst/>
          </a:prstGeom>
        </p:spPr>
        <p:txBody>
          <a:bodyPr vert="horz" wrap="square" lIns="0" tIns="12065" rIns="0" bIns="0" rtlCol="0">
            <a:spAutoFit/>
          </a:bodyPr>
          <a:lstStyle/>
          <a:p>
            <a:pPr marL="12700">
              <a:lnSpc>
                <a:spcPct val="100000"/>
              </a:lnSpc>
              <a:spcBef>
                <a:spcPts val="95"/>
              </a:spcBef>
            </a:pPr>
            <a:r>
              <a:rPr sz="4000" spc="-30" dirty="0">
                <a:latin typeface="+mn-lt"/>
              </a:rPr>
              <a:t>Atelier </a:t>
            </a:r>
            <a:r>
              <a:rPr sz="4000" spc="-15" dirty="0">
                <a:latin typeface="+mn-lt"/>
              </a:rPr>
              <a:t>fonds </a:t>
            </a:r>
            <a:r>
              <a:rPr sz="4000" dirty="0">
                <a:latin typeface="+mn-lt"/>
              </a:rPr>
              <a:t>de</a:t>
            </a:r>
            <a:r>
              <a:rPr sz="4000" spc="5" dirty="0">
                <a:latin typeface="+mn-lt"/>
              </a:rPr>
              <a:t> </a:t>
            </a:r>
            <a:r>
              <a:rPr sz="4000" spc="-20" dirty="0">
                <a:latin typeface="+mn-lt"/>
              </a:rPr>
              <a:t>dotation</a:t>
            </a:r>
            <a:endParaRPr sz="4000" dirty="0">
              <a:latin typeface="+mn-lt"/>
            </a:endParaRPr>
          </a:p>
        </p:txBody>
      </p:sp>
      <p:pic>
        <p:nvPicPr>
          <p:cNvPr id="2" name="Picture 2">
            <a:extLst>
              <a:ext uri="{FF2B5EF4-FFF2-40B4-BE49-F238E27FC236}">
                <a16:creationId xmlns:a16="http://schemas.microsoft.com/office/drawing/2014/main" id="{1699B861-550D-12BF-FA08-3CBA9A6EDF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680" y="5827388"/>
            <a:ext cx="1142857"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431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8DE56BE7-1E76-4147-8ABF-E91E4525B516}"/>
              </a:ext>
            </a:extLst>
          </p:cNvPr>
          <p:cNvSpPr txBox="1">
            <a:spLocks noGrp="1"/>
          </p:cNvSpPr>
          <p:nvPr>
            <p:ph type="ctrTitle"/>
          </p:nvPr>
        </p:nvSpPr>
        <p:spPr>
          <a:xfrm>
            <a:off x="3165481" y="2815834"/>
            <a:ext cx="5581650" cy="1520288"/>
          </a:xfrm>
          <a:prstGeom prst="rect">
            <a:avLst/>
          </a:prstGeom>
        </p:spPr>
        <p:txBody>
          <a:bodyPr vert="horz" wrap="square" lIns="0" tIns="12065" rIns="0" bIns="0" rtlCol="0">
            <a:spAutoFit/>
          </a:bodyPr>
          <a:lstStyle/>
          <a:p>
            <a:pPr marL="12700">
              <a:lnSpc>
                <a:spcPct val="100000"/>
              </a:lnSpc>
              <a:spcBef>
                <a:spcPts val="95"/>
              </a:spcBef>
            </a:pPr>
            <a:r>
              <a:rPr lang="fr-FR" sz="4000" b="1" spc="-30" dirty="0">
                <a:solidFill>
                  <a:srgbClr val="28425C"/>
                </a:solidFill>
                <a:latin typeface="Calibri"/>
                <a:cs typeface="Calibri"/>
              </a:rPr>
              <a:t>La mission mécénat </a:t>
            </a:r>
            <a:br>
              <a:rPr lang="fr-FR" sz="4000" b="1" spc="-30" dirty="0">
                <a:solidFill>
                  <a:srgbClr val="28425C"/>
                </a:solidFill>
                <a:latin typeface="Calibri"/>
                <a:cs typeface="Calibri"/>
              </a:rPr>
            </a:br>
            <a:r>
              <a:rPr lang="fr-FR" sz="4000" b="1" spc="-30" dirty="0">
                <a:solidFill>
                  <a:srgbClr val="28425C"/>
                </a:solidFill>
                <a:latin typeface="Calibri"/>
                <a:cs typeface="Calibri"/>
              </a:rPr>
              <a:t>Ministère de la culture</a:t>
            </a:r>
            <a:br>
              <a:rPr lang="fr-FR" sz="4000" b="1" spc="-30" dirty="0">
                <a:solidFill>
                  <a:srgbClr val="28425C"/>
                </a:solidFill>
                <a:latin typeface="Calibri"/>
                <a:cs typeface="Calibri"/>
              </a:rPr>
            </a:br>
            <a:r>
              <a:rPr lang="fr-FR" sz="1800" b="1" spc="-30" dirty="0">
                <a:solidFill>
                  <a:srgbClr val="28425C"/>
                </a:solidFill>
                <a:latin typeface="Calibri"/>
                <a:cs typeface="Calibri"/>
              </a:rPr>
              <a:t>Léa MORGAN</a:t>
            </a:r>
            <a:endParaRPr sz="1800" dirty="0">
              <a:latin typeface="Calibri"/>
              <a:cs typeface="Calibri"/>
            </a:endParaRPr>
          </a:p>
        </p:txBody>
      </p:sp>
      <p:pic>
        <p:nvPicPr>
          <p:cNvPr id="2" name="Picture 2">
            <a:extLst>
              <a:ext uri="{FF2B5EF4-FFF2-40B4-BE49-F238E27FC236}">
                <a16:creationId xmlns:a16="http://schemas.microsoft.com/office/drawing/2014/main" id="{F2671907-A58C-BF4D-B497-E324A867F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62" y="365428"/>
            <a:ext cx="1666148" cy="104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3096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DE088067-D460-2049-421E-7DE5E9226440}"/>
              </a:ext>
            </a:extLst>
          </p:cNvPr>
          <p:cNvSpPr txBox="1">
            <a:spLocks noGrp="1"/>
          </p:cNvSpPr>
          <p:nvPr>
            <p:ph type="title"/>
          </p:nvPr>
        </p:nvSpPr>
        <p:spPr>
          <a:xfrm>
            <a:off x="838200" y="714038"/>
            <a:ext cx="10515600" cy="627736"/>
          </a:xfrm>
          <a:prstGeom prst="rect">
            <a:avLst/>
          </a:prstGeom>
        </p:spPr>
        <p:txBody>
          <a:bodyPr vert="horz" wrap="square" lIns="0" tIns="12065" rIns="0" bIns="0" rtlCol="0">
            <a:spAutoFit/>
          </a:bodyPr>
          <a:lstStyle/>
          <a:p>
            <a:pPr marL="12700">
              <a:lnSpc>
                <a:spcPct val="100000"/>
              </a:lnSpc>
              <a:spcBef>
                <a:spcPts val="95"/>
              </a:spcBef>
            </a:pPr>
            <a:r>
              <a:rPr sz="4000" b="1" spc="-30" dirty="0">
                <a:latin typeface="Calibri"/>
                <a:cs typeface="Calibri"/>
              </a:rPr>
              <a:t>Atelier </a:t>
            </a:r>
            <a:r>
              <a:rPr sz="4000" b="1" spc="-15" dirty="0">
                <a:latin typeface="Calibri"/>
                <a:cs typeface="Calibri"/>
              </a:rPr>
              <a:t>fonds </a:t>
            </a:r>
            <a:r>
              <a:rPr sz="4000" b="1" dirty="0">
                <a:latin typeface="Calibri"/>
                <a:cs typeface="Calibri"/>
              </a:rPr>
              <a:t>de</a:t>
            </a:r>
            <a:r>
              <a:rPr sz="4000" b="1" spc="5" dirty="0">
                <a:latin typeface="Calibri"/>
                <a:cs typeface="Calibri"/>
              </a:rPr>
              <a:t> </a:t>
            </a:r>
            <a:r>
              <a:rPr sz="4000" b="1" spc="-20" dirty="0">
                <a:latin typeface="Calibri"/>
                <a:cs typeface="Calibri"/>
              </a:rPr>
              <a:t>dotation</a:t>
            </a:r>
            <a:endParaRPr sz="4000" dirty="0">
              <a:latin typeface="Calibri"/>
              <a:cs typeface="Calibri"/>
            </a:endParaRPr>
          </a:p>
        </p:txBody>
      </p:sp>
      <p:sp>
        <p:nvSpPr>
          <p:cNvPr id="6" name="object 4">
            <a:extLst>
              <a:ext uri="{FF2B5EF4-FFF2-40B4-BE49-F238E27FC236}">
                <a16:creationId xmlns:a16="http://schemas.microsoft.com/office/drawing/2014/main" id="{12862B06-3DA3-422E-4A17-CE21DBF971D5}"/>
              </a:ext>
            </a:extLst>
          </p:cNvPr>
          <p:cNvSpPr txBox="1"/>
          <p:nvPr/>
        </p:nvSpPr>
        <p:spPr>
          <a:xfrm>
            <a:off x="1167950" y="2544227"/>
            <a:ext cx="6548693" cy="443070"/>
          </a:xfrm>
          <a:prstGeom prst="rect">
            <a:avLst/>
          </a:prstGeom>
        </p:spPr>
        <p:txBody>
          <a:bodyPr vert="horz" wrap="square" lIns="0" tIns="12065" rIns="0" bIns="0" rtlCol="0">
            <a:spAutoFit/>
          </a:bodyPr>
          <a:lstStyle/>
          <a:p>
            <a:pPr marL="469900" indent="-457200">
              <a:lnSpc>
                <a:spcPct val="100000"/>
              </a:lnSpc>
              <a:spcBef>
                <a:spcPts val="95"/>
              </a:spcBef>
              <a:buFont typeface="Arial" panose="020B0604020202020204" pitchFamily="34" charset="0"/>
              <a:buChar char="•"/>
            </a:pPr>
            <a:r>
              <a:rPr lang="fr-FR" sz="2800" spc="-10" dirty="0">
                <a:solidFill>
                  <a:schemeClr val="bg1"/>
                </a:solidFill>
                <a:latin typeface="Calibri"/>
                <a:cs typeface="Calibri"/>
              </a:rPr>
              <a:t>Des questions ?</a:t>
            </a:r>
            <a:endParaRPr sz="2800" dirty="0">
              <a:solidFill>
                <a:schemeClr val="bg1"/>
              </a:solidFill>
              <a:latin typeface="Calibri"/>
              <a:cs typeface="Calibri"/>
            </a:endParaRPr>
          </a:p>
        </p:txBody>
      </p:sp>
      <p:pic>
        <p:nvPicPr>
          <p:cNvPr id="2" name="Picture 2">
            <a:extLst>
              <a:ext uri="{FF2B5EF4-FFF2-40B4-BE49-F238E27FC236}">
                <a16:creationId xmlns:a16="http://schemas.microsoft.com/office/drawing/2014/main" id="{A5442430-71C4-F90A-9061-5406AB286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8802" y="5421153"/>
            <a:ext cx="1666148" cy="104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473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8DE56BE7-1E76-4147-8ABF-E91E4525B516}"/>
              </a:ext>
            </a:extLst>
          </p:cNvPr>
          <p:cNvSpPr txBox="1">
            <a:spLocks noGrp="1"/>
          </p:cNvSpPr>
          <p:nvPr>
            <p:ph type="ctrTitle"/>
          </p:nvPr>
        </p:nvSpPr>
        <p:spPr>
          <a:xfrm>
            <a:off x="3165481" y="3154388"/>
            <a:ext cx="5581650" cy="1181734"/>
          </a:xfrm>
          <a:prstGeom prst="rect">
            <a:avLst/>
          </a:prstGeom>
        </p:spPr>
        <p:txBody>
          <a:bodyPr vert="horz" wrap="square" lIns="0" tIns="12065" rIns="0" bIns="0" rtlCol="0">
            <a:spAutoFit/>
          </a:bodyPr>
          <a:lstStyle/>
          <a:p>
            <a:pPr marL="12700">
              <a:lnSpc>
                <a:spcPct val="100000"/>
              </a:lnSpc>
              <a:spcBef>
                <a:spcPts val="95"/>
              </a:spcBef>
            </a:pPr>
            <a:r>
              <a:rPr lang="fr-FR" sz="4000" b="1" spc="-30" dirty="0">
                <a:solidFill>
                  <a:srgbClr val="28425C"/>
                </a:solidFill>
                <a:latin typeface="Calibri"/>
                <a:cs typeface="Calibri"/>
              </a:rPr>
              <a:t>Actualités mécénat</a:t>
            </a:r>
            <a:br>
              <a:rPr lang="fr-FR" sz="4000" b="1" spc="-30" dirty="0">
                <a:solidFill>
                  <a:srgbClr val="28425C"/>
                </a:solidFill>
                <a:latin typeface="Calibri"/>
                <a:cs typeface="Calibri"/>
              </a:rPr>
            </a:br>
            <a:r>
              <a:rPr lang="fr-FR" sz="1800" b="1" spc="-30" dirty="0">
                <a:solidFill>
                  <a:srgbClr val="28425C"/>
                </a:solidFill>
                <a:latin typeface="Calibri"/>
                <a:cs typeface="Calibri"/>
              </a:rPr>
              <a:t>Pôle mécénat régional</a:t>
            </a:r>
            <a:br>
              <a:rPr lang="fr-FR" sz="1800" b="1" spc="-30" dirty="0">
                <a:solidFill>
                  <a:srgbClr val="28425C"/>
                </a:solidFill>
                <a:latin typeface="Calibri"/>
                <a:cs typeface="Calibri"/>
              </a:rPr>
            </a:br>
            <a:r>
              <a:rPr lang="fr-FR" sz="1800" b="1" spc="-30" dirty="0">
                <a:solidFill>
                  <a:srgbClr val="28425C"/>
                </a:solidFill>
                <a:latin typeface="Calibri"/>
                <a:cs typeface="Calibri"/>
              </a:rPr>
              <a:t>portail mécénat  </a:t>
            </a:r>
            <a:endParaRPr sz="1800" dirty="0">
              <a:latin typeface="Calibri"/>
              <a:cs typeface="Calibri"/>
            </a:endParaRPr>
          </a:p>
        </p:txBody>
      </p:sp>
      <p:pic>
        <p:nvPicPr>
          <p:cNvPr id="2" name="Picture 2">
            <a:extLst>
              <a:ext uri="{FF2B5EF4-FFF2-40B4-BE49-F238E27FC236}">
                <a16:creationId xmlns:a16="http://schemas.microsoft.com/office/drawing/2014/main" id="{F2671907-A58C-BF4D-B497-E324A867F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62" y="365428"/>
            <a:ext cx="1666148" cy="104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727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AEDF320-C160-CD2D-19A3-9B55B66F4214}"/>
              </a:ext>
            </a:extLst>
          </p:cNvPr>
          <p:cNvSpPr txBox="1">
            <a:spLocks noGrp="1"/>
          </p:cNvSpPr>
          <p:nvPr>
            <p:ph type="body" idx="4294967295"/>
          </p:nvPr>
        </p:nvSpPr>
        <p:spPr>
          <a:xfrm>
            <a:off x="792541" y="887208"/>
            <a:ext cx="11019355" cy="4566919"/>
          </a:xfrm>
        </p:spPr>
        <p:txBody>
          <a:bodyPr wrap="square">
            <a:normAutofit fontScale="92500" lnSpcReduction="20000"/>
          </a:bodyPr>
          <a:lstStyle/>
          <a:p>
            <a:pPr marL="0" lvl="1" indent="0" algn="just" hangingPunct="0">
              <a:lnSpc>
                <a:spcPct val="100000"/>
              </a:lnSpc>
              <a:spcBef>
                <a:spcPts val="700"/>
              </a:spcBef>
              <a:buClr>
                <a:srgbClr val="000000"/>
              </a:buClr>
              <a:buSzPct val="100000"/>
              <a:buFont typeface="Times New Roman" pitchFamily="18"/>
              <a:tabLst>
                <a:tab pos="911159" algn="l"/>
                <a:tab pos="1825560" algn="l"/>
                <a:tab pos="2739960" algn="l"/>
                <a:tab pos="3654360" algn="l"/>
                <a:tab pos="4568760" algn="l"/>
                <a:tab pos="5483159" algn="l"/>
                <a:tab pos="6397560" algn="l"/>
                <a:tab pos="7311960" algn="l"/>
                <a:tab pos="8226360" algn="l"/>
                <a:tab pos="9140760" algn="l"/>
                <a:tab pos="10055160" algn="l"/>
                <a:tab pos="10333080" algn="l"/>
                <a:tab pos="10782360" algn="l"/>
              </a:tabLst>
            </a:pPr>
            <a:r>
              <a:rPr lang="en-US" sz="2000" b="1" dirty="0">
                <a:solidFill>
                  <a:srgbClr val="000000"/>
                </a:solidFill>
                <a:highlight>
                  <a:scrgbClr r="0" g="0" b="0">
                    <a:alpha val="0"/>
                  </a:scrgbClr>
                </a:highlight>
                <a:latin typeface="Times New Roman" pitchFamily="18"/>
                <a:cs typeface="Lucida Sans Unicode" pitchFamily="2"/>
              </a:rPr>
              <a:t>Le </a:t>
            </a:r>
            <a:r>
              <a:rPr lang="en-US" sz="2000" b="1" dirty="0" err="1">
                <a:solidFill>
                  <a:srgbClr val="000000"/>
                </a:solidFill>
                <a:highlight>
                  <a:scrgbClr r="0" g="0" b="0">
                    <a:alpha val="0"/>
                  </a:scrgbClr>
                </a:highlight>
                <a:latin typeface="Times New Roman" pitchFamily="18"/>
                <a:cs typeface="Lucida Sans Unicode" pitchFamily="2"/>
              </a:rPr>
              <a:t>Pôle</a:t>
            </a:r>
            <a:r>
              <a:rPr lang="en-US" sz="2000" b="1" dirty="0">
                <a:solidFill>
                  <a:srgbClr val="000000"/>
                </a:solidFill>
                <a:highlight>
                  <a:scrgbClr r="0" g="0" b="0">
                    <a:alpha val="0"/>
                  </a:scrgbClr>
                </a:highlight>
                <a:latin typeface="Times New Roman" pitchFamily="18"/>
                <a:cs typeface="Lucida Sans Unicode" pitchFamily="2"/>
              </a:rPr>
              <a:t> </a:t>
            </a:r>
            <a:r>
              <a:rPr lang="en-US" sz="2000" b="1" dirty="0" err="1">
                <a:solidFill>
                  <a:srgbClr val="000000"/>
                </a:solidFill>
                <a:highlight>
                  <a:scrgbClr r="0" g="0" b="0">
                    <a:alpha val="0"/>
                  </a:scrgbClr>
                </a:highlight>
                <a:latin typeface="Times New Roman" pitchFamily="18"/>
                <a:cs typeface="Lucida Sans Unicode" pitchFamily="2"/>
              </a:rPr>
              <a:t>Régional</a:t>
            </a:r>
            <a:r>
              <a:rPr lang="en-US" sz="2000" b="1" dirty="0">
                <a:solidFill>
                  <a:srgbClr val="000000"/>
                </a:solidFill>
                <a:highlight>
                  <a:scrgbClr r="0" g="0" b="0">
                    <a:alpha val="0"/>
                  </a:scrgbClr>
                </a:highlight>
                <a:latin typeface="Times New Roman" pitchFamily="18"/>
                <a:cs typeface="Lucida Sans Unicode" pitchFamily="2"/>
              </a:rPr>
              <a:t> </a:t>
            </a:r>
            <a:r>
              <a:rPr lang="en-US" sz="2000" b="1" dirty="0" err="1">
                <a:solidFill>
                  <a:srgbClr val="000000"/>
                </a:solidFill>
                <a:highlight>
                  <a:scrgbClr r="0" g="0" b="0">
                    <a:alpha val="0"/>
                  </a:scrgbClr>
                </a:highlight>
                <a:latin typeface="Times New Roman" pitchFamily="18"/>
                <a:cs typeface="Lucida Sans Unicode" pitchFamily="2"/>
              </a:rPr>
              <a:t>Mécénat</a:t>
            </a:r>
            <a:r>
              <a:rPr lang="en-US" sz="2000" b="1" dirty="0">
                <a:solidFill>
                  <a:srgbClr val="000000"/>
                </a:solidFill>
                <a:highlight>
                  <a:scrgbClr r="0" g="0" b="0">
                    <a:alpha val="0"/>
                  </a:scrgbClr>
                </a:highlight>
                <a:latin typeface="Times New Roman" pitchFamily="18"/>
                <a:cs typeface="Lucida Sans Unicode" pitchFamily="2"/>
              </a:rPr>
              <a:t> en Nouvelle-Aquitaine : </a:t>
            </a:r>
            <a:r>
              <a:rPr lang="en-US" sz="2000" b="1" dirty="0" err="1">
                <a:solidFill>
                  <a:srgbClr val="000000"/>
                </a:solidFill>
                <a:highlight>
                  <a:scrgbClr r="0" g="0" b="0">
                    <a:alpha val="0"/>
                  </a:scrgbClr>
                </a:highlight>
                <a:latin typeface="Times New Roman" pitchFamily="18"/>
                <a:cs typeface="Lucida Sans Unicode" pitchFamily="2"/>
              </a:rPr>
              <a:t>C’est</a:t>
            </a:r>
            <a:r>
              <a:rPr lang="en-US" sz="2000" b="1" dirty="0">
                <a:solidFill>
                  <a:srgbClr val="000000"/>
                </a:solidFill>
                <a:highlight>
                  <a:scrgbClr r="0" g="0" b="0">
                    <a:alpha val="0"/>
                  </a:scrgbClr>
                </a:highlight>
                <a:latin typeface="Times New Roman" pitchFamily="18"/>
                <a:cs typeface="Lucida Sans Unicode" pitchFamily="2"/>
              </a:rPr>
              <a:t> quoi ?</a:t>
            </a:r>
          </a:p>
          <a:p>
            <a:pPr algn="just">
              <a:tabLst>
                <a:tab pos="343080" algn="l"/>
                <a:tab pos="1254239" algn="l"/>
                <a:tab pos="2168640" algn="l"/>
                <a:tab pos="3083040" algn="l"/>
                <a:tab pos="3997440" algn="l"/>
                <a:tab pos="4911840" algn="l"/>
                <a:tab pos="5826239" algn="l"/>
                <a:tab pos="6740640" algn="l"/>
                <a:tab pos="7655040" algn="l"/>
                <a:tab pos="8569440" algn="l"/>
                <a:tab pos="9483840" algn="l"/>
                <a:tab pos="10398240" algn="l"/>
                <a:tab pos="10676160" algn="l"/>
                <a:tab pos="11125440" algn="l"/>
              </a:tabLst>
            </a:pPr>
            <a:endParaRPr lang="fr-FR" sz="2000" dirty="0"/>
          </a:p>
          <a:p>
            <a:pPr marL="0" indent="0" algn="just">
              <a:buClr>
                <a:srgbClr val="000000"/>
              </a:buClr>
              <a:buSzPct val="100000"/>
              <a:buNone/>
              <a:tabLst>
                <a:tab pos="911159" algn="l"/>
                <a:tab pos="1825560" algn="l"/>
                <a:tab pos="2739960" algn="l"/>
                <a:tab pos="3654360" algn="l"/>
                <a:tab pos="4568760" algn="l"/>
                <a:tab pos="5483159" algn="l"/>
                <a:tab pos="6397560" algn="l"/>
                <a:tab pos="7311960" algn="l"/>
                <a:tab pos="8226360" algn="l"/>
                <a:tab pos="9140760" algn="l"/>
                <a:tab pos="10055160" algn="l"/>
                <a:tab pos="10333080" algn="l"/>
                <a:tab pos="10782360" algn="l"/>
              </a:tabLst>
            </a:pPr>
            <a:r>
              <a:rPr lang="fr-FR" sz="2000" b="1" dirty="0"/>
              <a:t>Partenaires professionnels et institutionnels </a:t>
            </a:r>
            <a:r>
              <a:rPr lang="fr-FR" sz="2000" dirty="0"/>
              <a:t>signataires d’une convention (5 juillet 2018)  :</a:t>
            </a:r>
          </a:p>
          <a:p>
            <a:pPr algn="just">
              <a:tabLst>
                <a:tab pos="343080" algn="l"/>
                <a:tab pos="1254239" algn="l"/>
                <a:tab pos="2168640" algn="l"/>
                <a:tab pos="3083040" algn="l"/>
                <a:tab pos="3997440" algn="l"/>
                <a:tab pos="4911840" algn="l"/>
                <a:tab pos="5826239" algn="l"/>
                <a:tab pos="6740640" algn="l"/>
                <a:tab pos="7655040" algn="l"/>
                <a:tab pos="8569440" algn="l"/>
                <a:tab pos="9483840" algn="l"/>
                <a:tab pos="10398240" algn="l"/>
                <a:tab pos="10676160" algn="l"/>
                <a:tab pos="11125440" algn="l"/>
              </a:tabLst>
            </a:pPr>
            <a:r>
              <a:rPr lang="fr-FR" sz="2000" dirty="0"/>
              <a:t>la </a:t>
            </a:r>
            <a:r>
              <a:rPr lang="fr-FR" sz="2000" dirty="0">
                <a:latin typeface="+mn-lt"/>
              </a:rPr>
              <a:t>Direction</a:t>
            </a:r>
            <a:r>
              <a:rPr lang="fr-FR" sz="2000" dirty="0"/>
              <a:t> Régionale des Affaires Culturelles Nouvelle-Aquitaine (Drac),</a:t>
            </a:r>
          </a:p>
          <a:p>
            <a:pPr algn="just">
              <a:tabLst>
                <a:tab pos="343080" algn="l"/>
                <a:tab pos="1254239" algn="l"/>
                <a:tab pos="2168640" algn="l"/>
                <a:tab pos="3083040" algn="l"/>
                <a:tab pos="3997440" algn="l"/>
                <a:tab pos="4911840" algn="l"/>
                <a:tab pos="5826239" algn="l"/>
                <a:tab pos="6740640" algn="l"/>
                <a:tab pos="7655040" algn="l"/>
                <a:tab pos="8569440" algn="l"/>
                <a:tab pos="9483840" algn="l"/>
                <a:tab pos="10398240" algn="l"/>
                <a:tab pos="10676160" algn="l"/>
                <a:tab pos="11125440" algn="l"/>
              </a:tabLst>
            </a:pPr>
            <a:r>
              <a:rPr lang="fr-FR" sz="2000" dirty="0"/>
              <a:t>la Direction Régionale de l’Environnement, de l‘Aménagement et du Logement Nouvelle- Aquitaine (</a:t>
            </a:r>
            <a:r>
              <a:rPr lang="fr-FR" sz="2000" dirty="0" err="1"/>
              <a:t>Dreal</a:t>
            </a:r>
            <a:r>
              <a:rPr lang="fr-FR" sz="2000" dirty="0"/>
              <a:t>)</a:t>
            </a:r>
          </a:p>
          <a:p>
            <a:pPr algn="just">
              <a:tabLst>
                <a:tab pos="343080" algn="l"/>
                <a:tab pos="1254239" algn="l"/>
                <a:tab pos="2168640" algn="l"/>
                <a:tab pos="3083040" algn="l"/>
                <a:tab pos="3997440" algn="l"/>
                <a:tab pos="4911840" algn="l"/>
                <a:tab pos="5826239" algn="l"/>
                <a:tab pos="6740640" algn="l"/>
                <a:tab pos="7655040" algn="l"/>
                <a:tab pos="8569440" algn="l"/>
                <a:tab pos="9483840" algn="l"/>
                <a:tab pos="10398240" algn="l"/>
                <a:tab pos="10676160" algn="l"/>
                <a:tab pos="11125440" algn="l"/>
              </a:tabLst>
            </a:pPr>
            <a:r>
              <a:rPr lang="fr-FR" sz="2000" dirty="0"/>
              <a:t> l’Ordre régional des Experts Comptables de Nouvelle-Aquitaine</a:t>
            </a:r>
          </a:p>
          <a:p>
            <a:pPr algn="just">
              <a:tabLst>
                <a:tab pos="343080" algn="l"/>
                <a:tab pos="1254239" algn="l"/>
                <a:tab pos="2168640" algn="l"/>
                <a:tab pos="3083040" algn="l"/>
                <a:tab pos="3997440" algn="l"/>
                <a:tab pos="4911840" algn="l"/>
                <a:tab pos="5826239" algn="l"/>
                <a:tab pos="6740640" algn="l"/>
                <a:tab pos="7655040" algn="l"/>
                <a:tab pos="8569440" algn="l"/>
                <a:tab pos="9483840" algn="l"/>
                <a:tab pos="10398240" algn="l"/>
                <a:tab pos="10676160" algn="l"/>
                <a:tab pos="11125440" algn="l"/>
              </a:tabLst>
            </a:pPr>
            <a:r>
              <a:rPr lang="fr-FR" sz="2000" dirty="0"/>
              <a:t>les Barreaux de Bordeaux et de Bayonne,</a:t>
            </a:r>
          </a:p>
          <a:p>
            <a:pPr algn="just">
              <a:tabLst>
                <a:tab pos="343080" algn="l"/>
                <a:tab pos="1254239" algn="l"/>
                <a:tab pos="2168640" algn="l"/>
                <a:tab pos="3083040" algn="l"/>
                <a:tab pos="3997440" algn="l"/>
                <a:tab pos="4911840" algn="l"/>
                <a:tab pos="5826239" algn="l"/>
                <a:tab pos="6740640" algn="l"/>
                <a:tab pos="7655040" algn="l"/>
                <a:tab pos="8569440" algn="l"/>
                <a:tab pos="9483840" algn="l"/>
                <a:tab pos="10398240" algn="l"/>
                <a:tab pos="10676160" algn="l"/>
                <a:tab pos="11125440" algn="l"/>
              </a:tabLst>
            </a:pPr>
            <a:r>
              <a:rPr lang="fr-FR" sz="2000" dirty="0"/>
              <a:t> le Conseil régional des notaires de Bordeaux.</a:t>
            </a:r>
          </a:p>
          <a:p>
            <a:pPr marL="0" indent="0" algn="just">
              <a:buNone/>
              <a:tabLst>
                <a:tab pos="343080" algn="l"/>
                <a:tab pos="1254239" algn="l"/>
                <a:tab pos="2168640" algn="l"/>
                <a:tab pos="3083040" algn="l"/>
                <a:tab pos="3997440" algn="l"/>
                <a:tab pos="4911840" algn="l"/>
                <a:tab pos="5826239" algn="l"/>
                <a:tab pos="6740640" algn="l"/>
                <a:tab pos="7655040" algn="l"/>
                <a:tab pos="8569440" algn="l"/>
                <a:tab pos="9483840" algn="l"/>
                <a:tab pos="10398240" algn="l"/>
                <a:tab pos="10676160" algn="l"/>
                <a:tab pos="11125440" algn="l"/>
              </a:tabLst>
            </a:pPr>
            <a:r>
              <a:rPr lang="fr-FR" sz="2000" b="1" dirty="0"/>
              <a:t>des objectifs </a:t>
            </a:r>
            <a:r>
              <a:rPr lang="fr-FR" sz="2000" dirty="0"/>
              <a:t>:</a:t>
            </a:r>
          </a:p>
          <a:p>
            <a:pPr algn="just">
              <a:tabLst>
                <a:tab pos="343080" algn="l"/>
                <a:tab pos="1254239" algn="l"/>
                <a:tab pos="2168640" algn="l"/>
                <a:tab pos="3083040" algn="l"/>
                <a:tab pos="3997440" algn="l"/>
                <a:tab pos="4911840" algn="l"/>
                <a:tab pos="5826239" algn="l"/>
                <a:tab pos="6740640" algn="l"/>
                <a:tab pos="7655040" algn="l"/>
                <a:tab pos="8569440" algn="l"/>
                <a:tab pos="9483840" algn="l"/>
                <a:tab pos="10398240" algn="l"/>
                <a:tab pos="10676160" algn="l"/>
                <a:tab pos="11125440" algn="l"/>
              </a:tabLst>
            </a:pPr>
            <a:r>
              <a:rPr lang="fr-FR" sz="2000" dirty="0"/>
              <a:t>fédérer des professionnels et des compétences afin de donner une lisibilité au mécénat sur un territoire aux disparités importantes.</a:t>
            </a:r>
          </a:p>
          <a:p>
            <a:pPr algn="just">
              <a:tabLst>
                <a:tab pos="343080" algn="l"/>
                <a:tab pos="1254239" algn="l"/>
                <a:tab pos="2168640" algn="l"/>
                <a:tab pos="3083040" algn="l"/>
                <a:tab pos="3997440" algn="l"/>
                <a:tab pos="4911840" algn="l"/>
                <a:tab pos="5826239" algn="l"/>
                <a:tab pos="6740640" algn="l"/>
                <a:tab pos="7655040" algn="l"/>
                <a:tab pos="8569440" algn="l"/>
                <a:tab pos="9483840" algn="l"/>
                <a:tab pos="10398240" algn="l"/>
                <a:tab pos="10676160" algn="l"/>
                <a:tab pos="11125440" algn="l"/>
              </a:tabLst>
            </a:pPr>
            <a:r>
              <a:rPr lang="fr-FR" sz="2000" dirty="0"/>
              <a:t>faciliter les relations entre des entreprises et des porteurs de projets [ex : via la réalisation d’un Espace mécénat], des rencontres, la création de clubs de mécènes, de fonds de dotation... Des échanges sur des sujets spécifiques.</a:t>
            </a:r>
          </a:p>
          <a:p>
            <a:pPr algn="just">
              <a:tabLst>
                <a:tab pos="343080" algn="l"/>
                <a:tab pos="1254239" algn="l"/>
                <a:tab pos="2168640" algn="l"/>
                <a:tab pos="3083040" algn="l"/>
                <a:tab pos="3997440" algn="l"/>
                <a:tab pos="4911840" algn="l"/>
                <a:tab pos="5826239" algn="l"/>
                <a:tab pos="6740640" algn="l"/>
                <a:tab pos="7655040" algn="l"/>
                <a:tab pos="8569440" algn="l"/>
                <a:tab pos="9483840" algn="l"/>
                <a:tab pos="10398240" algn="l"/>
                <a:tab pos="10676160" algn="l"/>
                <a:tab pos="11125440" algn="l"/>
              </a:tabLst>
            </a:pPr>
            <a:endParaRPr lang="fr-FR" sz="1600" dirty="0"/>
          </a:p>
          <a:p>
            <a:pPr marL="0" lvl="1" indent="0" algn="just" hangingPunct="0">
              <a:lnSpc>
                <a:spcPct val="100000"/>
              </a:lnSpc>
              <a:spcBef>
                <a:spcPts val="700"/>
              </a:spcBef>
              <a:buNone/>
              <a:tabLst>
                <a:tab pos="911159" algn="l"/>
                <a:tab pos="1825560" algn="l"/>
                <a:tab pos="2739960" algn="l"/>
                <a:tab pos="3654360" algn="l"/>
                <a:tab pos="4568760" algn="l"/>
                <a:tab pos="5483159" algn="l"/>
                <a:tab pos="6397560" algn="l"/>
                <a:tab pos="7311960" algn="l"/>
                <a:tab pos="8226360" algn="l"/>
                <a:tab pos="9140760" algn="l"/>
                <a:tab pos="10055160" algn="l"/>
                <a:tab pos="10333080" algn="l"/>
                <a:tab pos="10782360" algn="l"/>
              </a:tabLst>
            </a:pPr>
            <a:endParaRPr lang="en-US" sz="2000" dirty="0">
              <a:solidFill>
                <a:srgbClr val="000000"/>
              </a:solidFill>
              <a:highlight>
                <a:scrgbClr r="0" g="0" b="0">
                  <a:alpha val="0"/>
                </a:scrgbClr>
              </a:highlight>
              <a:latin typeface="Times New Roman" pitchFamily="18"/>
              <a:cs typeface="Lucida Sans Unicode" pitchFamily="2"/>
            </a:endParaRPr>
          </a:p>
          <a:p>
            <a:pPr marL="0" lvl="1" indent="0" algn="just" hangingPunct="0">
              <a:lnSpc>
                <a:spcPct val="100000"/>
              </a:lnSpc>
              <a:spcBef>
                <a:spcPts val="700"/>
              </a:spcBef>
              <a:buNone/>
              <a:tabLst>
                <a:tab pos="911159" algn="l"/>
                <a:tab pos="1825560" algn="l"/>
                <a:tab pos="2739960" algn="l"/>
                <a:tab pos="3654360" algn="l"/>
                <a:tab pos="4568760" algn="l"/>
                <a:tab pos="5483159" algn="l"/>
                <a:tab pos="6397560" algn="l"/>
                <a:tab pos="7311960" algn="l"/>
                <a:tab pos="8226360" algn="l"/>
                <a:tab pos="9140760" algn="l"/>
                <a:tab pos="10055160" algn="l"/>
                <a:tab pos="10333080" algn="l"/>
                <a:tab pos="10782360" algn="l"/>
              </a:tabLst>
            </a:pPr>
            <a:endParaRPr lang="en-US" sz="2000" dirty="0">
              <a:solidFill>
                <a:srgbClr val="000000"/>
              </a:solidFill>
              <a:highlight>
                <a:scrgbClr r="0" g="0" b="0">
                  <a:alpha val="0"/>
                </a:scrgbClr>
              </a:highlight>
              <a:latin typeface="Times New Roman" pitchFamily="18"/>
              <a:cs typeface="Lucida Sans Unicode" pitchFamily="2"/>
            </a:endParaRPr>
          </a:p>
        </p:txBody>
      </p:sp>
      <p:sp>
        <p:nvSpPr>
          <p:cNvPr id="3" name="Titre 2">
            <a:extLst>
              <a:ext uri="{FF2B5EF4-FFF2-40B4-BE49-F238E27FC236}">
                <a16:creationId xmlns:a16="http://schemas.microsoft.com/office/drawing/2014/main" id="{A6B3FE8C-3CE4-A614-7958-10F21E8D6243}"/>
              </a:ext>
            </a:extLst>
          </p:cNvPr>
          <p:cNvSpPr txBox="1">
            <a:spLocks noGrp="1"/>
          </p:cNvSpPr>
          <p:nvPr>
            <p:ph type="title" idx="4294967295"/>
          </p:nvPr>
        </p:nvSpPr>
        <p:spPr>
          <a:xfrm>
            <a:off x="1185848" y="273601"/>
            <a:ext cx="8820000" cy="964080"/>
          </a:xfrm>
        </p:spPr>
        <p:txBody>
          <a:bodyPr wrap="square">
            <a:noAutofit/>
          </a:bodyPr>
          <a:lstStyle/>
          <a:p>
            <a:pPr marL="341280" indent="-341280">
              <a:tabLst>
                <a:tab pos="341280" algn="l"/>
                <a:tab pos="1252439" algn="l"/>
                <a:tab pos="2166840" algn="l"/>
                <a:tab pos="3081240" algn="l"/>
                <a:tab pos="3995640" algn="l"/>
                <a:tab pos="4910040" algn="l"/>
                <a:tab pos="5824439" algn="l"/>
                <a:tab pos="6738840" algn="l"/>
                <a:tab pos="7653240" algn="l"/>
                <a:tab pos="8567640" algn="l"/>
                <a:tab pos="9482040" algn="l"/>
                <a:tab pos="10396440" algn="l"/>
                <a:tab pos="10674360" algn="l"/>
                <a:tab pos="11123640" algn="l"/>
              </a:tabLst>
            </a:pPr>
            <a:r>
              <a:rPr lang="fr-FR" sz="2800" b="1" dirty="0">
                <a:latin typeface="+mn-lt"/>
              </a:rPr>
              <a:t>Actions et outils du Pôle Mécénat de Nouvelle-Aquitaine</a:t>
            </a:r>
            <a:br>
              <a:rPr lang="fr-FR" sz="2800" b="1" dirty="0"/>
            </a:br>
            <a:endParaRPr lang="fr-FR" sz="2800" b="1" dirty="0"/>
          </a:p>
        </p:txBody>
      </p:sp>
      <p:pic>
        <p:nvPicPr>
          <p:cNvPr id="4" name="Image 3">
            <a:extLst>
              <a:ext uri="{FF2B5EF4-FFF2-40B4-BE49-F238E27FC236}">
                <a16:creationId xmlns:a16="http://schemas.microsoft.com/office/drawing/2014/main" id="{1325F7EF-FCA0-BA29-232B-405199B0A37E}"/>
              </a:ext>
            </a:extLst>
          </p:cNvPr>
          <p:cNvPicPr>
            <a:picLocks noChangeAspect="1"/>
          </p:cNvPicPr>
          <p:nvPr/>
        </p:nvPicPr>
        <p:blipFill>
          <a:blip r:embed="rId3">
            <a:lum/>
            <a:alphaModFix/>
          </a:blip>
          <a:srcRect/>
          <a:stretch>
            <a:fillRect/>
          </a:stretch>
        </p:blipFill>
        <p:spPr>
          <a:xfrm>
            <a:off x="1523968" y="5506223"/>
            <a:ext cx="9000000" cy="929138"/>
          </a:xfrm>
          <a:prstGeom prst="rect">
            <a:avLst/>
          </a:prstGeom>
          <a:noFill/>
          <a:ln>
            <a:noFill/>
          </a:ln>
        </p:spPr>
      </p:pic>
      <p:pic>
        <p:nvPicPr>
          <p:cNvPr id="6" name="Image 5" descr="Une image contenant cercle, Police, logo, Graphique&#10;&#10;Description générée automatiquement">
            <a:extLst>
              <a:ext uri="{FF2B5EF4-FFF2-40B4-BE49-F238E27FC236}">
                <a16:creationId xmlns:a16="http://schemas.microsoft.com/office/drawing/2014/main" id="{29DC5CE8-97C4-5071-7227-3232373C3D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6204" y="1403873"/>
            <a:ext cx="546510" cy="546510"/>
          </a:xfrm>
          <a:prstGeom prst="rect">
            <a:avLst/>
          </a:prstGeom>
        </p:spPr>
      </p:pic>
    </p:spTree>
  </p:cSld>
  <p:clrMapOvr>
    <a:masterClrMapping/>
  </p:clrMapOvr>
</p:sld>
</file>

<file path=ppt/theme/theme1.xml><?xml version="1.0" encoding="utf-8"?>
<a:theme xmlns:a="http://schemas.openxmlformats.org/drawingml/2006/main" name="Thème Office-Couleu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Blan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5023</TotalTime>
  <Words>8071</Words>
  <Application>Microsoft Office PowerPoint</Application>
  <PresentationFormat>Grand écran</PresentationFormat>
  <Paragraphs>715</Paragraphs>
  <Slides>70</Slides>
  <Notes>40</Notes>
  <HiddenSlides>0</HiddenSlides>
  <MMClips>0</MMClips>
  <ScaleCrop>false</ScaleCrop>
  <HeadingPairs>
    <vt:vector size="8" baseType="variant">
      <vt:variant>
        <vt:lpstr>Polices utilisées</vt:lpstr>
      </vt:variant>
      <vt:variant>
        <vt:i4>16</vt:i4>
      </vt:variant>
      <vt:variant>
        <vt:lpstr>Thème</vt:lpstr>
      </vt:variant>
      <vt:variant>
        <vt:i4>2</vt:i4>
      </vt:variant>
      <vt:variant>
        <vt:lpstr>Serveurs OLE incorporés</vt:lpstr>
      </vt:variant>
      <vt:variant>
        <vt:i4>1</vt:i4>
      </vt:variant>
      <vt:variant>
        <vt:lpstr>Titres des diapositives</vt:lpstr>
      </vt:variant>
      <vt:variant>
        <vt:i4>70</vt:i4>
      </vt:variant>
    </vt:vector>
  </HeadingPairs>
  <TitlesOfParts>
    <vt:vector size="89" baseType="lpstr">
      <vt:lpstr>Alt Gothic ATF</vt:lpstr>
      <vt:lpstr>Alt Gothic ATF Blk</vt:lpstr>
      <vt:lpstr>Alt Gothic ATF Hvy</vt:lpstr>
      <vt:lpstr>Arial</vt:lpstr>
      <vt:lpstr>Calibri</vt:lpstr>
      <vt:lpstr>Courier New</vt:lpstr>
      <vt:lpstr>Fira Sans</vt:lpstr>
      <vt:lpstr>Futura LT</vt:lpstr>
      <vt:lpstr>Google Sans</vt:lpstr>
      <vt:lpstr>Open Sans</vt:lpstr>
      <vt:lpstr>Roboto</vt:lpstr>
      <vt:lpstr>sourcesanspro</vt:lpstr>
      <vt:lpstr>Symbol</vt:lpstr>
      <vt:lpstr>Times New Roman</vt:lpstr>
      <vt:lpstr>Wingdings</vt:lpstr>
      <vt:lpstr>Wingdings 2</vt:lpstr>
      <vt:lpstr>Thème Office-Couleur</vt:lpstr>
      <vt:lpstr>1_Thème Office-Blanc</vt:lpstr>
      <vt:lpstr>Acrobat Document</vt:lpstr>
      <vt:lpstr>Atelier mécénat et fonds de dotation</vt:lpstr>
      <vt:lpstr>Déroulement de la réunion</vt:lpstr>
      <vt:lpstr>Intervenants</vt:lpstr>
      <vt:lpstr>Intervenants</vt:lpstr>
      <vt:lpstr>Déroulement de l’après-midi</vt:lpstr>
      <vt:lpstr>sommaire</vt:lpstr>
      <vt:lpstr>La mission mécénat  Ministère de la culture Léa MORGAN</vt:lpstr>
      <vt:lpstr>Actualités mécénat Pôle mécénat régional portail mécénat  </vt:lpstr>
      <vt:lpstr>Actions et outils du Pôle Mécénat de Nouvelle-Aquitaine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Rappel des dispositifs du mécénat </vt:lpstr>
      <vt:lpstr>Les chiffres du mécénat</vt:lpstr>
      <vt:lpstr>Le mécénat culturel</vt:lpstr>
      <vt:lpstr>Les conditions pour bénéficier du mécénat déductible</vt:lpstr>
      <vt:lpstr>Les organismes éligibles au Mécénat</vt:lpstr>
      <vt:lpstr>Les règles fiscales applicables au mécénat</vt:lpstr>
      <vt:lpstr>Genèse et panorama des fonds de dotation en France en 2022</vt:lpstr>
      <vt:lpstr>Panorama</vt:lpstr>
      <vt:lpstr>Panorama</vt:lpstr>
      <vt:lpstr>Cadre juridique des fonds de dotation</vt:lpstr>
      <vt:lpstr>L’essentiel juridique :</vt:lpstr>
      <vt:lpstr>L’essentiel juridique : Constitution</vt:lpstr>
      <vt:lpstr>Présentation PowerPoint</vt:lpstr>
      <vt:lpstr>Présentation PowerPoint</vt:lpstr>
      <vt:lpstr>Présentation PowerPoint</vt:lpstr>
      <vt:lpstr>L’essentiel Juridique  Obligation administrative </vt:lpstr>
      <vt:lpstr>Présentation PowerPoint</vt:lpstr>
      <vt:lpstr>Présentation PowerPoint</vt:lpstr>
      <vt:lpstr>Présentation PowerPoint</vt:lpstr>
      <vt:lpstr>Encadrement fiscal des fonds de dotation</vt:lpstr>
      <vt:lpstr>Présentation PowerPoint</vt:lpstr>
      <vt:lpstr>Présentation PowerPoint</vt:lpstr>
      <vt:lpstr>Présentation PowerPoint</vt:lpstr>
      <vt:lpstr>Environnement comptable et financier des fonds de dotation </vt:lpstr>
      <vt:lpstr>Atelier fonds de dotation un préambule  :  L’appel à la générosité du public</vt:lpstr>
      <vt:lpstr>Atelier fonds de dotation   L’appel à la générosité du public </vt:lpstr>
      <vt:lpstr>Atelier fonds de dotation  L’appel à la générosité du public</vt:lpstr>
      <vt:lpstr>Atelier fonds de dotation   L’appel à la générosité du public</vt:lpstr>
      <vt:lpstr>Atelier fonds de dotation L’appel à la générosité du public</vt:lpstr>
      <vt:lpstr>Atelier fonds de dotation   L’essentiel comptable</vt:lpstr>
      <vt:lpstr>Atelier fonds de dotation L’essentiel comptable</vt:lpstr>
      <vt:lpstr>Atelier fonds de dotation  L’essentiel comptable</vt:lpstr>
      <vt:lpstr>Atelier fonds de dotation  L’essentiel comptable</vt:lpstr>
      <vt:lpstr>Atelier fonds de dotation  L’essentiel comptable</vt:lpstr>
      <vt:lpstr>Présentation PowerPoint</vt:lpstr>
      <vt:lpstr>Présentation PowerPoint</vt:lpstr>
      <vt:lpstr>Atelier fonds de dotation : L’essentiel comptable : l’annexe aux comptes annuels</vt:lpstr>
      <vt:lpstr>Atelier fonds de dotation</vt:lpstr>
      <vt:lpstr>Atelier fonds de dotation</vt:lpstr>
      <vt:lpstr>Atelier fonds de dotation</vt:lpstr>
      <vt:lpstr>Atelier fonds de dotation</vt:lpstr>
      <vt:lpstr>Atelier fonds de dotation</vt:lpstr>
      <vt:lpstr>Atelier fonds de dotation</vt:lpstr>
      <vt:lpstr>Atelier fonds de dotation</vt:lpstr>
      <vt:lpstr>Atelier fonds de dotation</vt:lpstr>
      <vt:lpstr>Atelier fonds de dotation</vt:lpstr>
      <vt:lpstr>Atelier fonds de dotation</vt:lpstr>
      <vt:lpstr>Atelier fonds de dotation</vt:lpstr>
      <vt:lpstr>Atelier fonds de dotation</vt:lpstr>
      <vt:lpstr>Atelier fonds de dotation</vt:lpstr>
      <vt:lpstr>Atelier fonds de dotation</vt:lpstr>
      <vt:lpstr>Atelier fonds de dotation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Claire GARRABOS</dc:creator>
  <cp:lastModifiedBy>gil lefebvre</cp:lastModifiedBy>
  <cp:revision>61</cp:revision>
  <dcterms:created xsi:type="dcterms:W3CDTF">2023-06-16T07:36:07Z</dcterms:created>
  <dcterms:modified xsi:type="dcterms:W3CDTF">2023-12-12T13:27:06Z</dcterms:modified>
</cp:coreProperties>
</file>