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68"/>
  </p:notesMasterIdLst>
  <p:sldIdLst>
    <p:sldId id="330" r:id="rId2"/>
    <p:sldId id="292" r:id="rId3"/>
    <p:sldId id="285" r:id="rId4"/>
    <p:sldId id="286" r:id="rId5"/>
    <p:sldId id="280" r:id="rId6"/>
    <p:sldId id="281" r:id="rId7"/>
    <p:sldId id="260" r:id="rId8"/>
    <p:sldId id="291" r:id="rId9"/>
    <p:sldId id="287" r:id="rId10"/>
    <p:sldId id="290" r:id="rId11"/>
    <p:sldId id="329" r:id="rId12"/>
    <p:sldId id="288" r:id="rId13"/>
    <p:sldId id="289" r:id="rId14"/>
    <p:sldId id="282" r:id="rId15"/>
    <p:sldId id="293" r:id="rId16"/>
    <p:sldId id="294" r:id="rId17"/>
    <p:sldId id="295" r:id="rId18"/>
    <p:sldId id="331" r:id="rId19"/>
    <p:sldId id="338" r:id="rId20"/>
    <p:sldId id="296" r:id="rId21"/>
    <p:sldId id="297" r:id="rId22"/>
    <p:sldId id="299" r:id="rId23"/>
    <p:sldId id="261" r:id="rId24"/>
    <p:sldId id="263" r:id="rId25"/>
    <p:sldId id="256" r:id="rId26"/>
    <p:sldId id="257" r:id="rId27"/>
    <p:sldId id="318" r:id="rId28"/>
    <p:sldId id="258" r:id="rId29"/>
    <p:sldId id="317" r:id="rId30"/>
    <p:sldId id="319" r:id="rId31"/>
    <p:sldId id="268" r:id="rId32"/>
    <p:sldId id="264" r:id="rId33"/>
    <p:sldId id="300" r:id="rId34"/>
    <p:sldId id="259" r:id="rId35"/>
    <p:sldId id="265" r:id="rId36"/>
    <p:sldId id="269" r:id="rId37"/>
    <p:sldId id="270" r:id="rId38"/>
    <p:sldId id="301" r:id="rId39"/>
    <p:sldId id="303" r:id="rId40"/>
    <p:sldId id="337" r:id="rId41"/>
    <p:sldId id="304" r:id="rId42"/>
    <p:sldId id="302" r:id="rId43"/>
    <p:sldId id="298" r:id="rId44"/>
    <p:sldId id="308" r:id="rId45"/>
    <p:sldId id="306" r:id="rId46"/>
    <p:sldId id="307" r:id="rId47"/>
    <p:sldId id="315" r:id="rId48"/>
    <p:sldId id="311" r:id="rId49"/>
    <p:sldId id="312" r:id="rId50"/>
    <p:sldId id="320" r:id="rId51"/>
    <p:sldId id="321" r:id="rId52"/>
    <p:sldId id="322" r:id="rId53"/>
    <p:sldId id="313" r:id="rId54"/>
    <p:sldId id="316" r:id="rId55"/>
    <p:sldId id="314" r:id="rId56"/>
    <p:sldId id="328" r:id="rId57"/>
    <p:sldId id="323" r:id="rId58"/>
    <p:sldId id="324" r:id="rId59"/>
    <p:sldId id="327" r:id="rId60"/>
    <p:sldId id="325" r:id="rId61"/>
    <p:sldId id="326" r:id="rId62"/>
    <p:sldId id="333" r:id="rId63"/>
    <p:sldId id="332" r:id="rId64"/>
    <p:sldId id="334" r:id="rId65"/>
    <p:sldId id="335" r:id="rId66"/>
    <p:sldId id="336" r:id="rId6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autoAdjust="0"/>
    <p:restoredTop sz="94141" autoAdjust="0"/>
  </p:normalViewPr>
  <p:slideViewPr>
    <p:cSldViewPr snapToGrid="0">
      <p:cViewPr varScale="1">
        <p:scale>
          <a:sx n="82" d="100"/>
          <a:sy n="82" d="100"/>
        </p:scale>
        <p:origin x="96" y="36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3811CA-FEA9-4B25-80C4-1FFD3A20B08D}" type="doc">
      <dgm:prSet loTypeId="urn:microsoft.com/office/officeart/2005/8/layout/vProcess5" loCatId="process" qsTypeId="urn:microsoft.com/office/officeart/2005/8/quickstyle/simple3" qsCatId="simple" csTypeId="urn:microsoft.com/office/officeart/2005/8/colors/colorful1" csCatId="colorful" phldr="1"/>
      <dgm:spPr/>
      <dgm:t>
        <a:bodyPr/>
        <a:lstStyle/>
        <a:p>
          <a:endParaRPr lang="en-US"/>
        </a:p>
      </dgm:t>
    </dgm:pt>
    <dgm:pt modelId="{B72F9C4A-3C5A-43FE-983D-6A449AD3FE48}">
      <dgm:prSet custT="1"/>
      <dgm:spPr/>
      <dgm:t>
        <a:bodyPr/>
        <a:lstStyle/>
        <a:p>
          <a:r>
            <a:rPr lang="en-US" sz="1600" dirty="0" err="1"/>
            <a:t>Cette</a:t>
          </a:r>
          <a:r>
            <a:rPr lang="en-US" sz="1600" dirty="0"/>
            <a:t> clause </a:t>
          </a:r>
          <a:r>
            <a:rPr lang="en-US" sz="1600" dirty="0" err="1"/>
            <a:t>permet</a:t>
          </a:r>
          <a:r>
            <a:rPr lang="en-US" sz="1600" dirty="0"/>
            <a:t> à </a:t>
          </a:r>
          <a:r>
            <a:rPr lang="en-US" sz="1600" dirty="0" err="1"/>
            <a:t>l'employeur</a:t>
          </a:r>
          <a:r>
            <a:rPr lang="en-US" sz="1600" dirty="0"/>
            <a:t> de modifier le lieu de travail du </a:t>
          </a:r>
          <a:r>
            <a:rPr lang="en-US" sz="1600" dirty="0" err="1"/>
            <a:t>salarié</a:t>
          </a:r>
          <a:r>
            <a:rPr lang="en-US" sz="1600" dirty="0"/>
            <a:t>. </a:t>
          </a:r>
        </a:p>
        <a:p>
          <a:r>
            <a:rPr lang="en-US" sz="1600" dirty="0"/>
            <a:t>La Cour de cassation </a:t>
          </a:r>
          <a:r>
            <a:rPr lang="en-US" sz="1600" dirty="0" err="1"/>
            <a:t>exige</a:t>
          </a:r>
          <a:r>
            <a:rPr lang="en-US" sz="1600" dirty="0"/>
            <a:t> de la </a:t>
          </a:r>
          <a:r>
            <a:rPr lang="en-US" sz="1600" dirty="0" err="1"/>
            <a:t>précision</a:t>
          </a:r>
          <a:r>
            <a:rPr lang="en-US" sz="1600" dirty="0"/>
            <a:t> dans la </a:t>
          </a:r>
          <a:r>
            <a:rPr lang="en-US" sz="1600" dirty="0" err="1"/>
            <a:t>délimitation</a:t>
          </a:r>
          <a:r>
            <a:rPr lang="en-US" sz="1600" dirty="0"/>
            <a:t> </a:t>
          </a:r>
          <a:r>
            <a:rPr lang="en-US" sz="1600" dirty="0" err="1"/>
            <a:t>géographique</a:t>
          </a:r>
          <a:r>
            <a:rPr lang="en-US" sz="1600" dirty="0"/>
            <a:t> et </a:t>
          </a:r>
          <a:r>
            <a:rPr lang="en-US" sz="1600" dirty="0" err="1"/>
            <a:t>interdit</a:t>
          </a:r>
          <a:r>
            <a:rPr lang="en-US" sz="1600" dirty="0"/>
            <a:t> les clauses </a:t>
          </a:r>
          <a:r>
            <a:rPr lang="en-US" sz="1600" dirty="0" err="1"/>
            <a:t>évolutives</a:t>
          </a:r>
          <a:r>
            <a:rPr lang="en-US" sz="1600" dirty="0"/>
            <a:t>.</a:t>
          </a:r>
        </a:p>
      </dgm:t>
    </dgm:pt>
    <dgm:pt modelId="{275E7772-58E0-40A7-B671-E3863BEB7170}" type="parTrans" cxnId="{1FCB6604-8B58-4F56-A304-5CFB8513A4CC}">
      <dgm:prSet/>
      <dgm:spPr/>
      <dgm:t>
        <a:bodyPr/>
        <a:lstStyle/>
        <a:p>
          <a:endParaRPr lang="en-US"/>
        </a:p>
      </dgm:t>
    </dgm:pt>
    <dgm:pt modelId="{8E2382AC-4E48-4E22-98E6-849058790DE7}" type="sibTrans" cxnId="{1FCB6604-8B58-4F56-A304-5CFB8513A4CC}">
      <dgm:prSet/>
      <dgm:spPr/>
      <dgm:t>
        <a:bodyPr/>
        <a:lstStyle/>
        <a:p>
          <a:endParaRPr lang="en-US"/>
        </a:p>
      </dgm:t>
    </dgm:pt>
    <dgm:pt modelId="{48FC1A6E-74F4-4AAF-A33C-45A2140B4336}">
      <dgm:prSet custT="1"/>
      <dgm:spPr/>
      <dgm:t>
        <a:bodyPr/>
        <a:lstStyle/>
        <a:p>
          <a:r>
            <a:rPr lang="en-US" sz="1600" dirty="0" err="1"/>
            <a:t>Exemple</a:t>
          </a:r>
          <a:r>
            <a:rPr lang="en-US" sz="1600" dirty="0"/>
            <a:t> : Une clause </a:t>
          </a:r>
          <a:r>
            <a:rPr lang="en-US" sz="1600" dirty="0" err="1"/>
            <a:t>peut</a:t>
          </a:r>
          <a:r>
            <a:rPr lang="en-US" sz="1600" dirty="0"/>
            <a:t> </a:t>
          </a:r>
          <a:r>
            <a:rPr lang="en-US" sz="1600" dirty="0" err="1"/>
            <a:t>être</a:t>
          </a:r>
          <a:r>
            <a:rPr lang="en-US" sz="1600" dirty="0"/>
            <a:t> </a:t>
          </a:r>
          <a:r>
            <a:rPr lang="en-US" sz="1600" dirty="0" err="1"/>
            <a:t>jugée</a:t>
          </a:r>
          <a:r>
            <a:rPr lang="en-US" sz="1600" dirty="0"/>
            <a:t> </a:t>
          </a:r>
          <a:r>
            <a:rPr lang="en-US" sz="1600" dirty="0" err="1"/>
            <a:t>nulle</a:t>
          </a:r>
          <a:r>
            <a:rPr lang="en-US" sz="1600" dirty="0"/>
            <a:t> car </a:t>
          </a:r>
          <a:r>
            <a:rPr lang="en-US" sz="1600" dirty="0" err="1"/>
            <a:t>elle</a:t>
          </a:r>
          <a:r>
            <a:rPr lang="en-US" sz="1600" dirty="0"/>
            <a:t> ne </a:t>
          </a:r>
          <a:r>
            <a:rPr lang="en-US" sz="1600" dirty="0" err="1"/>
            <a:t>précise</a:t>
          </a:r>
          <a:r>
            <a:rPr lang="en-US" sz="1600" dirty="0"/>
            <a:t> pas </a:t>
          </a:r>
          <a:r>
            <a:rPr lang="en-US" sz="1600" dirty="0" err="1"/>
            <a:t>si</a:t>
          </a:r>
          <a:r>
            <a:rPr lang="en-US" sz="1600" dirty="0"/>
            <a:t> la </a:t>
          </a:r>
          <a:r>
            <a:rPr lang="en-US" sz="1600" dirty="0" err="1"/>
            <a:t>mobilité</a:t>
          </a:r>
          <a:r>
            <a:rPr lang="en-US" sz="1600" dirty="0"/>
            <a:t> </a:t>
          </a:r>
          <a:r>
            <a:rPr lang="en-US" sz="1600" dirty="0" err="1"/>
            <a:t>peut</a:t>
          </a:r>
          <a:r>
            <a:rPr lang="en-US" sz="1600" dirty="0"/>
            <a:t> </a:t>
          </a:r>
          <a:r>
            <a:rPr lang="en-US" sz="1600" dirty="0" err="1"/>
            <a:t>s'exercer</a:t>
          </a:r>
          <a:r>
            <a:rPr lang="en-US" sz="1600" dirty="0"/>
            <a:t> sur les </a:t>
          </a:r>
          <a:r>
            <a:rPr lang="en-US" sz="1600" dirty="0" err="1"/>
            <a:t>établissements</a:t>
          </a:r>
          <a:r>
            <a:rPr lang="en-US" sz="1600" dirty="0"/>
            <a:t> </a:t>
          </a:r>
          <a:r>
            <a:rPr lang="en-US" sz="1600" dirty="0" err="1"/>
            <a:t>ouverts</a:t>
          </a:r>
          <a:r>
            <a:rPr lang="en-US" sz="1600" dirty="0"/>
            <a:t> </a:t>
          </a:r>
          <a:r>
            <a:rPr lang="en-US" sz="1600" dirty="0" err="1"/>
            <a:t>postérieurement</a:t>
          </a:r>
          <a:r>
            <a:rPr lang="en-US" sz="1600" dirty="0"/>
            <a:t> à la signature du </a:t>
          </a:r>
          <a:r>
            <a:rPr lang="en-US" sz="1600" dirty="0" err="1"/>
            <a:t>contrat</a:t>
          </a:r>
          <a:r>
            <a:rPr lang="en-US" sz="1000" dirty="0"/>
            <a:t>.</a:t>
          </a:r>
        </a:p>
      </dgm:t>
    </dgm:pt>
    <dgm:pt modelId="{69E293DE-4DA6-432B-B0BF-19136557C0E2}" type="parTrans" cxnId="{4D68F9E6-0621-42A5-B491-FC77BF6336FA}">
      <dgm:prSet/>
      <dgm:spPr/>
      <dgm:t>
        <a:bodyPr/>
        <a:lstStyle/>
        <a:p>
          <a:endParaRPr lang="en-US"/>
        </a:p>
      </dgm:t>
    </dgm:pt>
    <dgm:pt modelId="{2ADD2515-4FF7-4CFC-AB13-662496EA5655}" type="sibTrans" cxnId="{4D68F9E6-0621-42A5-B491-FC77BF6336FA}">
      <dgm:prSet/>
      <dgm:spPr/>
      <dgm:t>
        <a:bodyPr/>
        <a:lstStyle/>
        <a:p>
          <a:endParaRPr lang="en-US"/>
        </a:p>
      </dgm:t>
    </dgm:pt>
    <dgm:pt modelId="{EB26C5AF-F6D3-4AD9-A952-BE5DD24CB2E1}">
      <dgm:prSet custT="1"/>
      <dgm:spPr/>
      <dgm:t>
        <a:bodyPr/>
        <a:lstStyle/>
        <a:p>
          <a:r>
            <a:rPr lang="fr-FR" sz="1400" dirty="0"/>
            <a:t>Lorsque l'employeur assortit la clause de mobilité d'une obligation de transfert du domicile, il faut, en application de l'article L. 1121-1 du Code du travail, que ce changement soit </a:t>
          </a:r>
          <a:r>
            <a:rPr lang="fr-FR" sz="1400" b="1" dirty="0"/>
            <a:t>« indispensable aux intérêts légitimes de l'entreprise et proportionné, compte tenu de l'emploi occupé et du travail demandé, au but recherché » </a:t>
          </a:r>
          <a:br>
            <a:rPr lang="fr-FR" sz="1400" b="1" dirty="0"/>
          </a:br>
          <a:r>
            <a:rPr lang="fr-FR" sz="1400" dirty="0"/>
            <a:t>(Cass. soc., 15 mai 2007, no 06-41.277</a:t>
          </a:r>
          <a:r>
            <a:rPr lang="fr-FR" sz="1200" dirty="0"/>
            <a:t>)</a:t>
          </a:r>
          <a:endParaRPr lang="en-US" sz="1200" dirty="0"/>
        </a:p>
      </dgm:t>
    </dgm:pt>
    <dgm:pt modelId="{F4738031-4E2A-441E-B671-FD2AEB07D990}" type="parTrans" cxnId="{E510CC3A-54C5-49E1-B252-1A6AE195FDD0}">
      <dgm:prSet/>
      <dgm:spPr/>
      <dgm:t>
        <a:bodyPr/>
        <a:lstStyle/>
        <a:p>
          <a:endParaRPr lang="en-US"/>
        </a:p>
      </dgm:t>
    </dgm:pt>
    <dgm:pt modelId="{0EBDA4A2-27CF-4090-B96A-B0763556B9D4}" type="sibTrans" cxnId="{E510CC3A-54C5-49E1-B252-1A6AE195FDD0}">
      <dgm:prSet/>
      <dgm:spPr/>
      <dgm:t>
        <a:bodyPr/>
        <a:lstStyle/>
        <a:p>
          <a:endParaRPr lang="en-US"/>
        </a:p>
      </dgm:t>
    </dgm:pt>
    <dgm:pt modelId="{CB4CBE5C-839A-4CCB-8D10-C943F4EC8901}" type="pres">
      <dgm:prSet presAssocID="{AE3811CA-FEA9-4B25-80C4-1FFD3A20B08D}" presName="outerComposite" presStyleCnt="0">
        <dgm:presLayoutVars>
          <dgm:chMax val="5"/>
          <dgm:dir/>
          <dgm:resizeHandles val="exact"/>
        </dgm:presLayoutVars>
      </dgm:prSet>
      <dgm:spPr/>
    </dgm:pt>
    <dgm:pt modelId="{081D58CB-4A6A-416A-B949-99B0FD6BB178}" type="pres">
      <dgm:prSet presAssocID="{AE3811CA-FEA9-4B25-80C4-1FFD3A20B08D}" presName="dummyMaxCanvas" presStyleCnt="0">
        <dgm:presLayoutVars/>
      </dgm:prSet>
      <dgm:spPr/>
    </dgm:pt>
    <dgm:pt modelId="{71023B1B-44A1-4CA0-A852-BA744547E2A3}" type="pres">
      <dgm:prSet presAssocID="{AE3811CA-FEA9-4B25-80C4-1FFD3A20B08D}" presName="ThreeNodes_1" presStyleLbl="node1" presStyleIdx="0" presStyleCnt="3" custScaleX="112024">
        <dgm:presLayoutVars>
          <dgm:bulletEnabled val="1"/>
        </dgm:presLayoutVars>
      </dgm:prSet>
      <dgm:spPr/>
    </dgm:pt>
    <dgm:pt modelId="{C289C3DA-8249-47B0-8531-0EDBF1900985}" type="pres">
      <dgm:prSet presAssocID="{AE3811CA-FEA9-4B25-80C4-1FFD3A20B08D}" presName="ThreeNodes_2" presStyleLbl="node1" presStyleIdx="1" presStyleCnt="3">
        <dgm:presLayoutVars>
          <dgm:bulletEnabled val="1"/>
        </dgm:presLayoutVars>
      </dgm:prSet>
      <dgm:spPr/>
    </dgm:pt>
    <dgm:pt modelId="{02C8751F-3912-4CFD-A597-3E4F9932E51E}" type="pres">
      <dgm:prSet presAssocID="{AE3811CA-FEA9-4B25-80C4-1FFD3A20B08D}" presName="ThreeNodes_3" presStyleLbl="node1" presStyleIdx="2" presStyleCnt="3" custLinFactNeighborX="-320" custLinFactNeighborY="325">
        <dgm:presLayoutVars>
          <dgm:bulletEnabled val="1"/>
        </dgm:presLayoutVars>
      </dgm:prSet>
      <dgm:spPr/>
    </dgm:pt>
    <dgm:pt modelId="{158528FC-A3DF-4FB9-AC78-5D09B3F3A9F3}" type="pres">
      <dgm:prSet presAssocID="{AE3811CA-FEA9-4B25-80C4-1FFD3A20B08D}" presName="ThreeConn_1-2" presStyleLbl="fgAccFollowNode1" presStyleIdx="0" presStyleCnt="2">
        <dgm:presLayoutVars>
          <dgm:bulletEnabled val="1"/>
        </dgm:presLayoutVars>
      </dgm:prSet>
      <dgm:spPr/>
    </dgm:pt>
    <dgm:pt modelId="{80D83A2B-7898-481E-959E-E309BFA2A769}" type="pres">
      <dgm:prSet presAssocID="{AE3811CA-FEA9-4B25-80C4-1FFD3A20B08D}" presName="ThreeConn_2-3" presStyleLbl="fgAccFollowNode1" presStyleIdx="1" presStyleCnt="2">
        <dgm:presLayoutVars>
          <dgm:bulletEnabled val="1"/>
        </dgm:presLayoutVars>
      </dgm:prSet>
      <dgm:spPr/>
    </dgm:pt>
    <dgm:pt modelId="{CEC0D461-4122-49C7-9434-507F02D43936}" type="pres">
      <dgm:prSet presAssocID="{AE3811CA-FEA9-4B25-80C4-1FFD3A20B08D}" presName="ThreeNodes_1_text" presStyleLbl="node1" presStyleIdx="2" presStyleCnt="3">
        <dgm:presLayoutVars>
          <dgm:bulletEnabled val="1"/>
        </dgm:presLayoutVars>
      </dgm:prSet>
      <dgm:spPr/>
    </dgm:pt>
    <dgm:pt modelId="{B4D14651-CA77-49E4-B1F2-A77CD01E3CE1}" type="pres">
      <dgm:prSet presAssocID="{AE3811CA-FEA9-4B25-80C4-1FFD3A20B08D}" presName="ThreeNodes_2_text" presStyleLbl="node1" presStyleIdx="2" presStyleCnt="3">
        <dgm:presLayoutVars>
          <dgm:bulletEnabled val="1"/>
        </dgm:presLayoutVars>
      </dgm:prSet>
      <dgm:spPr/>
    </dgm:pt>
    <dgm:pt modelId="{D45544FE-BC59-48C6-9FB1-5CDF7230A674}" type="pres">
      <dgm:prSet presAssocID="{AE3811CA-FEA9-4B25-80C4-1FFD3A20B08D}" presName="ThreeNodes_3_text" presStyleLbl="node1" presStyleIdx="2" presStyleCnt="3">
        <dgm:presLayoutVars>
          <dgm:bulletEnabled val="1"/>
        </dgm:presLayoutVars>
      </dgm:prSet>
      <dgm:spPr/>
    </dgm:pt>
  </dgm:ptLst>
  <dgm:cxnLst>
    <dgm:cxn modelId="{1FCB6604-8B58-4F56-A304-5CFB8513A4CC}" srcId="{AE3811CA-FEA9-4B25-80C4-1FFD3A20B08D}" destId="{B72F9C4A-3C5A-43FE-983D-6A449AD3FE48}" srcOrd="0" destOrd="0" parTransId="{275E7772-58E0-40A7-B671-E3863BEB7170}" sibTransId="{8E2382AC-4E48-4E22-98E6-849058790DE7}"/>
    <dgm:cxn modelId="{B215260E-9789-4766-8480-6EF35C604B68}" type="presOf" srcId="{EB26C5AF-F6D3-4AD9-A952-BE5DD24CB2E1}" destId="{D45544FE-BC59-48C6-9FB1-5CDF7230A674}" srcOrd="1" destOrd="0" presId="urn:microsoft.com/office/officeart/2005/8/layout/vProcess5"/>
    <dgm:cxn modelId="{54CF071D-80ED-47FF-AFB9-4EFDDD760D39}" type="presOf" srcId="{B72F9C4A-3C5A-43FE-983D-6A449AD3FE48}" destId="{71023B1B-44A1-4CA0-A852-BA744547E2A3}" srcOrd="0" destOrd="0" presId="urn:microsoft.com/office/officeart/2005/8/layout/vProcess5"/>
    <dgm:cxn modelId="{E510CC3A-54C5-49E1-B252-1A6AE195FDD0}" srcId="{AE3811CA-FEA9-4B25-80C4-1FFD3A20B08D}" destId="{EB26C5AF-F6D3-4AD9-A952-BE5DD24CB2E1}" srcOrd="2" destOrd="0" parTransId="{F4738031-4E2A-441E-B671-FD2AEB07D990}" sibTransId="{0EBDA4A2-27CF-4090-B96A-B0763556B9D4}"/>
    <dgm:cxn modelId="{0DFF9546-041D-49E0-90C2-E3102D610531}" type="presOf" srcId="{8E2382AC-4E48-4E22-98E6-849058790DE7}" destId="{158528FC-A3DF-4FB9-AC78-5D09B3F3A9F3}" srcOrd="0" destOrd="0" presId="urn:microsoft.com/office/officeart/2005/8/layout/vProcess5"/>
    <dgm:cxn modelId="{326BF355-79CC-43E8-8730-1B8394183A58}" type="presOf" srcId="{EB26C5AF-F6D3-4AD9-A952-BE5DD24CB2E1}" destId="{02C8751F-3912-4CFD-A597-3E4F9932E51E}" srcOrd="0" destOrd="0" presId="urn:microsoft.com/office/officeart/2005/8/layout/vProcess5"/>
    <dgm:cxn modelId="{1E0DE159-F434-4FFC-A9DE-4BA5C2E13EFA}" type="presOf" srcId="{2ADD2515-4FF7-4CFC-AB13-662496EA5655}" destId="{80D83A2B-7898-481E-959E-E309BFA2A769}" srcOrd="0" destOrd="0" presId="urn:microsoft.com/office/officeart/2005/8/layout/vProcess5"/>
    <dgm:cxn modelId="{20EB9D96-E8F8-4C3B-833A-D6E17B8003BF}" type="presOf" srcId="{B72F9C4A-3C5A-43FE-983D-6A449AD3FE48}" destId="{CEC0D461-4122-49C7-9434-507F02D43936}" srcOrd="1" destOrd="0" presId="urn:microsoft.com/office/officeart/2005/8/layout/vProcess5"/>
    <dgm:cxn modelId="{6CD603BF-72FB-41B1-B3EA-F927FF6710D0}" type="presOf" srcId="{48FC1A6E-74F4-4AAF-A33C-45A2140B4336}" destId="{C289C3DA-8249-47B0-8531-0EDBF1900985}" srcOrd="0" destOrd="0" presId="urn:microsoft.com/office/officeart/2005/8/layout/vProcess5"/>
    <dgm:cxn modelId="{4D68F9E6-0621-42A5-B491-FC77BF6336FA}" srcId="{AE3811CA-FEA9-4B25-80C4-1FFD3A20B08D}" destId="{48FC1A6E-74F4-4AAF-A33C-45A2140B4336}" srcOrd="1" destOrd="0" parTransId="{69E293DE-4DA6-432B-B0BF-19136557C0E2}" sibTransId="{2ADD2515-4FF7-4CFC-AB13-662496EA5655}"/>
    <dgm:cxn modelId="{C40A63ED-8830-4C38-AC6B-F82C5584FADC}" type="presOf" srcId="{AE3811CA-FEA9-4B25-80C4-1FFD3A20B08D}" destId="{CB4CBE5C-839A-4CCB-8D10-C943F4EC8901}" srcOrd="0" destOrd="0" presId="urn:microsoft.com/office/officeart/2005/8/layout/vProcess5"/>
    <dgm:cxn modelId="{E51BACEE-0D90-419C-BB06-284E82708468}" type="presOf" srcId="{48FC1A6E-74F4-4AAF-A33C-45A2140B4336}" destId="{B4D14651-CA77-49E4-B1F2-A77CD01E3CE1}" srcOrd="1" destOrd="0" presId="urn:microsoft.com/office/officeart/2005/8/layout/vProcess5"/>
    <dgm:cxn modelId="{01700FE2-F7EA-4975-AFB4-BEAA014FEA7C}" type="presParOf" srcId="{CB4CBE5C-839A-4CCB-8D10-C943F4EC8901}" destId="{081D58CB-4A6A-416A-B949-99B0FD6BB178}" srcOrd="0" destOrd="0" presId="urn:microsoft.com/office/officeart/2005/8/layout/vProcess5"/>
    <dgm:cxn modelId="{3B11FC1D-AD45-4247-A116-FFF8B11F2749}" type="presParOf" srcId="{CB4CBE5C-839A-4CCB-8D10-C943F4EC8901}" destId="{71023B1B-44A1-4CA0-A852-BA744547E2A3}" srcOrd="1" destOrd="0" presId="urn:microsoft.com/office/officeart/2005/8/layout/vProcess5"/>
    <dgm:cxn modelId="{23672D83-2AF9-45DE-8AA0-1BF24193B2B2}" type="presParOf" srcId="{CB4CBE5C-839A-4CCB-8D10-C943F4EC8901}" destId="{C289C3DA-8249-47B0-8531-0EDBF1900985}" srcOrd="2" destOrd="0" presId="urn:microsoft.com/office/officeart/2005/8/layout/vProcess5"/>
    <dgm:cxn modelId="{5CBD3DAA-5212-4945-9A42-DC22EDDA40F2}" type="presParOf" srcId="{CB4CBE5C-839A-4CCB-8D10-C943F4EC8901}" destId="{02C8751F-3912-4CFD-A597-3E4F9932E51E}" srcOrd="3" destOrd="0" presId="urn:microsoft.com/office/officeart/2005/8/layout/vProcess5"/>
    <dgm:cxn modelId="{1F052E2E-3A7F-44CC-A0F8-423A9AEDD103}" type="presParOf" srcId="{CB4CBE5C-839A-4CCB-8D10-C943F4EC8901}" destId="{158528FC-A3DF-4FB9-AC78-5D09B3F3A9F3}" srcOrd="4" destOrd="0" presId="urn:microsoft.com/office/officeart/2005/8/layout/vProcess5"/>
    <dgm:cxn modelId="{49C82100-2D7C-4292-8959-832395936A43}" type="presParOf" srcId="{CB4CBE5C-839A-4CCB-8D10-C943F4EC8901}" destId="{80D83A2B-7898-481E-959E-E309BFA2A769}" srcOrd="5" destOrd="0" presId="urn:microsoft.com/office/officeart/2005/8/layout/vProcess5"/>
    <dgm:cxn modelId="{77854307-E43C-427A-9974-8B6202E36469}" type="presParOf" srcId="{CB4CBE5C-839A-4CCB-8D10-C943F4EC8901}" destId="{CEC0D461-4122-49C7-9434-507F02D43936}" srcOrd="6" destOrd="0" presId="urn:microsoft.com/office/officeart/2005/8/layout/vProcess5"/>
    <dgm:cxn modelId="{5DED585B-7B2F-4492-9E2F-AD85D3B33CC5}" type="presParOf" srcId="{CB4CBE5C-839A-4CCB-8D10-C943F4EC8901}" destId="{B4D14651-CA77-49E4-B1F2-A77CD01E3CE1}" srcOrd="7" destOrd="0" presId="urn:microsoft.com/office/officeart/2005/8/layout/vProcess5"/>
    <dgm:cxn modelId="{10578BE6-4270-4CC2-8756-6119158E7389}" type="presParOf" srcId="{CB4CBE5C-839A-4CCB-8D10-C943F4EC8901}" destId="{D45544FE-BC59-48C6-9FB1-5CDF7230A674}"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5BF417-6518-4DF2-88BE-343751D24A64}" type="doc">
      <dgm:prSet loTypeId="urn:microsoft.com/office/officeart/2005/8/layout/vProcess5" loCatId="process" qsTypeId="urn:microsoft.com/office/officeart/2005/8/quickstyle/simple3" qsCatId="simple" csTypeId="urn:microsoft.com/office/officeart/2005/8/colors/colorful1" csCatId="colorful" phldr="1"/>
      <dgm:spPr/>
      <dgm:t>
        <a:bodyPr/>
        <a:lstStyle/>
        <a:p>
          <a:endParaRPr lang="en-US"/>
        </a:p>
      </dgm:t>
    </dgm:pt>
    <dgm:pt modelId="{53B5184B-B384-4FDF-BC46-1EDC2A581309}">
      <dgm:prSet/>
      <dgm:spPr/>
      <dgm:t>
        <a:bodyPr/>
        <a:lstStyle/>
        <a:p>
          <a:r>
            <a:rPr lang="en-US" dirty="0" err="1"/>
            <a:t>Cette</a:t>
          </a:r>
          <a:r>
            <a:rPr lang="en-US" dirty="0"/>
            <a:t> clause </a:t>
          </a:r>
          <a:r>
            <a:rPr lang="en-US" dirty="0" err="1"/>
            <a:t>interdit</a:t>
          </a:r>
          <a:r>
            <a:rPr lang="en-US" dirty="0"/>
            <a:t> au </a:t>
          </a:r>
          <a:r>
            <a:rPr lang="en-US" dirty="0" err="1"/>
            <a:t>salarié</a:t>
          </a:r>
          <a:r>
            <a:rPr lang="en-US" dirty="0"/>
            <a:t>, après la fin de son </a:t>
          </a:r>
          <a:r>
            <a:rPr lang="en-US" dirty="0" err="1"/>
            <a:t>contrat</a:t>
          </a:r>
          <a:r>
            <a:rPr lang="en-US" dirty="0"/>
            <a:t>, </a:t>
          </a:r>
          <a:r>
            <a:rPr lang="en-US" dirty="0" err="1"/>
            <a:t>d'entrer</a:t>
          </a:r>
          <a:r>
            <a:rPr lang="en-US" dirty="0"/>
            <a:t> au service </a:t>
          </a:r>
          <a:r>
            <a:rPr lang="en-US" dirty="0" err="1"/>
            <a:t>d'une</a:t>
          </a:r>
          <a:r>
            <a:rPr lang="en-US" dirty="0"/>
            <a:t> </a:t>
          </a:r>
          <a:r>
            <a:rPr lang="en-US" dirty="0" err="1"/>
            <a:t>entreprise</a:t>
          </a:r>
          <a:r>
            <a:rPr lang="en-US" dirty="0"/>
            <a:t> </a:t>
          </a:r>
          <a:r>
            <a:rPr lang="en-US" dirty="0" err="1"/>
            <a:t>concurrente</a:t>
          </a:r>
          <a:r>
            <a:rPr lang="en-US" dirty="0"/>
            <a:t>.</a:t>
          </a:r>
        </a:p>
      </dgm:t>
    </dgm:pt>
    <dgm:pt modelId="{A692C487-5D04-420E-8AFB-CBD814844005}" type="parTrans" cxnId="{190C7024-51AE-48C4-853F-F97D947B2BBF}">
      <dgm:prSet/>
      <dgm:spPr/>
      <dgm:t>
        <a:bodyPr/>
        <a:lstStyle/>
        <a:p>
          <a:endParaRPr lang="en-US"/>
        </a:p>
      </dgm:t>
    </dgm:pt>
    <dgm:pt modelId="{92C3C6A7-121B-45AA-A2C2-BD4B1401D7C0}" type="sibTrans" cxnId="{190C7024-51AE-48C4-853F-F97D947B2BBF}">
      <dgm:prSet/>
      <dgm:spPr/>
      <dgm:t>
        <a:bodyPr/>
        <a:lstStyle/>
        <a:p>
          <a:endParaRPr lang="en-US"/>
        </a:p>
      </dgm:t>
    </dgm:pt>
    <dgm:pt modelId="{47B5E501-6BA8-440F-A4BE-0ED4F942D08C}">
      <dgm:prSet/>
      <dgm:spPr/>
      <dgm:t>
        <a:bodyPr/>
        <a:lstStyle/>
        <a:p>
          <a:r>
            <a:rPr lang="en-US" dirty="0" err="1"/>
            <a:t>Exemple</a:t>
          </a:r>
          <a:r>
            <a:rPr lang="en-US" dirty="0"/>
            <a:t> : </a:t>
          </a:r>
          <a:r>
            <a:rPr lang="fr-FR" dirty="0"/>
            <a:t>Un ingénieur en informatique reçoit une indemnité en échange de son engagement à ne pas travailler pour un concurrent direct pendant un an après son départ.</a:t>
          </a:r>
          <a:endParaRPr lang="en-US" dirty="0"/>
        </a:p>
      </dgm:t>
    </dgm:pt>
    <dgm:pt modelId="{896DF4B4-D447-46BE-BD20-6644E73341BF}" type="parTrans" cxnId="{56B1B358-F82E-4287-A9AA-2D256FE48B88}">
      <dgm:prSet/>
      <dgm:spPr/>
      <dgm:t>
        <a:bodyPr/>
        <a:lstStyle/>
        <a:p>
          <a:endParaRPr lang="en-US"/>
        </a:p>
      </dgm:t>
    </dgm:pt>
    <dgm:pt modelId="{334289C6-74B2-4AE2-A7C4-4C413CF8FC32}" type="sibTrans" cxnId="{56B1B358-F82E-4287-A9AA-2D256FE48B88}">
      <dgm:prSet/>
      <dgm:spPr/>
      <dgm:t>
        <a:bodyPr/>
        <a:lstStyle/>
        <a:p>
          <a:endParaRPr lang="en-US"/>
        </a:p>
      </dgm:t>
    </dgm:pt>
    <dgm:pt modelId="{5F70264D-B571-49DD-831A-25EB0DB4C54A}">
      <dgm:prSet/>
      <dgm:spPr/>
      <dgm:t>
        <a:bodyPr/>
        <a:lstStyle/>
        <a:p>
          <a:r>
            <a:rPr lang="en-US" dirty="0" err="1"/>
            <a:t>Actualité</a:t>
          </a:r>
          <a:r>
            <a:rPr lang="en-US" dirty="0"/>
            <a:t> : Les </a:t>
          </a:r>
          <a:r>
            <a:rPr lang="en-US" dirty="0" err="1"/>
            <a:t>tribunaux</a:t>
          </a:r>
          <a:r>
            <a:rPr lang="en-US" dirty="0"/>
            <a:t> </a:t>
          </a:r>
          <a:r>
            <a:rPr lang="en-US" dirty="0" err="1"/>
            <a:t>sont</a:t>
          </a:r>
          <a:r>
            <a:rPr lang="en-US" dirty="0"/>
            <a:t> de plus en plus </a:t>
          </a:r>
          <a:r>
            <a:rPr lang="en-US" dirty="0" err="1"/>
            <a:t>vigilants</a:t>
          </a:r>
          <a:r>
            <a:rPr lang="en-US" dirty="0"/>
            <a:t> sur </a:t>
          </a:r>
          <a:r>
            <a:rPr lang="en-US" dirty="0" err="1"/>
            <a:t>l'équilibre</a:t>
          </a:r>
          <a:r>
            <a:rPr lang="en-US" dirty="0"/>
            <a:t> entre les </a:t>
          </a:r>
          <a:r>
            <a:rPr lang="en-US" dirty="0" err="1"/>
            <a:t>intérêts</a:t>
          </a:r>
          <a:r>
            <a:rPr lang="en-US" dirty="0"/>
            <a:t> de </a:t>
          </a:r>
          <a:r>
            <a:rPr lang="en-US" dirty="0" err="1"/>
            <a:t>l'entreprise</a:t>
          </a:r>
          <a:r>
            <a:rPr lang="en-US" dirty="0"/>
            <a:t> et la liberté </a:t>
          </a:r>
          <a:r>
            <a:rPr lang="en-US" dirty="0" err="1"/>
            <a:t>professionnelle</a:t>
          </a:r>
          <a:r>
            <a:rPr lang="en-US" dirty="0"/>
            <a:t> des </a:t>
          </a:r>
          <a:r>
            <a:rPr lang="en-US" dirty="0" err="1"/>
            <a:t>salariés</a:t>
          </a:r>
          <a:r>
            <a:rPr lang="en-US" dirty="0"/>
            <a:t>.</a:t>
          </a:r>
        </a:p>
      </dgm:t>
    </dgm:pt>
    <dgm:pt modelId="{25365A93-14F1-48D6-A179-EEFBF74D7896}" type="parTrans" cxnId="{62C5CA63-7188-43A1-83B6-F921FD2A5E82}">
      <dgm:prSet/>
      <dgm:spPr/>
      <dgm:t>
        <a:bodyPr/>
        <a:lstStyle/>
        <a:p>
          <a:endParaRPr lang="en-US"/>
        </a:p>
      </dgm:t>
    </dgm:pt>
    <dgm:pt modelId="{F3896AB8-BBEB-4033-9BC0-0084C6B6EAE9}" type="sibTrans" cxnId="{62C5CA63-7188-43A1-83B6-F921FD2A5E82}">
      <dgm:prSet/>
      <dgm:spPr/>
      <dgm:t>
        <a:bodyPr/>
        <a:lstStyle/>
        <a:p>
          <a:endParaRPr lang="en-US"/>
        </a:p>
      </dgm:t>
    </dgm:pt>
    <dgm:pt modelId="{57235EAE-900F-43B7-A78D-5B29C56ACC62}">
      <dgm:prSet/>
      <dgm:spPr/>
      <dgm:t>
        <a:bodyPr/>
        <a:lstStyle/>
        <a:p>
          <a:r>
            <a:rPr lang="en-US" dirty="0"/>
            <a:t>Elle doit </a:t>
          </a:r>
          <a:r>
            <a:rPr lang="en-US" dirty="0" err="1"/>
            <a:t>être</a:t>
          </a:r>
          <a:r>
            <a:rPr lang="en-US" dirty="0"/>
            <a:t> </a:t>
          </a:r>
          <a:r>
            <a:rPr lang="en-US" b="1" dirty="0" err="1"/>
            <a:t>justifiée</a:t>
          </a:r>
          <a:r>
            <a:rPr lang="en-US" b="1" dirty="0"/>
            <a:t> par les </a:t>
          </a:r>
          <a:r>
            <a:rPr lang="en-US" b="1" dirty="0" err="1"/>
            <a:t>intérêts</a:t>
          </a:r>
          <a:r>
            <a:rPr lang="en-US" b="1" dirty="0"/>
            <a:t> </a:t>
          </a:r>
          <a:r>
            <a:rPr lang="en-US" b="1" dirty="0" err="1"/>
            <a:t>légitimes</a:t>
          </a:r>
          <a:r>
            <a:rPr lang="en-US" b="1" dirty="0"/>
            <a:t> de </a:t>
          </a:r>
          <a:r>
            <a:rPr lang="fr-FR" b="1" noProof="0" dirty="0"/>
            <a:t>l'entreprise</a:t>
          </a:r>
          <a:r>
            <a:rPr lang="en-US" dirty="0"/>
            <a:t>, </a:t>
          </a:r>
          <a:r>
            <a:rPr lang="en-US" b="1" dirty="0" err="1"/>
            <a:t>limitée</a:t>
          </a:r>
          <a:r>
            <a:rPr lang="en-US" dirty="0"/>
            <a:t> dans le temps et </a:t>
          </a:r>
          <a:r>
            <a:rPr lang="en-US" dirty="0" err="1"/>
            <a:t>l'espace</a:t>
          </a:r>
          <a:r>
            <a:rPr lang="en-US" dirty="0"/>
            <a:t>.</a:t>
          </a:r>
        </a:p>
        <a:p>
          <a:r>
            <a:rPr lang="en-US" dirty="0"/>
            <a:t>+ </a:t>
          </a:r>
          <a:r>
            <a:rPr lang="en-US" b="1" dirty="0" err="1"/>
            <a:t>contrepartie</a:t>
          </a:r>
          <a:r>
            <a:rPr lang="en-US" b="1" dirty="0"/>
            <a:t> </a:t>
          </a:r>
          <a:r>
            <a:rPr lang="en-US" b="1" dirty="0" err="1"/>
            <a:t>pécuniaire</a:t>
          </a:r>
          <a:r>
            <a:rPr lang="en-US" b="1" dirty="0"/>
            <a:t> </a:t>
          </a:r>
          <a:endParaRPr lang="en-US" dirty="0"/>
        </a:p>
      </dgm:t>
    </dgm:pt>
    <dgm:pt modelId="{5EB00A65-B3EA-4803-9B7C-1AF239091DD4}" type="parTrans" cxnId="{E437D6F1-5C66-407C-A39D-21D1FA3E5D85}">
      <dgm:prSet/>
      <dgm:spPr/>
      <dgm:t>
        <a:bodyPr/>
        <a:lstStyle/>
        <a:p>
          <a:endParaRPr lang="fr-FR"/>
        </a:p>
      </dgm:t>
    </dgm:pt>
    <dgm:pt modelId="{EED2EB01-F2A1-4565-B14D-DA292DC26093}" type="sibTrans" cxnId="{E437D6F1-5C66-407C-A39D-21D1FA3E5D85}">
      <dgm:prSet/>
      <dgm:spPr/>
      <dgm:t>
        <a:bodyPr/>
        <a:lstStyle/>
        <a:p>
          <a:endParaRPr lang="fr-FR"/>
        </a:p>
      </dgm:t>
    </dgm:pt>
    <dgm:pt modelId="{D450ECA9-0299-4B78-9C9D-D54D10118711}" type="pres">
      <dgm:prSet presAssocID="{DC5BF417-6518-4DF2-88BE-343751D24A64}" presName="outerComposite" presStyleCnt="0">
        <dgm:presLayoutVars>
          <dgm:chMax val="5"/>
          <dgm:dir/>
          <dgm:resizeHandles val="exact"/>
        </dgm:presLayoutVars>
      </dgm:prSet>
      <dgm:spPr/>
    </dgm:pt>
    <dgm:pt modelId="{21DC7A1C-49FA-421D-ADD6-E0894C5167B5}" type="pres">
      <dgm:prSet presAssocID="{DC5BF417-6518-4DF2-88BE-343751D24A64}" presName="dummyMaxCanvas" presStyleCnt="0">
        <dgm:presLayoutVars/>
      </dgm:prSet>
      <dgm:spPr/>
    </dgm:pt>
    <dgm:pt modelId="{C2010A8C-5528-46CB-B576-FCBF5B52E2F8}" type="pres">
      <dgm:prSet presAssocID="{DC5BF417-6518-4DF2-88BE-343751D24A64}" presName="FourNodes_1" presStyleLbl="node1" presStyleIdx="0" presStyleCnt="4">
        <dgm:presLayoutVars>
          <dgm:bulletEnabled val="1"/>
        </dgm:presLayoutVars>
      </dgm:prSet>
      <dgm:spPr/>
    </dgm:pt>
    <dgm:pt modelId="{88051D01-9C6B-4333-941C-80FDB6359AD5}" type="pres">
      <dgm:prSet presAssocID="{DC5BF417-6518-4DF2-88BE-343751D24A64}" presName="FourNodes_2" presStyleLbl="node1" presStyleIdx="1" presStyleCnt="4">
        <dgm:presLayoutVars>
          <dgm:bulletEnabled val="1"/>
        </dgm:presLayoutVars>
      </dgm:prSet>
      <dgm:spPr/>
    </dgm:pt>
    <dgm:pt modelId="{687EBE36-B829-435A-981B-63009EC6177F}" type="pres">
      <dgm:prSet presAssocID="{DC5BF417-6518-4DF2-88BE-343751D24A64}" presName="FourNodes_3" presStyleLbl="node1" presStyleIdx="2" presStyleCnt="4">
        <dgm:presLayoutVars>
          <dgm:bulletEnabled val="1"/>
        </dgm:presLayoutVars>
      </dgm:prSet>
      <dgm:spPr/>
    </dgm:pt>
    <dgm:pt modelId="{8CEAC920-C9B1-49D4-A3AE-775B05218465}" type="pres">
      <dgm:prSet presAssocID="{DC5BF417-6518-4DF2-88BE-343751D24A64}" presName="FourNodes_4" presStyleLbl="node1" presStyleIdx="3" presStyleCnt="4">
        <dgm:presLayoutVars>
          <dgm:bulletEnabled val="1"/>
        </dgm:presLayoutVars>
      </dgm:prSet>
      <dgm:spPr/>
    </dgm:pt>
    <dgm:pt modelId="{FAB9A351-520D-44D9-8705-C6A62F07357E}" type="pres">
      <dgm:prSet presAssocID="{DC5BF417-6518-4DF2-88BE-343751D24A64}" presName="FourConn_1-2" presStyleLbl="fgAccFollowNode1" presStyleIdx="0" presStyleCnt="3">
        <dgm:presLayoutVars>
          <dgm:bulletEnabled val="1"/>
        </dgm:presLayoutVars>
      </dgm:prSet>
      <dgm:spPr/>
    </dgm:pt>
    <dgm:pt modelId="{45914DAB-FDB7-4495-B9F4-E2432D18A7DD}" type="pres">
      <dgm:prSet presAssocID="{DC5BF417-6518-4DF2-88BE-343751D24A64}" presName="FourConn_2-3" presStyleLbl="fgAccFollowNode1" presStyleIdx="1" presStyleCnt="3">
        <dgm:presLayoutVars>
          <dgm:bulletEnabled val="1"/>
        </dgm:presLayoutVars>
      </dgm:prSet>
      <dgm:spPr/>
    </dgm:pt>
    <dgm:pt modelId="{DC94738C-0473-4067-A127-9E78D73600DB}" type="pres">
      <dgm:prSet presAssocID="{DC5BF417-6518-4DF2-88BE-343751D24A64}" presName="FourConn_3-4" presStyleLbl="fgAccFollowNode1" presStyleIdx="2" presStyleCnt="3">
        <dgm:presLayoutVars>
          <dgm:bulletEnabled val="1"/>
        </dgm:presLayoutVars>
      </dgm:prSet>
      <dgm:spPr/>
    </dgm:pt>
    <dgm:pt modelId="{05CD169A-2968-4B21-8441-F693C2A274D7}" type="pres">
      <dgm:prSet presAssocID="{DC5BF417-6518-4DF2-88BE-343751D24A64}" presName="FourNodes_1_text" presStyleLbl="node1" presStyleIdx="3" presStyleCnt="4">
        <dgm:presLayoutVars>
          <dgm:bulletEnabled val="1"/>
        </dgm:presLayoutVars>
      </dgm:prSet>
      <dgm:spPr/>
    </dgm:pt>
    <dgm:pt modelId="{51F316EC-6436-4B68-8B01-138E2097BDB9}" type="pres">
      <dgm:prSet presAssocID="{DC5BF417-6518-4DF2-88BE-343751D24A64}" presName="FourNodes_2_text" presStyleLbl="node1" presStyleIdx="3" presStyleCnt="4">
        <dgm:presLayoutVars>
          <dgm:bulletEnabled val="1"/>
        </dgm:presLayoutVars>
      </dgm:prSet>
      <dgm:spPr/>
    </dgm:pt>
    <dgm:pt modelId="{7A8DF63C-9E5B-4A73-BDAE-0A24D31A9563}" type="pres">
      <dgm:prSet presAssocID="{DC5BF417-6518-4DF2-88BE-343751D24A64}" presName="FourNodes_3_text" presStyleLbl="node1" presStyleIdx="3" presStyleCnt="4">
        <dgm:presLayoutVars>
          <dgm:bulletEnabled val="1"/>
        </dgm:presLayoutVars>
      </dgm:prSet>
      <dgm:spPr/>
    </dgm:pt>
    <dgm:pt modelId="{71704888-0019-498B-851F-5ADE18618497}" type="pres">
      <dgm:prSet presAssocID="{DC5BF417-6518-4DF2-88BE-343751D24A64}" presName="FourNodes_4_text" presStyleLbl="node1" presStyleIdx="3" presStyleCnt="4">
        <dgm:presLayoutVars>
          <dgm:bulletEnabled val="1"/>
        </dgm:presLayoutVars>
      </dgm:prSet>
      <dgm:spPr/>
    </dgm:pt>
  </dgm:ptLst>
  <dgm:cxnLst>
    <dgm:cxn modelId="{EDA0E202-8D59-484A-8924-8927594A0809}" type="presOf" srcId="{EED2EB01-F2A1-4565-B14D-DA292DC26093}" destId="{45914DAB-FDB7-4495-B9F4-E2432D18A7DD}" srcOrd="0" destOrd="0" presId="urn:microsoft.com/office/officeart/2005/8/layout/vProcess5"/>
    <dgm:cxn modelId="{A88FE41C-5353-4B8A-9128-8B539379047D}" type="presOf" srcId="{57235EAE-900F-43B7-A78D-5B29C56ACC62}" destId="{51F316EC-6436-4B68-8B01-138E2097BDB9}" srcOrd="1" destOrd="0" presId="urn:microsoft.com/office/officeart/2005/8/layout/vProcess5"/>
    <dgm:cxn modelId="{190C7024-51AE-48C4-853F-F97D947B2BBF}" srcId="{DC5BF417-6518-4DF2-88BE-343751D24A64}" destId="{53B5184B-B384-4FDF-BC46-1EDC2A581309}" srcOrd="0" destOrd="0" parTransId="{A692C487-5D04-420E-8AFB-CBD814844005}" sibTransId="{92C3C6A7-121B-45AA-A2C2-BD4B1401D7C0}"/>
    <dgm:cxn modelId="{B12E562E-4543-4013-8D68-629ADCD3A4F9}" type="presOf" srcId="{334289C6-74B2-4AE2-A7C4-4C413CF8FC32}" destId="{DC94738C-0473-4067-A127-9E78D73600DB}" srcOrd="0" destOrd="0" presId="urn:microsoft.com/office/officeart/2005/8/layout/vProcess5"/>
    <dgm:cxn modelId="{27C8845F-79E4-40C1-9630-3C239263CF39}" type="presOf" srcId="{5F70264D-B571-49DD-831A-25EB0DB4C54A}" destId="{8CEAC920-C9B1-49D4-A3AE-775B05218465}" srcOrd="0" destOrd="0" presId="urn:microsoft.com/office/officeart/2005/8/layout/vProcess5"/>
    <dgm:cxn modelId="{62C5CA63-7188-43A1-83B6-F921FD2A5E82}" srcId="{DC5BF417-6518-4DF2-88BE-343751D24A64}" destId="{5F70264D-B571-49DD-831A-25EB0DB4C54A}" srcOrd="3" destOrd="0" parTransId="{25365A93-14F1-48D6-A179-EEFBF74D7896}" sibTransId="{F3896AB8-BBEB-4033-9BC0-0084C6B6EAE9}"/>
    <dgm:cxn modelId="{6C2E584A-B993-420F-9184-7028F27FD583}" type="presOf" srcId="{5F70264D-B571-49DD-831A-25EB0DB4C54A}" destId="{71704888-0019-498B-851F-5ADE18618497}" srcOrd="1" destOrd="0" presId="urn:microsoft.com/office/officeart/2005/8/layout/vProcess5"/>
    <dgm:cxn modelId="{ABD84470-2081-4F88-B72F-72989B00977E}" type="presOf" srcId="{47B5E501-6BA8-440F-A4BE-0ED4F942D08C}" destId="{7A8DF63C-9E5B-4A73-BDAE-0A24D31A9563}" srcOrd="1" destOrd="0" presId="urn:microsoft.com/office/officeart/2005/8/layout/vProcess5"/>
    <dgm:cxn modelId="{56B1B358-F82E-4287-A9AA-2D256FE48B88}" srcId="{DC5BF417-6518-4DF2-88BE-343751D24A64}" destId="{47B5E501-6BA8-440F-A4BE-0ED4F942D08C}" srcOrd="2" destOrd="0" parTransId="{896DF4B4-D447-46BE-BD20-6644E73341BF}" sibTransId="{334289C6-74B2-4AE2-A7C4-4C413CF8FC32}"/>
    <dgm:cxn modelId="{D80D70A2-75C8-4DBB-8F5F-5188A361BD4D}" type="presOf" srcId="{53B5184B-B384-4FDF-BC46-1EDC2A581309}" destId="{C2010A8C-5528-46CB-B576-FCBF5B52E2F8}" srcOrd="0" destOrd="0" presId="urn:microsoft.com/office/officeart/2005/8/layout/vProcess5"/>
    <dgm:cxn modelId="{13D974B7-C0AE-4D50-82A9-E401BB34FE90}" type="presOf" srcId="{47B5E501-6BA8-440F-A4BE-0ED4F942D08C}" destId="{687EBE36-B829-435A-981B-63009EC6177F}" srcOrd="0" destOrd="0" presId="urn:microsoft.com/office/officeart/2005/8/layout/vProcess5"/>
    <dgm:cxn modelId="{C6A6B4BA-A333-475E-B08D-9B2B2C328365}" type="presOf" srcId="{57235EAE-900F-43B7-A78D-5B29C56ACC62}" destId="{88051D01-9C6B-4333-941C-80FDB6359AD5}" srcOrd="0" destOrd="0" presId="urn:microsoft.com/office/officeart/2005/8/layout/vProcess5"/>
    <dgm:cxn modelId="{B0A613DB-0580-422C-8EA8-3AA6AD34B228}" type="presOf" srcId="{53B5184B-B384-4FDF-BC46-1EDC2A581309}" destId="{05CD169A-2968-4B21-8441-F693C2A274D7}" srcOrd="1" destOrd="0" presId="urn:microsoft.com/office/officeart/2005/8/layout/vProcess5"/>
    <dgm:cxn modelId="{E437D6F1-5C66-407C-A39D-21D1FA3E5D85}" srcId="{DC5BF417-6518-4DF2-88BE-343751D24A64}" destId="{57235EAE-900F-43B7-A78D-5B29C56ACC62}" srcOrd="1" destOrd="0" parTransId="{5EB00A65-B3EA-4803-9B7C-1AF239091DD4}" sibTransId="{EED2EB01-F2A1-4565-B14D-DA292DC26093}"/>
    <dgm:cxn modelId="{4EAE18F3-C727-4B33-888E-728D5DAF0D9F}" type="presOf" srcId="{92C3C6A7-121B-45AA-A2C2-BD4B1401D7C0}" destId="{FAB9A351-520D-44D9-8705-C6A62F07357E}" srcOrd="0" destOrd="0" presId="urn:microsoft.com/office/officeart/2005/8/layout/vProcess5"/>
    <dgm:cxn modelId="{FF80D1FF-CA40-445A-9796-DE5DD7E33401}" type="presOf" srcId="{DC5BF417-6518-4DF2-88BE-343751D24A64}" destId="{D450ECA9-0299-4B78-9C9D-D54D10118711}" srcOrd="0" destOrd="0" presId="urn:microsoft.com/office/officeart/2005/8/layout/vProcess5"/>
    <dgm:cxn modelId="{3FC9DA27-7215-48FB-8853-B3C339BB962C}" type="presParOf" srcId="{D450ECA9-0299-4B78-9C9D-D54D10118711}" destId="{21DC7A1C-49FA-421D-ADD6-E0894C5167B5}" srcOrd="0" destOrd="0" presId="urn:microsoft.com/office/officeart/2005/8/layout/vProcess5"/>
    <dgm:cxn modelId="{0D3129B4-D177-4D83-B996-E51B089EE79D}" type="presParOf" srcId="{D450ECA9-0299-4B78-9C9D-D54D10118711}" destId="{C2010A8C-5528-46CB-B576-FCBF5B52E2F8}" srcOrd="1" destOrd="0" presId="urn:microsoft.com/office/officeart/2005/8/layout/vProcess5"/>
    <dgm:cxn modelId="{C0CF9818-9A76-44EF-AE20-07C6016BD273}" type="presParOf" srcId="{D450ECA9-0299-4B78-9C9D-D54D10118711}" destId="{88051D01-9C6B-4333-941C-80FDB6359AD5}" srcOrd="2" destOrd="0" presId="urn:microsoft.com/office/officeart/2005/8/layout/vProcess5"/>
    <dgm:cxn modelId="{870BDFDA-FA5B-43C6-8672-5C15C58E7291}" type="presParOf" srcId="{D450ECA9-0299-4B78-9C9D-D54D10118711}" destId="{687EBE36-B829-435A-981B-63009EC6177F}" srcOrd="3" destOrd="0" presId="urn:microsoft.com/office/officeart/2005/8/layout/vProcess5"/>
    <dgm:cxn modelId="{BEA90D44-89B5-41DB-8163-0FBE495473C3}" type="presParOf" srcId="{D450ECA9-0299-4B78-9C9D-D54D10118711}" destId="{8CEAC920-C9B1-49D4-A3AE-775B05218465}" srcOrd="4" destOrd="0" presId="urn:microsoft.com/office/officeart/2005/8/layout/vProcess5"/>
    <dgm:cxn modelId="{338FA23F-9B1E-40CC-96C1-7064078C2064}" type="presParOf" srcId="{D450ECA9-0299-4B78-9C9D-D54D10118711}" destId="{FAB9A351-520D-44D9-8705-C6A62F07357E}" srcOrd="5" destOrd="0" presId="urn:microsoft.com/office/officeart/2005/8/layout/vProcess5"/>
    <dgm:cxn modelId="{ACFE2C1B-3719-4D72-A851-106C1D704569}" type="presParOf" srcId="{D450ECA9-0299-4B78-9C9D-D54D10118711}" destId="{45914DAB-FDB7-4495-B9F4-E2432D18A7DD}" srcOrd="6" destOrd="0" presId="urn:microsoft.com/office/officeart/2005/8/layout/vProcess5"/>
    <dgm:cxn modelId="{769957B8-CC76-4E88-B812-27EFB54ECA6B}" type="presParOf" srcId="{D450ECA9-0299-4B78-9C9D-D54D10118711}" destId="{DC94738C-0473-4067-A127-9E78D73600DB}" srcOrd="7" destOrd="0" presId="urn:microsoft.com/office/officeart/2005/8/layout/vProcess5"/>
    <dgm:cxn modelId="{DC25C046-7229-4AF7-A8DD-5469065D7393}" type="presParOf" srcId="{D450ECA9-0299-4B78-9C9D-D54D10118711}" destId="{05CD169A-2968-4B21-8441-F693C2A274D7}" srcOrd="8" destOrd="0" presId="urn:microsoft.com/office/officeart/2005/8/layout/vProcess5"/>
    <dgm:cxn modelId="{F9341345-1E41-4750-B372-4A95656DA7B1}" type="presParOf" srcId="{D450ECA9-0299-4B78-9C9D-D54D10118711}" destId="{51F316EC-6436-4B68-8B01-138E2097BDB9}" srcOrd="9" destOrd="0" presId="urn:microsoft.com/office/officeart/2005/8/layout/vProcess5"/>
    <dgm:cxn modelId="{977CD8D2-C16E-49A6-9DA6-04DBA947C671}" type="presParOf" srcId="{D450ECA9-0299-4B78-9C9D-D54D10118711}" destId="{7A8DF63C-9E5B-4A73-BDAE-0A24D31A9563}" srcOrd="10" destOrd="0" presId="urn:microsoft.com/office/officeart/2005/8/layout/vProcess5"/>
    <dgm:cxn modelId="{5F2E4B8C-27A3-4B9F-B811-71F60E368E1B}" type="presParOf" srcId="{D450ECA9-0299-4B78-9C9D-D54D10118711}" destId="{71704888-0019-498B-851F-5ADE18618497}"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D2279A-E5CD-41E5-8CCE-73F895BF6D74}" type="doc">
      <dgm:prSet loTypeId="urn:microsoft.com/office/officeart/2005/8/layout/vProcess5" loCatId="process" qsTypeId="urn:microsoft.com/office/officeart/2005/8/quickstyle/simple3" qsCatId="simple" csTypeId="urn:microsoft.com/office/officeart/2005/8/colors/colorful3" csCatId="colorful" phldr="1"/>
      <dgm:spPr/>
      <dgm:t>
        <a:bodyPr/>
        <a:lstStyle/>
        <a:p>
          <a:endParaRPr lang="en-US"/>
        </a:p>
      </dgm:t>
    </dgm:pt>
    <dgm:pt modelId="{C4EEB6A4-FEF4-490A-AABD-0C7AAC9A56DF}">
      <dgm:prSet custT="1"/>
      <dgm:spPr/>
      <dgm:t>
        <a:bodyPr/>
        <a:lstStyle/>
        <a:p>
          <a:pPr algn="l"/>
          <a:r>
            <a:rPr lang="en-US" sz="1800" dirty="0"/>
            <a:t>La clause constituent un rappel de la </a:t>
          </a:r>
          <a:r>
            <a:rPr lang="en-US" sz="1800" dirty="0" err="1"/>
            <a:t>confidentialité</a:t>
          </a:r>
          <a:r>
            <a:rPr lang="en-US" sz="1800" dirty="0"/>
            <a:t> des </a:t>
          </a:r>
          <a:r>
            <a:rPr lang="en-US" sz="1800" dirty="0" err="1"/>
            <a:t>informations</a:t>
          </a:r>
          <a:r>
            <a:rPr lang="en-US" sz="1800" dirty="0"/>
            <a:t> </a:t>
          </a:r>
          <a:r>
            <a:rPr lang="en-US" sz="1800" dirty="0" err="1"/>
            <a:t>professionnelles</a:t>
          </a:r>
          <a:endParaRPr lang="en-US" sz="1800" dirty="0"/>
        </a:p>
      </dgm:t>
    </dgm:pt>
    <dgm:pt modelId="{2B75874F-D85B-46DA-A20B-2A44E62E6A88}" type="parTrans" cxnId="{FC35E122-4373-470E-AD80-E68C82DB789A}">
      <dgm:prSet/>
      <dgm:spPr/>
      <dgm:t>
        <a:bodyPr/>
        <a:lstStyle/>
        <a:p>
          <a:endParaRPr lang="en-US"/>
        </a:p>
      </dgm:t>
    </dgm:pt>
    <dgm:pt modelId="{E102269E-A379-40CE-977D-ED8DD55085B2}" type="sibTrans" cxnId="{FC35E122-4373-470E-AD80-E68C82DB789A}">
      <dgm:prSet/>
      <dgm:spPr/>
      <dgm:t>
        <a:bodyPr/>
        <a:lstStyle/>
        <a:p>
          <a:endParaRPr lang="en-US"/>
        </a:p>
      </dgm:t>
    </dgm:pt>
    <dgm:pt modelId="{FDD46829-D317-4608-A369-36FEB9934161}">
      <dgm:prSet/>
      <dgm:spPr/>
      <dgm:t>
        <a:bodyPr/>
        <a:lstStyle/>
        <a:p>
          <a:r>
            <a:rPr lang="en-US" dirty="0"/>
            <a:t>Elle ne fait que rappeler et </a:t>
          </a:r>
          <a:r>
            <a:rPr lang="en-US" dirty="0" err="1"/>
            <a:t>préciser</a:t>
          </a:r>
          <a:r>
            <a:rPr lang="en-US" dirty="0"/>
            <a:t> </a:t>
          </a:r>
          <a:r>
            <a:rPr lang="en-US" dirty="0" err="1"/>
            <a:t>l’obligation</a:t>
          </a:r>
          <a:r>
            <a:rPr lang="en-US" dirty="0"/>
            <a:t> </a:t>
          </a:r>
          <a:r>
            <a:rPr lang="en-US" dirty="0" err="1"/>
            <a:t>légale</a:t>
          </a:r>
          <a:r>
            <a:rPr lang="en-US" dirty="0"/>
            <a:t> de secret </a:t>
          </a:r>
          <a:r>
            <a:rPr lang="en-US" dirty="0" err="1"/>
            <a:t>professionnel</a:t>
          </a:r>
          <a:r>
            <a:rPr lang="en-US" dirty="0"/>
            <a:t> et </a:t>
          </a:r>
          <a:r>
            <a:rPr lang="en-US" dirty="0" err="1"/>
            <a:t>l’obligation</a:t>
          </a:r>
          <a:r>
            <a:rPr lang="en-US" dirty="0"/>
            <a:t> de discretion </a:t>
          </a:r>
          <a:r>
            <a:rPr lang="en-US" dirty="0" err="1"/>
            <a:t>exigée</a:t>
          </a:r>
          <a:r>
            <a:rPr lang="en-US" dirty="0"/>
            <a:t> par le jurisprudence, </a:t>
          </a:r>
          <a:r>
            <a:rPr lang="en-US" dirty="0" err="1"/>
            <a:t>elle</a:t>
          </a:r>
          <a:r>
            <a:rPr lang="en-US" dirty="0"/>
            <a:t> </a:t>
          </a:r>
          <a:r>
            <a:rPr lang="en-US" dirty="0" err="1"/>
            <a:t>n’est</a:t>
          </a:r>
          <a:r>
            <a:rPr lang="en-US" dirty="0"/>
            <a:t> </a:t>
          </a:r>
          <a:r>
            <a:rPr lang="en-US" dirty="0" err="1"/>
            <a:t>soumise</a:t>
          </a:r>
          <a:r>
            <a:rPr lang="en-US" dirty="0"/>
            <a:t> à </a:t>
          </a:r>
          <a:r>
            <a:rPr lang="en-US" dirty="0" err="1"/>
            <a:t>aucune</a:t>
          </a:r>
          <a:r>
            <a:rPr lang="en-US" dirty="0"/>
            <a:t> condition </a:t>
          </a:r>
          <a:r>
            <a:rPr lang="en-US" dirty="0" err="1"/>
            <a:t>particulière</a:t>
          </a:r>
          <a:r>
            <a:rPr lang="en-US" dirty="0"/>
            <a:t> de </a:t>
          </a:r>
          <a:r>
            <a:rPr lang="en-US" dirty="0" err="1"/>
            <a:t>validité</a:t>
          </a:r>
          <a:endParaRPr lang="en-US" dirty="0"/>
        </a:p>
      </dgm:t>
    </dgm:pt>
    <dgm:pt modelId="{99143BE6-D2D6-4183-BCC6-E5BD74ACCF09}" type="parTrans" cxnId="{3B57B2F8-20A5-4776-B2AA-EFF73D651F82}">
      <dgm:prSet/>
      <dgm:spPr/>
      <dgm:t>
        <a:bodyPr/>
        <a:lstStyle/>
        <a:p>
          <a:endParaRPr lang="en-US"/>
        </a:p>
      </dgm:t>
    </dgm:pt>
    <dgm:pt modelId="{9AC92F0D-AD35-43C5-BDAE-2CE98E6E4885}" type="sibTrans" cxnId="{3B57B2F8-20A5-4776-B2AA-EFF73D651F82}">
      <dgm:prSet/>
      <dgm:spPr/>
      <dgm:t>
        <a:bodyPr/>
        <a:lstStyle/>
        <a:p>
          <a:endParaRPr lang="en-US"/>
        </a:p>
      </dgm:t>
    </dgm:pt>
    <dgm:pt modelId="{1E31B366-351E-4029-8C50-26179FB37533}" type="pres">
      <dgm:prSet presAssocID="{6FD2279A-E5CD-41E5-8CCE-73F895BF6D74}" presName="outerComposite" presStyleCnt="0">
        <dgm:presLayoutVars>
          <dgm:chMax val="5"/>
          <dgm:dir/>
          <dgm:resizeHandles val="exact"/>
        </dgm:presLayoutVars>
      </dgm:prSet>
      <dgm:spPr/>
    </dgm:pt>
    <dgm:pt modelId="{A0890DB0-0828-4A03-8CCE-12718A8BE767}" type="pres">
      <dgm:prSet presAssocID="{6FD2279A-E5CD-41E5-8CCE-73F895BF6D74}" presName="dummyMaxCanvas" presStyleCnt="0">
        <dgm:presLayoutVars/>
      </dgm:prSet>
      <dgm:spPr/>
    </dgm:pt>
    <dgm:pt modelId="{86B9579F-F42E-441C-A26F-CE75BFD6030D}" type="pres">
      <dgm:prSet presAssocID="{6FD2279A-E5CD-41E5-8CCE-73F895BF6D74}" presName="TwoNodes_1" presStyleLbl="node1" presStyleIdx="0" presStyleCnt="2" custScaleX="117647" custLinFactNeighborX="-635" custLinFactNeighborY="-10891">
        <dgm:presLayoutVars>
          <dgm:bulletEnabled val="1"/>
        </dgm:presLayoutVars>
      </dgm:prSet>
      <dgm:spPr/>
    </dgm:pt>
    <dgm:pt modelId="{362C8355-8530-4E06-8F4C-8ED976662F0F}" type="pres">
      <dgm:prSet presAssocID="{6FD2279A-E5CD-41E5-8CCE-73F895BF6D74}" presName="TwoNodes_2" presStyleLbl="node1" presStyleIdx="1" presStyleCnt="2" custScaleX="117647" custScaleY="101771" custLinFactNeighborX="19533" custLinFactNeighborY="-29902">
        <dgm:presLayoutVars>
          <dgm:bulletEnabled val="1"/>
        </dgm:presLayoutVars>
      </dgm:prSet>
      <dgm:spPr/>
    </dgm:pt>
    <dgm:pt modelId="{51FB73D6-457D-48BC-8F0D-8DAF42DD796C}" type="pres">
      <dgm:prSet presAssocID="{6FD2279A-E5CD-41E5-8CCE-73F895BF6D74}" presName="TwoConn_1-2" presStyleLbl="fgAccFollowNode1" presStyleIdx="0" presStyleCnt="1" custAng="12831029" custScaleY="97993" custLinFactX="-221356" custLinFactNeighborX="-300000" custLinFactNeighborY="1799">
        <dgm:presLayoutVars>
          <dgm:bulletEnabled val="1"/>
        </dgm:presLayoutVars>
      </dgm:prSet>
      <dgm:spPr/>
    </dgm:pt>
    <dgm:pt modelId="{E205E82D-0893-40D4-8685-BEE7CCCAC1A4}" type="pres">
      <dgm:prSet presAssocID="{6FD2279A-E5CD-41E5-8CCE-73F895BF6D74}" presName="TwoNodes_1_text" presStyleLbl="node1" presStyleIdx="1" presStyleCnt="2">
        <dgm:presLayoutVars>
          <dgm:bulletEnabled val="1"/>
        </dgm:presLayoutVars>
      </dgm:prSet>
      <dgm:spPr/>
    </dgm:pt>
    <dgm:pt modelId="{162C72DB-481D-4F9C-95CA-6ED5C75908B9}" type="pres">
      <dgm:prSet presAssocID="{6FD2279A-E5CD-41E5-8CCE-73F895BF6D74}" presName="TwoNodes_2_text" presStyleLbl="node1" presStyleIdx="1" presStyleCnt="2">
        <dgm:presLayoutVars>
          <dgm:bulletEnabled val="1"/>
        </dgm:presLayoutVars>
      </dgm:prSet>
      <dgm:spPr/>
    </dgm:pt>
  </dgm:ptLst>
  <dgm:cxnLst>
    <dgm:cxn modelId="{FC35E122-4373-470E-AD80-E68C82DB789A}" srcId="{6FD2279A-E5CD-41E5-8CCE-73F895BF6D74}" destId="{C4EEB6A4-FEF4-490A-AABD-0C7AAC9A56DF}" srcOrd="0" destOrd="0" parTransId="{2B75874F-D85B-46DA-A20B-2A44E62E6A88}" sibTransId="{E102269E-A379-40CE-977D-ED8DD55085B2}"/>
    <dgm:cxn modelId="{C2E1BA3D-5CD8-4BB2-ACDC-59571C5700E7}" type="presOf" srcId="{FDD46829-D317-4608-A369-36FEB9934161}" destId="{162C72DB-481D-4F9C-95CA-6ED5C75908B9}" srcOrd="1" destOrd="0" presId="urn:microsoft.com/office/officeart/2005/8/layout/vProcess5"/>
    <dgm:cxn modelId="{758E455D-2C83-42E7-893E-AD3C090FC7B4}" type="presOf" srcId="{E102269E-A379-40CE-977D-ED8DD55085B2}" destId="{51FB73D6-457D-48BC-8F0D-8DAF42DD796C}" srcOrd="0" destOrd="0" presId="urn:microsoft.com/office/officeart/2005/8/layout/vProcess5"/>
    <dgm:cxn modelId="{B8DEC675-D71C-4EC6-9148-ED5FE4A34028}" type="presOf" srcId="{C4EEB6A4-FEF4-490A-AABD-0C7AAC9A56DF}" destId="{E205E82D-0893-40D4-8685-BEE7CCCAC1A4}" srcOrd="1" destOrd="0" presId="urn:microsoft.com/office/officeart/2005/8/layout/vProcess5"/>
    <dgm:cxn modelId="{F847505A-CE89-40BD-84FB-55FB4F9B7125}" type="presOf" srcId="{6FD2279A-E5CD-41E5-8CCE-73F895BF6D74}" destId="{1E31B366-351E-4029-8C50-26179FB37533}" srcOrd="0" destOrd="0" presId="urn:microsoft.com/office/officeart/2005/8/layout/vProcess5"/>
    <dgm:cxn modelId="{3B57B2F8-20A5-4776-B2AA-EFF73D651F82}" srcId="{6FD2279A-E5CD-41E5-8CCE-73F895BF6D74}" destId="{FDD46829-D317-4608-A369-36FEB9934161}" srcOrd="1" destOrd="0" parTransId="{99143BE6-D2D6-4183-BCC6-E5BD74ACCF09}" sibTransId="{9AC92F0D-AD35-43C5-BDAE-2CE98E6E4885}"/>
    <dgm:cxn modelId="{4CFEEFF8-9706-4C07-B072-27B698C01890}" type="presOf" srcId="{FDD46829-D317-4608-A369-36FEB9934161}" destId="{362C8355-8530-4E06-8F4C-8ED976662F0F}" srcOrd="0" destOrd="0" presId="urn:microsoft.com/office/officeart/2005/8/layout/vProcess5"/>
    <dgm:cxn modelId="{233F86FE-2C2F-4A18-AA82-8F7BE1B6021B}" type="presOf" srcId="{C4EEB6A4-FEF4-490A-AABD-0C7AAC9A56DF}" destId="{86B9579F-F42E-441C-A26F-CE75BFD6030D}" srcOrd="0" destOrd="0" presId="urn:microsoft.com/office/officeart/2005/8/layout/vProcess5"/>
    <dgm:cxn modelId="{B50D9C7E-A876-466E-9883-3EE1B3DEE411}" type="presParOf" srcId="{1E31B366-351E-4029-8C50-26179FB37533}" destId="{A0890DB0-0828-4A03-8CCE-12718A8BE767}" srcOrd="0" destOrd="0" presId="urn:microsoft.com/office/officeart/2005/8/layout/vProcess5"/>
    <dgm:cxn modelId="{5A0742A9-6EAF-4244-B6FB-2DDC682572F4}" type="presParOf" srcId="{1E31B366-351E-4029-8C50-26179FB37533}" destId="{86B9579F-F42E-441C-A26F-CE75BFD6030D}" srcOrd="1" destOrd="0" presId="urn:microsoft.com/office/officeart/2005/8/layout/vProcess5"/>
    <dgm:cxn modelId="{8E42F13C-6CEC-4FEB-B941-CB336F1DCA12}" type="presParOf" srcId="{1E31B366-351E-4029-8C50-26179FB37533}" destId="{362C8355-8530-4E06-8F4C-8ED976662F0F}" srcOrd="2" destOrd="0" presId="urn:microsoft.com/office/officeart/2005/8/layout/vProcess5"/>
    <dgm:cxn modelId="{D0BD8AC8-8403-4C3F-86AC-39B360BE226F}" type="presParOf" srcId="{1E31B366-351E-4029-8C50-26179FB37533}" destId="{51FB73D6-457D-48BC-8F0D-8DAF42DD796C}" srcOrd="3" destOrd="0" presId="urn:microsoft.com/office/officeart/2005/8/layout/vProcess5"/>
    <dgm:cxn modelId="{F5B86C69-7C40-4477-B309-EA84B7479C2D}" type="presParOf" srcId="{1E31B366-351E-4029-8C50-26179FB37533}" destId="{E205E82D-0893-40D4-8685-BEE7CCCAC1A4}" srcOrd="4" destOrd="0" presId="urn:microsoft.com/office/officeart/2005/8/layout/vProcess5"/>
    <dgm:cxn modelId="{0326EB32-C1F4-466E-91B7-08C6DB6D5DFA}" type="presParOf" srcId="{1E31B366-351E-4029-8C50-26179FB37533}" destId="{162C72DB-481D-4F9C-95CA-6ED5C75908B9}"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6FD2279A-E5CD-41E5-8CCE-73F895BF6D74}" type="doc">
      <dgm:prSet loTypeId="urn:microsoft.com/office/officeart/2005/8/layout/vProcess5" loCatId="process" qsTypeId="urn:microsoft.com/office/officeart/2005/8/quickstyle/simple3" qsCatId="simple" csTypeId="urn:microsoft.com/office/officeart/2005/8/colors/colorful3" csCatId="colorful" phldr="1"/>
      <dgm:spPr/>
      <dgm:t>
        <a:bodyPr/>
        <a:lstStyle/>
        <a:p>
          <a:endParaRPr lang="en-US"/>
        </a:p>
      </dgm:t>
    </dgm:pt>
    <dgm:pt modelId="{301F4889-0A23-4CAC-8CDE-DF4F39A498C6}">
      <dgm:prSet custT="1"/>
      <dgm:spPr/>
      <dgm:t>
        <a:bodyPr/>
        <a:lstStyle/>
        <a:p>
          <a:r>
            <a:rPr lang="en-US" sz="2000" dirty="0"/>
            <a:t>La clause </a:t>
          </a:r>
          <a:r>
            <a:rPr lang="en-US" sz="2000" dirty="0" err="1"/>
            <a:t>portant</a:t>
          </a:r>
          <a:r>
            <a:rPr lang="en-US" sz="2000" dirty="0"/>
            <a:t> </a:t>
          </a:r>
          <a:r>
            <a:rPr lang="en-US" sz="2000" dirty="0" err="1"/>
            <a:t>atteinte</a:t>
          </a:r>
          <a:r>
            <a:rPr lang="en-US" sz="2000" dirty="0"/>
            <a:t> à la liberté </a:t>
          </a:r>
          <a:r>
            <a:rPr lang="en-US" sz="2000" dirty="0" err="1"/>
            <a:t>d’expression</a:t>
          </a:r>
          <a:r>
            <a:rPr lang="en-US" sz="2000" dirty="0"/>
            <a:t>. </a:t>
          </a:r>
        </a:p>
      </dgm:t>
    </dgm:pt>
    <dgm:pt modelId="{1141CF19-B41D-43E2-99E3-3ECAE51EB958}" type="parTrans" cxnId="{64AE9742-36F3-423A-ABFC-663188CF1B6D}">
      <dgm:prSet/>
      <dgm:spPr/>
      <dgm:t>
        <a:bodyPr/>
        <a:lstStyle/>
        <a:p>
          <a:endParaRPr lang="en-US"/>
        </a:p>
      </dgm:t>
    </dgm:pt>
    <dgm:pt modelId="{324718D1-D103-4E7F-B94C-60A94A50F418}" type="sibTrans" cxnId="{64AE9742-36F3-423A-ABFC-663188CF1B6D}">
      <dgm:prSet/>
      <dgm:spPr/>
      <dgm:t>
        <a:bodyPr/>
        <a:lstStyle/>
        <a:p>
          <a:endParaRPr lang="en-US"/>
        </a:p>
      </dgm:t>
    </dgm:pt>
    <dgm:pt modelId="{1E31B366-351E-4029-8C50-26179FB37533}" type="pres">
      <dgm:prSet presAssocID="{6FD2279A-E5CD-41E5-8CCE-73F895BF6D74}" presName="outerComposite" presStyleCnt="0">
        <dgm:presLayoutVars>
          <dgm:chMax val="5"/>
          <dgm:dir/>
          <dgm:resizeHandles val="exact"/>
        </dgm:presLayoutVars>
      </dgm:prSet>
      <dgm:spPr/>
    </dgm:pt>
    <dgm:pt modelId="{A0890DB0-0828-4A03-8CCE-12718A8BE767}" type="pres">
      <dgm:prSet presAssocID="{6FD2279A-E5CD-41E5-8CCE-73F895BF6D74}" presName="dummyMaxCanvas" presStyleCnt="0">
        <dgm:presLayoutVars/>
      </dgm:prSet>
      <dgm:spPr/>
    </dgm:pt>
    <dgm:pt modelId="{A78932AC-5ED9-4E7A-868F-DA13F2707DAE}" type="pres">
      <dgm:prSet presAssocID="{6FD2279A-E5CD-41E5-8CCE-73F895BF6D74}" presName="OneNode_1" presStyleLbl="node1" presStyleIdx="0" presStyleCnt="1">
        <dgm:presLayoutVars>
          <dgm:bulletEnabled val="1"/>
        </dgm:presLayoutVars>
      </dgm:prSet>
      <dgm:spPr/>
    </dgm:pt>
  </dgm:ptLst>
  <dgm:cxnLst>
    <dgm:cxn modelId="{02A78634-C7D4-40E7-89E1-C2B364F9AC5D}" type="presOf" srcId="{301F4889-0A23-4CAC-8CDE-DF4F39A498C6}" destId="{A78932AC-5ED9-4E7A-868F-DA13F2707DAE}" srcOrd="0" destOrd="0" presId="urn:microsoft.com/office/officeart/2005/8/layout/vProcess5"/>
    <dgm:cxn modelId="{64AE9742-36F3-423A-ABFC-663188CF1B6D}" srcId="{6FD2279A-E5CD-41E5-8CCE-73F895BF6D74}" destId="{301F4889-0A23-4CAC-8CDE-DF4F39A498C6}" srcOrd="0" destOrd="0" parTransId="{1141CF19-B41D-43E2-99E3-3ECAE51EB958}" sibTransId="{324718D1-D103-4E7F-B94C-60A94A50F418}"/>
    <dgm:cxn modelId="{F847505A-CE89-40BD-84FB-55FB4F9B7125}" type="presOf" srcId="{6FD2279A-E5CD-41E5-8CCE-73F895BF6D74}" destId="{1E31B366-351E-4029-8C50-26179FB37533}" srcOrd="0" destOrd="0" presId="urn:microsoft.com/office/officeart/2005/8/layout/vProcess5"/>
    <dgm:cxn modelId="{B50D9C7E-A876-466E-9883-3EE1B3DEE411}" type="presParOf" srcId="{1E31B366-351E-4029-8C50-26179FB37533}" destId="{A0890DB0-0828-4A03-8CCE-12718A8BE767}" srcOrd="0" destOrd="0" presId="urn:microsoft.com/office/officeart/2005/8/layout/vProcess5"/>
    <dgm:cxn modelId="{FD1CF2A1-5B51-4854-856C-5114AA4EB463}" type="presParOf" srcId="{1E31B366-351E-4029-8C50-26179FB37533}" destId="{A78932AC-5ED9-4E7A-868F-DA13F2707DAE}" srcOrd="1" destOrd="0" presId="urn:microsoft.com/office/officeart/2005/8/layout/v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A8F9524-8141-4352-8672-99AFC9C86AAF}" type="doc">
      <dgm:prSet loTypeId="urn:microsoft.com/office/officeart/2005/8/layout/vProcess5" loCatId="process" qsTypeId="urn:microsoft.com/office/officeart/2005/8/quickstyle/simple3" qsCatId="simple" csTypeId="urn:microsoft.com/office/officeart/2005/8/colors/colorful1" csCatId="colorful" phldr="1"/>
      <dgm:spPr/>
      <dgm:t>
        <a:bodyPr/>
        <a:lstStyle/>
        <a:p>
          <a:endParaRPr lang="en-US"/>
        </a:p>
      </dgm:t>
    </dgm:pt>
    <dgm:pt modelId="{B080BE04-2D4B-4CA0-B248-5ED2BBBF80E9}">
      <dgm:prSet/>
      <dgm:spPr/>
      <dgm:t>
        <a:bodyPr/>
        <a:lstStyle/>
        <a:p>
          <a:r>
            <a:rPr lang="en-US" dirty="0" err="1"/>
            <a:t>Cette</a:t>
          </a:r>
          <a:r>
            <a:rPr lang="en-US" dirty="0"/>
            <a:t> convention </a:t>
          </a:r>
          <a:r>
            <a:rPr lang="en-US" dirty="0" err="1"/>
            <a:t>permet</a:t>
          </a:r>
          <a:r>
            <a:rPr lang="en-US" dirty="0"/>
            <a:t> </a:t>
          </a:r>
          <a:r>
            <a:rPr lang="en-US" dirty="0" err="1"/>
            <a:t>une</a:t>
          </a:r>
          <a:r>
            <a:rPr lang="en-US" dirty="0"/>
            <a:t> durée de travail </a:t>
          </a:r>
          <a:r>
            <a:rPr lang="en-US" dirty="0" err="1"/>
            <a:t>différente</a:t>
          </a:r>
          <a:r>
            <a:rPr lang="en-US" dirty="0"/>
            <a:t> de la durée </a:t>
          </a:r>
          <a:r>
            <a:rPr lang="en-US" dirty="0" err="1"/>
            <a:t>légale</a:t>
          </a:r>
          <a:r>
            <a:rPr lang="en-US" dirty="0"/>
            <a:t>, </a:t>
          </a:r>
          <a:r>
            <a:rPr lang="en-US" dirty="0" err="1"/>
            <a:t>adaptée</a:t>
          </a:r>
          <a:r>
            <a:rPr lang="en-US" dirty="0"/>
            <a:t> aux cadres et </a:t>
          </a:r>
          <a:r>
            <a:rPr lang="en-US" dirty="0" err="1"/>
            <a:t>salariés</a:t>
          </a:r>
          <a:r>
            <a:rPr lang="en-US" dirty="0"/>
            <a:t> </a:t>
          </a:r>
          <a:r>
            <a:rPr lang="en-US" dirty="0" err="1"/>
            <a:t>ayant</a:t>
          </a:r>
          <a:r>
            <a:rPr lang="en-US" dirty="0"/>
            <a:t> </a:t>
          </a:r>
          <a:r>
            <a:rPr lang="en-US" dirty="0" err="1"/>
            <a:t>une</a:t>
          </a:r>
          <a:r>
            <a:rPr lang="en-US" dirty="0"/>
            <a:t> </a:t>
          </a:r>
          <a:r>
            <a:rPr lang="en-US" dirty="0" err="1"/>
            <a:t>autonomie</a:t>
          </a:r>
          <a:r>
            <a:rPr lang="en-US" dirty="0"/>
            <a:t> dans </a:t>
          </a:r>
          <a:r>
            <a:rPr lang="en-US" dirty="0" err="1"/>
            <a:t>l'organisation</a:t>
          </a:r>
          <a:r>
            <a:rPr lang="en-US" dirty="0"/>
            <a:t> de </a:t>
          </a:r>
          <a:r>
            <a:rPr lang="en-US" dirty="0" err="1"/>
            <a:t>leur</a:t>
          </a:r>
          <a:r>
            <a:rPr lang="en-US" dirty="0"/>
            <a:t> </a:t>
          </a:r>
          <a:r>
            <a:rPr lang="en-US" dirty="0" err="1"/>
            <a:t>emploi</a:t>
          </a:r>
          <a:r>
            <a:rPr lang="en-US" dirty="0"/>
            <a:t> du temps.</a:t>
          </a:r>
        </a:p>
      </dgm:t>
    </dgm:pt>
    <dgm:pt modelId="{66E1C201-1557-4886-94B2-E3F1B828DCAF}" type="parTrans" cxnId="{40237C21-0D12-44CE-9F96-FED3353BF923}">
      <dgm:prSet/>
      <dgm:spPr/>
      <dgm:t>
        <a:bodyPr/>
        <a:lstStyle/>
        <a:p>
          <a:endParaRPr lang="en-US"/>
        </a:p>
      </dgm:t>
    </dgm:pt>
    <dgm:pt modelId="{84EA9368-1E56-4722-9647-510619FBA5C6}" type="sibTrans" cxnId="{40237C21-0D12-44CE-9F96-FED3353BF923}">
      <dgm:prSet/>
      <dgm:spPr/>
      <dgm:t>
        <a:bodyPr/>
        <a:lstStyle/>
        <a:p>
          <a:endParaRPr lang="en-US"/>
        </a:p>
      </dgm:t>
    </dgm:pt>
    <dgm:pt modelId="{7F75BC74-C504-4362-9750-A2F772E2EAE0}">
      <dgm:prSet/>
      <dgm:spPr/>
      <dgm:t>
        <a:bodyPr/>
        <a:lstStyle/>
        <a:p>
          <a:r>
            <a:rPr lang="en-US" dirty="0" err="1"/>
            <a:t>Exemple</a:t>
          </a:r>
          <a:r>
            <a:rPr lang="en-US" dirty="0"/>
            <a:t>:  Un </a:t>
          </a:r>
          <a:r>
            <a:rPr lang="en-US" dirty="0" err="1"/>
            <a:t>salarié</a:t>
          </a:r>
          <a:r>
            <a:rPr lang="en-US" dirty="0"/>
            <a:t> en </a:t>
          </a:r>
          <a:r>
            <a:rPr lang="en-US" dirty="0" err="1"/>
            <a:t>forfait</a:t>
          </a:r>
          <a:r>
            <a:rPr lang="en-US" dirty="0"/>
            <a:t> </a:t>
          </a:r>
          <a:r>
            <a:rPr lang="en-US" dirty="0" err="1"/>
            <a:t>jours</a:t>
          </a:r>
          <a:r>
            <a:rPr lang="en-US" dirty="0"/>
            <a:t> </a:t>
          </a:r>
          <a:r>
            <a:rPr lang="en-US" dirty="0" err="1"/>
            <a:t>est</a:t>
          </a:r>
          <a:r>
            <a:rPr lang="en-US" dirty="0"/>
            <a:t> </a:t>
          </a:r>
          <a:r>
            <a:rPr lang="en-US" dirty="0" err="1"/>
            <a:t>tenu</a:t>
          </a:r>
          <a:r>
            <a:rPr lang="en-US" dirty="0"/>
            <a:t> de </a:t>
          </a:r>
          <a:r>
            <a:rPr lang="en-US" dirty="0" err="1"/>
            <a:t>travailler</a:t>
          </a:r>
          <a:r>
            <a:rPr lang="en-US" dirty="0"/>
            <a:t> un certain </a:t>
          </a:r>
          <a:r>
            <a:rPr lang="en-US" dirty="0" err="1"/>
            <a:t>nombre</a:t>
          </a:r>
          <a:r>
            <a:rPr lang="en-US" dirty="0"/>
            <a:t> de </a:t>
          </a:r>
          <a:r>
            <a:rPr lang="en-US" dirty="0" err="1"/>
            <a:t>jours</a:t>
          </a:r>
          <a:r>
            <a:rPr lang="en-US" dirty="0"/>
            <a:t> dans </a:t>
          </a:r>
          <a:r>
            <a:rPr lang="en-US" dirty="0" err="1"/>
            <a:t>l’année</a:t>
          </a:r>
          <a:r>
            <a:rPr lang="en-US" dirty="0"/>
            <a:t>, sans </a:t>
          </a:r>
          <a:r>
            <a:rPr lang="en-US" dirty="0" err="1"/>
            <a:t>suivre</a:t>
          </a:r>
          <a:r>
            <a:rPr lang="en-US" dirty="0"/>
            <a:t> les </a:t>
          </a:r>
          <a:r>
            <a:rPr lang="en-US" dirty="0" err="1"/>
            <a:t>durées</a:t>
          </a:r>
          <a:r>
            <a:rPr lang="en-US" dirty="0"/>
            <a:t> </a:t>
          </a:r>
          <a:r>
            <a:rPr lang="en-US" dirty="0" err="1"/>
            <a:t>maximales</a:t>
          </a:r>
          <a:r>
            <a:rPr lang="en-US" dirty="0"/>
            <a:t> </a:t>
          </a:r>
          <a:r>
            <a:rPr lang="en-US" dirty="0" err="1"/>
            <a:t>quotidiennes</a:t>
          </a:r>
          <a:r>
            <a:rPr lang="en-US" dirty="0"/>
            <a:t> et </a:t>
          </a:r>
          <a:r>
            <a:rPr lang="en-US" dirty="0" err="1"/>
            <a:t>hebdomadaires</a:t>
          </a:r>
          <a:r>
            <a:rPr lang="en-US" dirty="0"/>
            <a:t> de travail.</a:t>
          </a:r>
        </a:p>
      </dgm:t>
    </dgm:pt>
    <dgm:pt modelId="{F561B29E-52B4-4B73-BBD3-C52B5A85F3DB}" type="sibTrans" cxnId="{21B33AD8-58A3-46F8-8ACB-C3A9397ED09C}">
      <dgm:prSet/>
      <dgm:spPr/>
      <dgm:t>
        <a:bodyPr/>
        <a:lstStyle/>
        <a:p>
          <a:endParaRPr lang="en-US"/>
        </a:p>
      </dgm:t>
    </dgm:pt>
    <dgm:pt modelId="{03F9F712-5C6E-47B4-BE3E-448F78508ABA}" type="parTrans" cxnId="{21B33AD8-58A3-46F8-8ACB-C3A9397ED09C}">
      <dgm:prSet/>
      <dgm:spPr/>
      <dgm:t>
        <a:bodyPr/>
        <a:lstStyle/>
        <a:p>
          <a:endParaRPr lang="en-US"/>
        </a:p>
      </dgm:t>
    </dgm:pt>
    <dgm:pt modelId="{758A2A27-7DBE-4370-8333-16137BB4029C}">
      <dgm:prSet custT="1"/>
      <dgm:spPr/>
      <dgm:t>
        <a:bodyPr/>
        <a:lstStyle/>
        <a:p>
          <a:pPr>
            <a:buFont typeface="Arial" panose="020B0604020202020204" pitchFamily="34" charset="0"/>
            <a:buChar char="•"/>
          </a:pPr>
          <a:r>
            <a:rPr lang="fr-FR" sz="1300" dirty="0"/>
            <a:t>Une convention individuelle de forfait en jours sur l’année peut être proposée uniquement aux salariés suivants :</a:t>
          </a:r>
        </a:p>
        <a:p>
          <a:pPr>
            <a:buFont typeface="Arial" panose="020B0604020202020204" pitchFamily="34" charset="0"/>
            <a:buChar char="•"/>
          </a:pPr>
          <a:r>
            <a:rPr lang="fr-FR" sz="1300" dirty="0"/>
            <a:t>	</a:t>
          </a:r>
          <a:r>
            <a:rPr lang="fr-FR" sz="1400" dirty="0"/>
            <a:t>- Cadres qui disposent d’une autonomie dans l’organisation de leur emploi du temps et dont la nature des fonctions ne les conduit pas à suivre l’horaire collectif applicable au sein de l’atelier, du service ou l’équipe auquel ils sont intégrés,</a:t>
          </a:r>
        </a:p>
      </dgm:t>
    </dgm:pt>
    <dgm:pt modelId="{BA3DE564-10DE-413D-87B3-FBBEF3F9DE78}" type="parTrans" cxnId="{C4E56823-A157-4201-BC1C-6A2D13A81477}">
      <dgm:prSet/>
      <dgm:spPr/>
      <dgm:t>
        <a:bodyPr/>
        <a:lstStyle/>
        <a:p>
          <a:endParaRPr lang="fr-FR"/>
        </a:p>
      </dgm:t>
    </dgm:pt>
    <dgm:pt modelId="{7EA4A45A-7433-4DD7-9F73-E9DE28746EC6}" type="sibTrans" cxnId="{C4E56823-A157-4201-BC1C-6A2D13A81477}">
      <dgm:prSet/>
      <dgm:spPr/>
      <dgm:t>
        <a:bodyPr/>
        <a:lstStyle/>
        <a:p>
          <a:endParaRPr lang="fr-FR"/>
        </a:p>
      </dgm:t>
    </dgm:pt>
    <dgm:pt modelId="{E6E2AFCE-96E8-40C3-BD92-9E7B4E9AF16F}">
      <dgm:prSet custT="1"/>
      <dgm:spPr/>
      <dgm:t>
        <a:bodyPr/>
        <a:lstStyle/>
        <a:p>
          <a:pPr>
            <a:buFont typeface="Arial" panose="020B0604020202020204" pitchFamily="34" charset="0"/>
            <a:buNone/>
          </a:pPr>
          <a:r>
            <a:rPr lang="fr-FR" sz="1400" dirty="0"/>
            <a:t>		- Salariés dont la durée du temps de travail ne peut être prédéterminée et qui disposent d’une réelle autonomie dans l’organisation de leur emploi du temps pour l’exercice des responsabilités qui leur sont confiée</a:t>
          </a:r>
        </a:p>
      </dgm:t>
    </dgm:pt>
    <dgm:pt modelId="{FE1181BD-F4CF-4AC2-A8EA-EED190F07C37}" type="parTrans" cxnId="{D296E89F-799F-45EF-B188-DAAC32C94493}">
      <dgm:prSet/>
      <dgm:spPr/>
      <dgm:t>
        <a:bodyPr/>
        <a:lstStyle/>
        <a:p>
          <a:endParaRPr lang="fr-FR"/>
        </a:p>
      </dgm:t>
    </dgm:pt>
    <dgm:pt modelId="{C82693EB-1DC8-427B-A170-C860E55FD229}" type="sibTrans" cxnId="{D296E89F-799F-45EF-B188-DAAC32C94493}">
      <dgm:prSet/>
      <dgm:spPr/>
      <dgm:t>
        <a:bodyPr/>
        <a:lstStyle/>
        <a:p>
          <a:endParaRPr lang="fr-FR"/>
        </a:p>
      </dgm:t>
    </dgm:pt>
    <dgm:pt modelId="{69FA7B8F-CFF1-4E77-936E-25058ED73EF0}" type="pres">
      <dgm:prSet presAssocID="{5A8F9524-8141-4352-8672-99AFC9C86AAF}" presName="outerComposite" presStyleCnt="0">
        <dgm:presLayoutVars>
          <dgm:chMax val="5"/>
          <dgm:dir/>
          <dgm:resizeHandles val="exact"/>
        </dgm:presLayoutVars>
      </dgm:prSet>
      <dgm:spPr/>
    </dgm:pt>
    <dgm:pt modelId="{75406465-562A-4FDB-B878-56D79B5C537E}" type="pres">
      <dgm:prSet presAssocID="{5A8F9524-8141-4352-8672-99AFC9C86AAF}" presName="dummyMaxCanvas" presStyleCnt="0">
        <dgm:presLayoutVars/>
      </dgm:prSet>
      <dgm:spPr/>
    </dgm:pt>
    <dgm:pt modelId="{8EFD7C60-8A05-4B44-B3E2-AE281F882CB7}" type="pres">
      <dgm:prSet presAssocID="{5A8F9524-8141-4352-8672-99AFC9C86AAF}" presName="ThreeNodes_1" presStyleLbl="node1" presStyleIdx="0" presStyleCnt="3" custScaleX="93958" custScaleY="66592" custLinFactNeighborX="-8360" custLinFactNeighborY="2404">
        <dgm:presLayoutVars>
          <dgm:bulletEnabled val="1"/>
        </dgm:presLayoutVars>
      </dgm:prSet>
      <dgm:spPr/>
    </dgm:pt>
    <dgm:pt modelId="{04A08FE4-FBE3-45BB-A459-3936FF4B2505}" type="pres">
      <dgm:prSet presAssocID="{5A8F9524-8141-4352-8672-99AFC9C86AAF}" presName="ThreeNodes_2" presStyleLbl="node1" presStyleIdx="1" presStyleCnt="3" custScaleX="105571" custScaleY="130808">
        <dgm:presLayoutVars>
          <dgm:bulletEnabled val="1"/>
        </dgm:presLayoutVars>
      </dgm:prSet>
      <dgm:spPr/>
    </dgm:pt>
    <dgm:pt modelId="{16B95E58-CEB6-4A8E-B85B-284E1ACB92B9}" type="pres">
      <dgm:prSet presAssocID="{5A8F9524-8141-4352-8672-99AFC9C86AAF}" presName="ThreeNodes_3" presStyleLbl="node1" presStyleIdx="2" presStyleCnt="3" custScaleX="96155" custScaleY="75176">
        <dgm:presLayoutVars>
          <dgm:bulletEnabled val="1"/>
        </dgm:presLayoutVars>
      </dgm:prSet>
      <dgm:spPr/>
    </dgm:pt>
    <dgm:pt modelId="{E7ABA6D3-EF0C-4C41-9458-51F03CCEFCF1}" type="pres">
      <dgm:prSet presAssocID="{5A8F9524-8141-4352-8672-99AFC9C86AAF}" presName="ThreeConn_1-2" presStyleLbl="fgAccFollowNode1" presStyleIdx="0" presStyleCnt="2">
        <dgm:presLayoutVars>
          <dgm:bulletEnabled val="1"/>
        </dgm:presLayoutVars>
      </dgm:prSet>
      <dgm:spPr/>
    </dgm:pt>
    <dgm:pt modelId="{6336A269-7854-4F05-A5E9-3F265AAF4264}" type="pres">
      <dgm:prSet presAssocID="{5A8F9524-8141-4352-8672-99AFC9C86AAF}" presName="ThreeConn_2-3" presStyleLbl="fgAccFollowNode1" presStyleIdx="1" presStyleCnt="2">
        <dgm:presLayoutVars>
          <dgm:bulletEnabled val="1"/>
        </dgm:presLayoutVars>
      </dgm:prSet>
      <dgm:spPr/>
    </dgm:pt>
    <dgm:pt modelId="{F045CA9C-475B-4D58-B9BE-0A0E9C2781E3}" type="pres">
      <dgm:prSet presAssocID="{5A8F9524-8141-4352-8672-99AFC9C86AAF}" presName="ThreeNodes_1_text" presStyleLbl="node1" presStyleIdx="2" presStyleCnt="3">
        <dgm:presLayoutVars>
          <dgm:bulletEnabled val="1"/>
        </dgm:presLayoutVars>
      </dgm:prSet>
      <dgm:spPr/>
    </dgm:pt>
    <dgm:pt modelId="{908E99E1-44D1-4AEA-9236-0EA7FDB8BB2A}" type="pres">
      <dgm:prSet presAssocID="{5A8F9524-8141-4352-8672-99AFC9C86AAF}" presName="ThreeNodes_2_text" presStyleLbl="node1" presStyleIdx="2" presStyleCnt="3">
        <dgm:presLayoutVars>
          <dgm:bulletEnabled val="1"/>
        </dgm:presLayoutVars>
      </dgm:prSet>
      <dgm:spPr/>
    </dgm:pt>
    <dgm:pt modelId="{4C923E2F-248C-4119-87EF-25729CF9D509}" type="pres">
      <dgm:prSet presAssocID="{5A8F9524-8141-4352-8672-99AFC9C86AAF}" presName="ThreeNodes_3_text" presStyleLbl="node1" presStyleIdx="2" presStyleCnt="3">
        <dgm:presLayoutVars>
          <dgm:bulletEnabled val="1"/>
        </dgm:presLayoutVars>
      </dgm:prSet>
      <dgm:spPr/>
    </dgm:pt>
  </dgm:ptLst>
  <dgm:cxnLst>
    <dgm:cxn modelId="{03F2FA00-245D-4BBA-98E2-80142CBACB13}" type="presOf" srcId="{B080BE04-2D4B-4CA0-B248-5ED2BBBF80E9}" destId="{8EFD7C60-8A05-4B44-B3E2-AE281F882CB7}" srcOrd="0" destOrd="0" presId="urn:microsoft.com/office/officeart/2005/8/layout/vProcess5"/>
    <dgm:cxn modelId="{40237C21-0D12-44CE-9F96-FED3353BF923}" srcId="{5A8F9524-8141-4352-8672-99AFC9C86AAF}" destId="{B080BE04-2D4B-4CA0-B248-5ED2BBBF80E9}" srcOrd="0" destOrd="0" parTransId="{66E1C201-1557-4886-94B2-E3F1B828DCAF}" sibTransId="{84EA9368-1E56-4722-9647-510619FBA5C6}"/>
    <dgm:cxn modelId="{C4E56823-A157-4201-BC1C-6A2D13A81477}" srcId="{5A8F9524-8141-4352-8672-99AFC9C86AAF}" destId="{758A2A27-7DBE-4370-8333-16137BB4029C}" srcOrd="1" destOrd="0" parTransId="{BA3DE564-10DE-413D-87B3-FBBEF3F9DE78}" sibTransId="{7EA4A45A-7433-4DD7-9F73-E9DE28746EC6}"/>
    <dgm:cxn modelId="{C0679723-C86F-412C-9A5E-E98236B7C92A}" type="presOf" srcId="{E6E2AFCE-96E8-40C3-BD92-9E7B4E9AF16F}" destId="{04A08FE4-FBE3-45BB-A459-3936FF4B2505}" srcOrd="0" destOrd="1" presId="urn:microsoft.com/office/officeart/2005/8/layout/vProcess5"/>
    <dgm:cxn modelId="{06B82D3A-34C0-45D2-9AF5-E10B5BCF38A9}" type="presOf" srcId="{E6E2AFCE-96E8-40C3-BD92-9E7B4E9AF16F}" destId="{908E99E1-44D1-4AEA-9236-0EA7FDB8BB2A}" srcOrd="1" destOrd="1" presId="urn:microsoft.com/office/officeart/2005/8/layout/vProcess5"/>
    <dgm:cxn modelId="{F1209372-49C2-4714-A6E2-ED4A0E6A4BF1}" type="presOf" srcId="{758A2A27-7DBE-4370-8333-16137BB4029C}" destId="{908E99E1-44D1-4AEA-9236-0EA7FDB8BB2A}" srcOrd="1" destOrd="0" presId="urn:microsoft.com/office/officeart/2005/8/layout/vProcess5"/>
    <dgm:cxn modelId="{DB1F4658-D7C0-41F0-81C9-DAEFC0C9B209}" type="presOf" srcId="{5A8F9524-8141-4352-8672-99AFC9C86AAF}" destId="{69FA7B8F-CFF1-4E77-936E-25058ED73EF0}" srcOrd="0" destOrd="0" presId="urn:microsoft.com/office/officeart/2005/8/layout/vProcess5"/>
    <dgm:cxn modelId="{6FBED183-CFC4-4581-BDDE-3800A45D9689}" type="presOf" srcId="{B080BE04-2D4B-4CA0-B248-5ED2BBBF80E9}" destId="{F045CA9C-475B-4D58-B9BE-0A0E9C2781E3}" srcOrd="1" destOrd="0" presId="urn:microsoft.com/office/officeart/2005/8/layout/vProcess5"/>
    <dgm:cxn modelId="{315A6B9D-0B3D-49F8-A64C-205862D6B579}" type="presOf" srcId="{84EA9368-1E56-4722-9647-510619FBA5C6}" destId="{E7ABA6D3-EF0C-4C41-9458-51F03CCEFCF1}" srcOrd="0" destOrd="0" presId="urn:microsoft.com/office/officeart/2005/8/layout/vProcess5"/>
    <dgm:cxn modelId="{D296E89F-799F-45EF-B188-DAAC32C94493}" srcId="{758A2A27-7DBE-4370-8333-16137BB4029C}" destId="{E6E2AFCE-96E8-40C3-BD92-9E7B4E9AF16F}" srcOrd="0" destOrd="0" parTransId="{FE1181BD-F4CF-4AC2-A8EA-EED190F07C37}" sibTransId="{C82693EB-1DC8-427B-A170-C860E55FD229}"/>
    <dgm:cxn modelId="{402863A2-2ED1-4769-AF8A-80F618F83C44}" type="presOf" srcId="{758A2A27-7DBE-4370-8333-16137BB4029C}" destId="{04A08FE4-FBE3-45BB-A459-3936FF4B2505}" srcOrd="0" destOrd="0" presId="urn:microsoft.com/office/officeart/2005/8/layout/vProcess5"/>
    <dgm:cxn modelId="{3687DBA2-5108-4989-A832-C140FADD28AB}" type="presOf" srcId="{7F75BC74-C504-4362-9750-A2F772E2EAE0}" destId="{4C923E2F-248C-4119-87EF-25729CF9D509}" srcOrd="1" destOrd="0" presId="urn:microsoft.com/office/officeart/2005/8/layout/vProcess5"/>
    <dgm:cxn modelId="{21B33AD8-58A3-46F8-8ACB-C3A9397ED09C}" srcId="{5A8F9524-8141-4352-8672-99AFC9C86AAF}" destId="{7F75BC74-C504-4362-9750-A2F772E2EAE0}" srcOrd="2" destOrd="0" parTransId="{03F9F712-5C6E-47B4-BE3E-448F78508ABA}" sibTransId="{F561B29E-52B4-4B73-BBD3-C52B5A85F3DB}"/>
    <dgm:cxn modelId="{82ADD6EC-EFF9-4884-983E-CB253D1135A7}" type="presOf" srcId="{7EA4A45A-7433-4DD7-9F73-E9DE28746EC6}" destId="{6336A269-7854-4F05-A5E9-3F265AAF4264}" srcOrd="0" destOrd="0" presId="urn:microsoft.com/office/officeart/2005/8/layout/vProcess5"/>
    <dgm:cxn modelId="{3C7FE0EC-2C69-4F03-B894-D07A0829F7F7}" type="presOf" srcId="{7F75BC74-C504-4362-9750-A2F772E2EAE0}" destId="{16B95E58-CEB6-4A8E-B85B-284E1ACB92B9}" srcOrd="0" destOrd="0" presId="urn:microsoft.com/office/officeart/2005/8/layout/vProcess5"/>
    <dgm:cxn modelId="{B3BB3541-E87F-42BF-80E9-8FADE271E048}" type="presParOf" srcId="{69FA7B8F-CFF1-4E77-936E-25058ED73EF0}" destId="{75406465-562A-4FDB-B878-56D79B5C537E}" srcOrd="0" destOrd="0" presId="urn:microsoft.com/office/officeart/2005/8/layout/vProcess5"/>
    <dgm:cxn modelId="{5302B8F0-15FB-4238-A9ED-5FC2C940E903}" type="presParOf" srcId="{69FA7B8F-CFF1-4E77-936E-25058ED73EF0}" destId="{8EFD7C60-8A05-4B44-B3E2-AE281F882CB7}" srcOrd="1" destOrd="0" presId="urn:microsoft.com/office/officeart/2005/8/layout/vProcess5"/>
    <dgm:cxn modelId="{D569907B-73A0-46DA-8855-278991F62997}" type="presParOf" srcId="{69FA7B8F-CFF1-4E77-936E-25058ED73EF0}" destId="{04A08FE4-FBE3-45BB-A459-3936FF4B2505}" srcOrd="2" destOrd="0" presId="urn:microsoft.com/office/officeart/2005/8/layout/vProcess5"/>
    <dgm:cxn modelId="{B1711E59-549F-4EA8-A612-C7C0BF238473}" type="presParOf" srcId="{69FA7B8F-CFF1-4E77-936E-25058ED73EF0}" destId="{16B95E58-CEB6-4A8E-B85B-284E1ACB92B9}" srcOrd="3" destOrd="0" presId="urn:microsoft.com/office/officeart/2005/8/layout/vProcess5"/>
    <dgm:cxn modelId="{845C632F-F118-489E-8017-87CCA4A63568}" type="presParOf" srcId="{69FA7B8F-CFF1-4E77-936E-25058ED73EF0}" destId="{E7ABA6D3-EF0C-4C41-9458-51F03CCEFCF1}" srcOrd="4" destOrd="0" presId="urn:microsoft.com/office/officeart/2005/8/layout/vProcess5"/>
    <dgm:cxn modelId="{F827E269-DD20-46EB-ACB5-2FD43A6720F8}" type="presParOf" srcId="{69FA7B8F-CFF1-4E77-936E-25058ED73EF0}" destId="{6336A269-7854-4F05-A5E9-3F265AAF4264}" srcOrd="5" destOrd="0" presId="urn:microsoft.com/office/officeart/2005/8/layout/vProcess5"/>
    <dgm:cxn modelId="{F9FB0E9F-C4BE-4988-BCEC-79C7A787D9C9}" type="presParOf" srcId="{69FA7B8F-CFF1-4E77-936E-25058ED73EF0}" destId="{F045CA9C-475B-4D58-B9BE-0A0E9C2781E3}" srcOrd="6" destOrd="0" presId="urn:microsoft.com/office/officeart/2005/8/layout/vProcess5"/>
    <dgm:cxn modelId="{9D9AC921-FC09-4653-B29F-3E71A7B8812A}" type="presParOf" srcId="{69FA7B8F-CFF1-4E77-936E-25058ED73EF0}" destId="{908E99E1-44D1-4AEA-9236-0EA7FDB8BB2A}" srcOrd="7" destOrd="0" presId="urn:microsoft.com/office/officeart/2005/8/layout/vProcess5"/>
    <dgm:cxn modelId="{DEB7F502-6672-4F1F-8E20-7517427927E8}" type="presParOf" srcId="{69FA7B8F-CFF1-4E77-936E-25058ED73EF0}" destId="{4C923E2F-248C-4119-87EF-25729CF9D509}"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A8F9524-8141-4352-8672-99AFC9C86AAF}" type="doc">
      <dgm:prSet loTypeId="urn:microsoft.com/office/officeart/2005/8/layout/vProcess5" loCatId="process" qsTypeId="urn:microsoft.com/office/officeart/2005/8/quickstyle/simple3" qsCatId="simple" csTypeId="urn:microsoft.com/office/officeart/2005/8/colors/colorful1" csCatId="colorful" phldr="1"/>
      <dgm:spPr/>
      <dgm:t>
        <a:bodyPr/>
        <a:lstStyle/>
        <a:p>
          <a:endParaRPr lang="en-US"/>
        </a:p>
      </dgm:t>
    </dgm:pt>
    <dgm:pt modelId="{7F75BC74-C504-4362-9750-A2F772E2EAE0}">
      <dgm:prSet/>
      <dgm:spPr/>
      <dgm:t>
        <a:bodyPr/>
        <a:lstStyle/>
        <a:p>
          <a:r>
            <a:rPr lang="en-US" dirty="0" err="1"/>
            <a:t>Exemple</a:t>
          </a:r>
          <a:r>
            <a:rPr lang="en-US" dirty="0"/>
            <a:t> :  </a:t>
          </a:r>
          <a:r>
            <a:rPr lang="fr-FR" dirty="0"/>
            <a:t>Un salarié en forfait jours ayant droit à 25 jours de repos supplémentaires par an.</a:t>
          </a:r>
          <a:endParaRPr lang="en-US" dirty="0"/>
        </a:p>
      </dgm:t>
    </dgm:pt>
    <dgm:pt modelId="{F561B29E-52B4-4B73-BBD3-C52B5A85F3DB}" type="sibTrans" cxnId="{21B33AD8-58A3-46F8-8ACB-C3A9397ED09C}">
      <dgm:prSet/>
      <dgm:spPr/>
      <dgm:t>
        <a:bodyPr/>
        <a:lstStyle/>
        <a:p>
          <a:endParaRPr lang="en-US"/>
        </a:p>
      </dgm:t>
    </dgm:pt>
    <dgm:pt modelId="{03F9F712-5C6E-47B4-BE3E-448F78508ABA}" type="parTrans" cxnId="{21B33AD8-58A3-46F8-8ACB-C3A9397ED09C}">
      <dgm:prSet/>
      <dgm:spPr/>
      <dgm:t>
        <a:bodyPr/>
        <a:lstStyle/>
        <a:p>
          <a:endParaRPr lang="en-US"/>
        </a:p>
      </dgm:t>
    </dgm:pt>
    <dgm:pt modelId="{8C5DD064-43E8-43AB-9630-84DB1C971BFC}">
      <dgm:prSet/>
      <dgm:spPr/>
      <dgm:t>
        <a:bodyPr/>
        <a:lstStyle/>
        <a:p>
          <a:r>
            <a:rPr lang="fr-FR"/>
            <a:t>Les salariés en forfait jours ont droit à un certain nombre de jours de repos et doivent avoir une rémunération tenant compte de leur charge de travail</a:t>
          </a:r>
          <a:endParaRPr lang="en-US" dirty="0"/>
        </a:p>
      </dgm:t>
    </dgm:pt>
    <dgm:pt modelId="{991AF4E5-D13A-47DC-8EF9-651FD82A109F}" type="parTrans" cxnId="{D1CECA60-0C71-4795-9527-9724B732A6EB}">
      <dgm:prSet/>
      <dgm:spPr/>
      <dgm:t>
        <a:bodyPr/>
        <a:lstStyle/>
        <a:p>
          <a:endParaRPr lang="fr-FR"/>
        </a:p>
      </dgm:t>
    </dgm:pt>
    <dgm:pt modelId="{87E92F8E-7155-4FCC-9614-7A4219BEC861}" type="sibTrans" cxnId="{D1CECA60-0C71-4795-9527-9724B732A6EB}">
      <dgm:prSet/>
      <dgm:spPr/>
      <dgm:t>
        <a:bodyPr/>
        <a:lstStyle/>
        <a:p>
          <a:endParaRPr lang="fr-FR"/>
        </a:p>
      </dgm:t>
    </dgm:pt>
    <dgm:pt modelId="{69FA7B8F-CFF1-4E77-936E-25058ED73EF0}" type="pres">
      <dgm:prSet presAssocID="{5A8F9524-8141-4352-8672-99AFC9C86AAF}" presName="outerComposite" presStyleCnt="0">
        <dgm:presLayoutVars>
          <dgm:chMax val="5"/>
          <dgm:dir/>
          <dgm:resizeHandles val="exact"/>
        </dgm:presLayoutVars>
      </dgm:prSet>
      <dgm:spPr/>
    </dgm:pt>
    <dgm:pt modelId="{75406465-562A-4FDB-B878-56D79B5C537E}" type="pres">
      <dgm:prSet presAssocID="{5A8F9524-8141-4352-8672-99AFC9C86AAF}" presName="dummyMaxCanvas" presStyleCnt="0">
        <dgm:presLayoutVars/>
      </dgm:prSet>
      <dgm:spPr/>
    </dgm:pt>
    <dgm:pt modelId="{0CB8FF95-48A2-4349-9A29-5CF17FF2734A}" type="pres">
      <dgm:prSet presAssocID="{5A8F9524-8141-4352-8672-99AFC9C86AAF}" presName="TwoNodes_1" presStyleLbl="node1" presStyleIdx="0" presStyleCnt="2" custLinFactNeighborX="-29114" custLinFactNeighborY="-29383">
        <dgm:presLayoutVars>
          <dgm:bulletEnabled val="1"/>
        </dgm:presLayoutVars>
      </dgm:prSet>
      <dgm:spPr/>
    </dgm:pt>
    <dgm:pt modelId="{7F2068D7-4715-4C9A-A579-B879BC0369A0}" type="pres">
      <dgm:prSet presAssocID="{5A8F9524-8141-4352-8672-99AFC9C86AAF}" presName="TwoNodes_2" presStyleLbl="node1" presStyleIdx="1" presStyleCnt="2">
        <dgm:presLayoutVars>
          <dgm:bulletEnabled val="1"/>
        </dgm:presLayoutVars>
      </dgm:prSet>
      <dgm:spPr/>
    </dgm:pt>
    <dgm:pt modelId="{37AE8BF4-0324-4D91-9796-996C1E619A64}" type="pres">
      <dgm:prSet presAssocID="{5A8F9524-8141-4352-8672-99AFC9C86AAF}" presName="TwoConn_1-2" presStyleLbl="fgAccFollowNode1" presStyleIdx="0" presStyleCnt="1">
        <dgm:presLayoutVars>
          <dgm:bulletEnabled val="1"/>
        </dgm:presLayoutVars>
      </dgm:prSet>
      <dgm:spPr/>
    </dgm:pt>
    <dgm:pt modelId="{498E0289-5E49-47A6-9F99-E8AFA6F8C94B}" type="pres">
      <dgm:prSet presAssocID="{5A8F9524-8141-4352-8672-99AFC9C86AAF}" presName="TwoNodes_1_text" presStyleLbl="node1" presStyleIdx="1" presStyleCnt="2">
        <dgm:presLayoutVars>
          <dgm:bulletEnabled val="1"/>
        </dgm:presLayoutVars>
      </dgm:prSet>
      <dgm:spPr/>
    </dgm:pt>
    <dgm:pt modelId="{8598CF8C-F054-4542-9C74-454B2E8B9940}" type="pres">
      <dgm:prSet presAssocID="{5A8F9524-8141-4352-8672-99AFC9C86AAF}" presName="TwoNodes_2_text" presStyleLbl="node1" presStyleIdx="1" presStyleCnt="2">
        <dgm:presLayoutVars>
          <dgm:bulletEnabled val="1"/>
        </dgm:presLayoutVars>
      </dgm:prSet>
      <dgm:spPr/>
    </dgm:pt>
  </dgm:ptLst>
  <dgm:cxnLst>
    <dgm:cxn modelId="{519A933D-036E-4BA0-96E5-3CBBAFDF798E}" type="presOf" srcId="{7F75BC74-C504-4362-9750-A2F772E2EAE0}" destId="{7F2068D7-4715-4C9A-A579-B879BC0369A0}" srcOrd="0" destOrd="0" presId="urn:microsoft.com/office/officeart/2005/8/layout/vProcess5"/>
    <dgm:cxn modelId="{D1CECA60-0C71-4795-9527-9724B732A6EB}" srcId="{5A8F9524-8141-4352-8672-99AFC9C86AAF}" destId="{8C5DD064-43E8-43AB-9630-84DB1C971BFC}" srcOrd="0" destOrd="0" parTransId="{991AF4E5-D13A-47DC-8EF9-651FD82A109F}" sibTransId="{87E92F8E-7155-4FCC-9614-7A4219BEC861}"/>
    <dgm:cxn modelId="{F53CD575-CCCF-4D7E-9E97-483CA24BC7CC}" type="presOf" srcId="{8C5DD064-43E8-43AB-9630-84DB1C971BFC}" destId="{0CB8FF95-48A2-4349-9A29-5CF17FF2734A}" srcOrd="0" destOrd="0" presId="urn:microsoft.com/office/officeart/2005/8/layout/vProcess5"/>
    <dgm:cxn modelId="{DB1F4658-D7C0-41F0-81C9-DAEFC0C9B209}" type="presOf" srcId="{5A8F9524-8141-4352-8672-99AFC9C86AAF}" destId="{69FA7B8F-CFF1-4E77-936E-25058ED73EF0}" srcOrd="0" destOrd="0" presId="urn:microsoft.com/office/officeart/2005/8/layout/vProcess5"/>
    <dgm:cxn modelId="{E7D8209D-5A3C-4218-83B7-2E83291F46C1}" type="presOf" srcId="{7F75BC74-C504-4362-9750-A2F772E2EAE0}" destId="{8598CF8C-F054-4542-9C74-454B2E8B9940}" srcOrd="1" destOrd="0" presId="urn:microsoft.com/office/officeart/2005/8/layout/vProcess5"/>
    <dgm:cxn modelId="{158B33B9-96A6-41E2-BDE3-D1E57E2A7949}" type="presOf" srcId="{8C5DD064-43E8-43AB-9630-84DB1C971BFC}" destId="{498E0289-5E49-47A6-9F99-E8AFA6F8C94B}" srcOrd="1" destOrd="0" presId="urn:microsoft.com/office/officeart/2005/8/layout/vProcess5"/>
    <dgm:cxn modelId="{21B33AD8-58A3-46F8-8ACB-C3A9397ED09C}" srcId="{5A8F9524-8141-4352-8672-99AFC9C86AAF}" destId="{7F75BC74-C504-4362-9750-A2F772E2EAE0}" srcOrd="1" destOrd="0" parTransId="{03F9F712-5C6E-47B4-BE3E-448F78508ABA}" sibTransId="{F561B29E-52B4-4B73-BBD3-C52B5A85F3DB}"/>
    <dgm:cxn modelId="{31F64DEC-9B3A-4745-A7DE-F5958B67D543}" type="presOf" srcId="{87E92F8E-7155-4FCC-9614-7A4219BEC861}" destId="{37AE8BF4-0324-4D91-9796-996C1E619A64}" srcOrd="0" destOrd="0" presId="urn:microsoft.com/office/officeart/2005/8/layout/vProcess5"/>
    <dgm:cxn modelId="{53A30D59-105F-4C59-A86D-26ACA2FB5565}" type="presParOf" srcId="{69FA7B8F-CFF1-4E77-936E-25058ED73EF0}" destId="{75406465-562A-4FDB-B878-56D79B5C537E}" srcOrd="0" destOrd="0" presId="urn:microsoft.com/office/officeart/2005/8/layout/vProcess5"/>
    <dgm:cxn modelId="{05DC9ACB-25C6-4480-8978-A48053ED9233}" type="presParOf" srcId="{69FA7B8F-CFF1-4E77-936E-25058ED73EF0}" destId="{0CB8FF95-48A2-4349-9A29-5CF17FF2734A}" srcOrd="1" destOrd="0" presId="urn:microsoft.com/office/officeart/2005/8/layout/vProcess5"/>
    <dgm:cxn modelId="{D9D5F15B-F397-4FB0-B123-9BC9A13747DD}" type="presParOf" srcId="{69FA7B8F-CFF1-4E77-936E-25058ED73EF0}" destId="{7F2068D7-4715-4C9A-A579-B879BC0369A0}" srcOrd="2" destOrd="0" presId="urn:microsoft.com/office/officeart/2005/8/layout/vProcess5"/>
    <dgm:cxn modelId="{5CFFD119-7C35-44BD-8C9E-7E8E4EA32234}" type="presParOf" srcId="{69FA7B8F-CFF1-4E77-936E-25058ED73EF0}" destId="{37AE8BF4-0324-4D91-9796-996C1E619A64}" srcOrd="3" destOrd="0" presId="urn:microsoft.com/office/officeart/2005/8/layout/vProcess5"/>
    <dgm:cxn modelId="{82384D7E-628C-4147-A037-90EF63829D74}" type="presParOf" srcId="{69FA7B8F-CFF1-4E77-936E-25058ED73EF0}" destId="{498E0289-5E49-47A6-9F99-E8AFA6F8C94B}" srcOrd="4" destOrd="0" presId="urn:microsoft.com/office/officeart/2005/8/layout/vProcess5"/>
    <dgm:cxn modelId="{31030F4F-2BAB-4CCA-BE3B-413C9BEFE912}" type="presParOf" srcId="{69FA7B8F-CFF1-4E77-936E-25058ED73EF0}" destId="{8598CF8C-F054-4542-9C74-454B2E8B9940}"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023B1B-44A1-4CA0-A852-BA744547E2A3}">
      <dsp:nvSpPr>
        <dsp:cNvPr id="0" name=""/>
        <dsp:cNvSpPr/>
      </dsp:nvSpPr>
      <dsp:spPr>
        <a:xfrm>
          <a:off x="-180574" y="0"/>
          <a:ext cx="6729448" cy="1715127"/>
        </a:xfrm>
        <a:prstGeom prst="roundRect">
          <a:avLst>
            <a:gd name="adj" fmla="val 10000"/>
          </a:avLst>
        </a:prstGeom>
        <a:gradFill rotWithShape="0">
          <a:gsLst>
            <a:gs pos="0">
              <a:schemeClr val="accent2">
                <a:hueOff val="0"/>
                <a:satOff val="0"/>
                <a:lumOff val="0"/>
                <a:alphaOff val="0"/>
                <a:tint val="80000"/>
                <a:satMod val="107000"/>
                <a:lumMod val="103000"/>
              </a:schemeClr>
            </a:gs>
            <a:gs pos="100000">
              <a:schemeClr val="accent2">
                <a:hueOff val="0"/>
                <a:satOff val="0"/>
                <a:lumOff val="0"/>
                <a:alphaOff val="0"/>
                <a:tint val="82000"/>
                <a:satMod val="109000"/>
                <a:lumMod val="103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err="1"/>
            <a:t>Cette</a:t>
          </a:r>
          <a:r>
            <a:rPr lang="en-US" sz="1600" kern="1200" dirty="0"/>
            <a:t> clause </a:t>
          </a:r>
          <a:r>
            <a:rPr lang="en-US" sz="1600" kern="1200" dirty="0" err="1"/>
            <a:t>permet</a:t>
          </a:r>
          <a:r>
            <a:rPr lang="en-US" sz="1600" kern="1200" dirty="0"/>
            <a:t> à </a:t>
          </a:r>
          <a:r>
            <a:rPr lang="en-US" sz="1600" kern="1200" dirty="0" err="1"/>
            <a:t>l'employeur</a:t>
          </a:r>
          <a:r>
            <a:rPr lang="en-US" sz="1600" kern="1200" dirty="0"/>
            <a:t> de modifier le lieu de travail du </a:t>
          </a:r>
          <a:r>
            <a:rPr lang="en-US" sz="1600" kern="1200" dirty="0" err="1"/>
            <a:t>salarié</a:t>
          </a:r>
          <a:r>
            <a:rPr lang="en-US" sz="1600" kern="1200" dirty="0"/>
            <a:t>. </a:t>
          </a:r>
        </a:p>
        <a:p>
          <a:pPr marL="0" lvl="0" indent="0" algn="l" defTabSz="711200">
            <a:lnSpc>
              <a:spcPct val="90000"/>
            </a:lnSpc>
            <a:spcBef>
              <a:spcPct val="0"/>
            </a:spcBef>
            <a:spcAft>
              <a:spcPct val="35000"/>
            </a:spcAft>
            <a:buNone/>
          </a:pPr>
          <a:r>
            <a:rPr lang="en-US" sz="1600" kern="1200" dirty="0"/>
            <a:t>La Cour de cassation </a:t>
          </a:r>
          <a:r>
            <a:rPr lang="en-US" sz="1600" kern="1200" dirty="0" err="1"/>
            <a:t>exige</a:t>
          </a:r>
          <a:r>
            <a:rPr lang="en-US" sz="1600" kern="1200" dirty="0"/>
            <a:t> de la </a:t>
          </a:r>
          <a:r>
            <a:rPr lang="en-US" sz="1600" kern="1200" dirty="0" err="1"/>
            <a:t>précision</a:t>
          </a:r>
          <a:r>
            <a:rPr lang="en-US" sz="1600" kern="1200" dirty="0"/>
            <a:t> dans la </a:t>
          </a:r>
          <a:r>
            <a:rPr lang="en-US" sz="1600" kern="1200" dirty="0" err="1"/>
            <a:t>délimitation</a:t>
          </a:r>
          <a:r>
            <a:rPr lang="en-US" sz="1600" kern="1200" dirty="0"/>
            <a:t> </a:t>
          </a:r>
          <a:r>
            <a:rPr lang="en-US" sz="1600" kern="1200" dirty="0" err="1"/>
            <a:t>géographique</a:t>
          </a:r>
          <a:r>
            <a:rPr lang="en-US" sz="1600" kern="1200" dirty="0"/>
            <a:t> et </a:t>
          </a:r>
          <a:r>
            <a:rPr lang="en-US" sz="1600" kern="1200" dirty="0" err="1"/>
            <a:t>interdit</a:t>
          </a:r>
          <a:r>
            <a:rPr lang="en-US" sz="1600" kern="1200" dirty="0"/>
            <a:t> les clauses </a:t>
          </a:r>
          <a:r>
            <a:rPr lang="en-US" sz="1600" kern="1200" dirty="0" err="1"/>
            <a:t>évolutives</a:t>
          </a:r>
          <a:r>
            <a:rPr lang="en-US" sz="1600" kern="1200" dirty="0"/>
            <a:t>.</a:t>
          </a:r>
        </a:p>
      </dsp:txBody>
      <dsp:txXfrm>
        <a:off x="-130340" y="50234"/>
        <a:ext cx="4668238" cy="1614659"/>
      </dsp:txXfrm>
    </dsp:sp>
    <dsp:sp modelId="{C289C3DA-8249-47B0-8531-0EDBF1900985}">
      <dsp:nvSpPr>
        <dsp:cNvPr id="0" name=""/>
        <dsp:cNvSpPr/>
      </dsp:nvSpPr>
      <dsp:spPr>
        <a:xfrm>
          <a:off x="710617" y="2000982"/>
          <a:ext cx="6007148" cy="1715127"/>
        </a:xfrm>
        <a:prstGeom prst="roundRect">
          <a:avLst>
            <a:gd name="adj" fmla="val 10000"/>
          </a:avLst>
        </a:prstGeom>
        <a:gradFill rotWithShape="0">
          <a:gsLst>
            <a:gs pos="0">
              <a:schemeClr val="accent3">
                <a:hueOff val="0"/>
                <a:satOff val="0"/>
                <a:lumOff val="0"/>
                <a:alphaOff val="0"/>
                <a:tint val="80000"/>
                <a:satMod val="107000"/>
                <a:lumMod val="103000"/>
              </a:schemeClr>
            </a:gs>
            <a:gs pos="100000">
              <a:schemeClr val="accent3">
                <a:hueOff val="0"/>
                <a:satOff val="0"/>
                <a:lumOff val="0"/>
                <a:alphaOff val="0"/>
                <a:tint val="82000"/>
                <a:satMod val="109000"/>
                <a:lumMod val="103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err="1"/>
            <a:t>Exemple</a:t>
          </a:r>
          <a:r>
            <a:rPr lang="en-US" sz="1600" kern="1200" dirty="0"/>
            <a:t> : Une clause </a:t>
          </a:r>
          <a:r>
            <a:rPr lang="en-US" sz="1600" kern="1200" dirty="0" err="1"/>
            <a:t>peut</a:t>
          </a:r>
          <a:r>
            <a:rPr lang="en-US" sz="1600" kern="1200" dirty="0"/>
            <a:t> </a:t>
          </a:r>
          <a:r>
            <a:rPr lang="en-US" sz="1600" kern="1200" dirty="0" err="1"/>
            <a:t>être</a:t>
          </a:r>
          <a:r>
            <a:rPr lang="en-US" sz="1600" kern="1200" dirty="0"/>
            <a:t> </a:t>
          </a:r>
          <a:r>
            <a:rPr lang="en-US" sz="1600" kern="1200" dirty="0" err="1"/>
            <a:t>jugée</a:t>
          </a:r>
          <a:r>
            <a:rPr lang="en-US" sz="1600" kern="1200" dirty="0"/>
            <a:t> </a:t>
          </a:r>
          <a:r>
            <a:rPr lang="en-US" sz="1600" kern="1200" dirty="0" err="1"/>
            <a:t>nulle</a:t>
          </a:r>
          <a:r>
            <a:rPr lang="en-US" sz="1600" kern="1200" dirty="0"/>
            <a:t> car </a:t>
          </a:r>
          <a:r>
            <a:rPr lang="en-US" sz="1600" kern="1200" dirty="0" err="1"/>
            <a:t>elle</a:t>
          </a:r>
          <a:r>
            <a:rPr lang="en-US" sz="1600" kern="1200" dirty="0"/>
            <a:t> ne </a:t>
          </a:r>
          <a:r>
            <a:rPr lang="en-US" sz="1600" kern="1200" dirty="0" err="1"/>
            <a:t>précise</a:t>
          </a:r>
          <a:r>
            <a:rPr lang="en-US" sz="1600" kern="1200" dirty="0"/>
            <a:t> pas </a:t>
          </a:r>
          <a:r>
            <a:rPr lang="en-US" sz="1600" kern="1200" dirty="0" err="1"/>
            <a:t>si</a:t>
          </a:r>
          <a:r>
            <a:rPr lang="en-US" sz="1600" kern="1200" dirty="0"/>
            <a:t> la </a:t>
          </a:r>
          <a:r>
            <a:rPr lang="en-US" sz="1600" kern="1200" dirty="0" err="1"/>
            <a:t>mobilité</a:t>
          </a:r>
          <a:r>
            <a:rPr lang="en-US" sz="1600" kern="1200" dirty="0"/>
            <a:t> </a:t>
          </a:r>
          <a:r>
            <a:rPr lang="en-US" sz="1600" kern="1200" dirty="0" err="1"/>
            <a:t>peut</a:t>
          </a:r>
          <a:r>
            <a:rPr lang="en-US" sz="1600" kern="1200" dirty="0"/>
            <a:t> </a:t>
          </a:r>
          <a:r>
            <a:rPr lang="en-US" sz="1600" kern="1200" dirty="0" err="1"/>
            <a:t>s'exercer</a:t>
          </a:r>
          <a:r>
            <a:rPr lang="en-US" sz="1600" kern="1200" dirty="0"/>
            <a:t> sur les </a:t>
          </a:r>
          <a:r>
            <a:rPr lang="en-US" sz="1600" kern="1200" dirty="0" err="1"/>
            <a:t>établissements</a:t>
          </a:r>
          <a:r>
            <a:rPr lang="en-US" sz="1600" kern="1200" dirty="0"/>
            <a:t> </a:t>
          </a:r>
          <a:r>
            <a:rPr lang="en-US" sz="1600" kern="1200" dirty="0" err="1"/>
            <a:t>ouverts</a:t>
          </a:r>
          <a:r>
            <a:rPr lang="en-US" sz="1600" kern="1200" dirty="0"/>
            <a:t> </a:t>
          </a:r>
          <a:r>
            <a:rPr lang="en-US" sz="1600" kern="1200" dirty="0" err="1"/>
            <a:t>postérieurement</a:t>
          </a:r>
          <a:r>
            <a:rPr lang="en-US" sz="1600" kern="1200" dirty="0"/>
            <a:t> à la signature du </a:t>
          </a:r>
          <a:r>
            <a:rPr lang="en-US" sz="1600" kern="1200" dirty="0" err="1"/>
            <a:t>contrat</a:t>
          </a:r>
          <a:r>
            <a:rPr lang="en-US" sz="1000" kern="1200" dirty="0"/>
            <a:t>.</a:t>
          </a:r>
        </a:p>
      </dsp:txBody>
      <dsp:txXfrm>
        <a:off x="760851" y="2051216"/>
        <a:ext cx="4261805" cy="1614659"/>
      </dsp:txXfrm>
    </dsp:sp>
    <dsp:sp modelId="{02C8751F-3912-4CFD-A597-3E4F9932E51E}">
      <dsp:nvSpPr>
        <dsp:cNvPr id="0" name=""/>
        <dsp:cNvSpPr/>
      </dsp:nvSpPr>
      <dsp:spPr>
        <a:xfrm>
          <a:off x="1221437" y="4001964"/>
          <a:ext cx="6007148" cy="1715127"/>
        </a:xfrm>
        <a:prstGeom prst="roundRect">
          <a:avLst>
            <a:gd name="adj" fmla="val 10000"/>
          </a:avLst>
        </a:prstGeom>
        <a:gradFill rotWithShape="0">
          <a:gsLst>
            <a:gs pos="0">
              <a:schemeClr val="accent4">
                <a:hueOff val="0"/>
                <a:satOff val="0"/>
                <a:lumOff val="0"/>
                <a:alphaOff val="0"/>
                <a:tint val="80000"/>
                <a:satMod val="107000"/>
                <a:lumMod val="103000"/>
              </a:schemeClr>
            </a:gs>
            <a:gs pos="100000">
              <a:schemeClr val="accent4">
                <a:hueOff val="0"/>
                <a:satOff val="0"/>
                <a:lumOff val="0"/>
                <a:alphaOff val="0"/>
                <a:tint val="82000"/>
                <a:satMod val="109000"/>
                <a:lumMod val="103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fr-FR" sz="1400" kern="1200" dirty="0"/>
            <a:t>Lorsque l'employeur assortit la clause de mobilité d'une obligation de transfert du domicile, il faut, en application de l'article L. 1121-1 du Code du travail, que ce changement soit </a:t>
          </a:r>
          <a:r>
            <a:rPr lang="fr-FR" sz="1400" b="1" kern="1200" dirty="0"/>
            <a:t>« indispensable aux intérêts légitimes de l'entreprise et proportionné, compte tenu de l'emploi occupé et du travail demandé, au but recherché » </a:t>
          </a:r>
          <a:br>
            <a:rPr lang="fr-FR" sz="1400" b="1" kern="1200" dirty="0"/>
          </a:br>
          <a:r>
            <a:rPr lang="fr-FR" sz="1400" kern="1200" dirty="0"/>
            <a:t>(Cass. soc., 15 mai 2007, no 06-41.277</a:t>
          </a:r>
          <a:r>
            <a:rPr lang="fr-FR" sz="1200" kern="1200" dirty="0"/>
            <a:t>)</a:t>
          </a:r>
          <a:endParaRPr lang="en-US" sz="1200" kern="1200" dirty="0"/>
        </a:p>
      </dsp:txBody>
      <dsp:txXfrm>
        <a:off x="1271671" y="4052198"/>
        <a:ext cx="4261805" cy="1614659"/>
      </dsp:txXfrm>
    </dsp:sp>
    <dsp:sp modelId="{158528FC-A3DF-4FB9-AC78-5D09B3F3A9F3}">
      <dsp:nvSpPr>
        <dsp:cNvPr id="0" name=""/>
        <dsp:cNvSpPr/>
      </dsp:nvSpPr>
      <dsp:spPr>
        <a:xfrm>
          <a:off x="5072890" y="1300638"/>
          <a:ext cx="1114832" cy="1114832"/>
        </a:xfrm>
        <a:prstGeom prst="downArrow">
          <a:avLst>
            <a:gd name="adj1" fmla="val 55000"/>
            <a:gd name="adj2" fmla="val 45000"/>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323727" y="1300638"/>
        <a:ext cx="613158" cy="838911"/>
      </dsp:txXfrm>
    </dsp:sp>
    <dsp:sp modelId="{80D83A2B-7898-481E-959E-E309BFA2A769}">
      <dsp:nvSpPr>
        <dsp:cNvPr id="0" name=""/>
        <dsp:cNvSpPr/>
      </dsp:nvSpPr>
      <dsp:spPr>
        <a:xfrm>
          <a:off x="5602933" y="3290186"/>
          <a:ext cx="1114832" cy="1114832"/>
        </a:xfrm>
        <a:prstGeom prst="downArrow">
          <a:avLst>
            <a:gd name="adj1" fmla="val 55000"/>
            <a:gd name="adj2" fmla="val 45000"/>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853770" y="3290186"/>
        <a:ext cx="613158" cy="8389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010A8C-5528-46CB-B576-FCBF5B52E2F8}">
      <dsp:nvSpPr>
        <dsp:cNvPr id="0" name=""/>
        <dsp:cNvSpPr/>
      </dsp:nvSpPr>
      <dsp:spPr>
        <a:xfrm>
          <a:off x="0" y="0"/>
          <a:ext cx="5097901" cy="1269144"/>
        </a:xfrm>
        <a:prstGeom prst="roundRect">
          <a:avLst>
            <a:gd name="adj" fmla="val 10000"/>
          </a:avLst>
        </a:prstGeom>
        <a:gradFill rotWithShape="0">
          <a:gsLst>
            <a:gs pos="0">
              <a:schemeClr val="accent2">
                <a:hueOff val="0"/>
                <a:satOff val="0"/>
                <a:lumOff val="0"/>
                <a:alphaOff val="0"/>
                <a:tint val="80000"/>
                <a:satMod val="107000"/>
                <a:lumMod val="103000"/>
              </a:schemeClr>
            </a:gs>
            <a:gs pos="100000">
              <a:schemeClr val="accent2">
                <a:hueOff val="0"/>
                <a:satOff val="0"/>
                <a:lumOff val="0"/>
                <a:alphaOff val="0"/>
                <a:tint val="82000"/>
                <a:satMod val="109000"/>
                <a:lumMod val="103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err="1"/>
            <a:t>Cette</a:t>
          </a:r>
          <a:r>
            <a:rPr lang="en-US" sz="1600" kern="1200" dirty="0"/>
            <a:t> clause </a:t>
          </a:r>
          <a:r>
            <a:rPr lang="en-US" sz="1600" kern="1200" dirty="0" err="1"/>
            <a:t>interdit</a:t>
          </a:r>
          <a:r>
            <a:rPr lang="en-US" sz="1600" kern="1200" dirty="0"/>
            <a:t> au </a:t>
          </a:r>
          <a:r>
            <a:rPr lang="en-US" sz="1600" kern="1200" dirty="0" err="1"/>
            <a:t>salarié</a:t>
          </a:r>
          <a:r>
            <a:rPr lang="en-US" sz="1600" kern="1200" dirty="0"/>
            <a:t>, après la fin de son </a:t>
          </a:r>
          <a:r>
            <a:rPr lang="en-US" sz="1600" kern="1200" dirty="0" err="1"/>
            <a:t>contrat</a:t>
          </a:r>
          <a:r>
            <a:rPr lang="en-US" sz="1600" kern="1200" dirty="0"/>
            <a:t>, </a:t>
          </a:r>
          <a:r>
            <a:rPr lang="en-US" sz="1600" kern="1200" dirty="0" err="1"/>
            <a:t>d'entrer</a:t>
          </a:r>
          <a:r>
            <a:rPr lang="en-US" sz="1600" kern="1200" dirty="0"/>
            <a:t> au service </a:t>
          </a:r>
          <a:r>
            <a:rPr lang="en-US" sz="1600" kern="1200" dirty="0" err="1"/>
            <a:t>d'une</a:t>
          </a:r>
          <a:r>
            <a:rPr lang="en-US" sz="1600" kern="1200" dirty="0"/>
            <a:t> </a:t>
          </a:r>
          <a:r>
            <a:rPr lang="en-US" sz="1600" kern="1200" dirty="0" err="1"/>
            <a:t>entreprise</a:t>
          </a:r>
          <a:r>
            <a:rPr lang="en-US" sz="1600" kern="1200" dirty="0"/>
            <a:t> </a:t>
          </a:r>
          <a:r>
            <a:rPr lang="en-US" sz="1600" kern="1200" dirty="0" err="1"/>
            <a:t>concurrente</a:t>
          </a:r>
          <a:r>
            <a:rPr lang="en-US" sz="1600" kern="1200" dirty="0"/>
            <a:t>.</a:t>
          </a:r>
        </a:p>
      </dsp:txBody>
      <dsp:txXfrm>
        <a:off x="37172" y="37172"/>
        <a:ext cx="3621153" cy="1194800"/>
      </dsp:txXfrm>
    </dsp:sp>
    <dsp:sp modelId="{88051D01-9C6B-4333-941C-80FDB6359AD5}">
      <dsp:nvSpPr>
        <dsp:cNvPr id="0" name=""/>
        <dsp:cNvSpPr/>
      </dsp:nvSpPr>
      <dsp:spPr>
        <a:xfrm>
          <a:off x="426949" y="1499897"/>
          <a:ext cx="5097901" cy="1269144"/>
        </a:xfrm>
        <a:prstGeom prst="roundRect">
          <a:avLst>
            <a:gd name="adj" fmla="val 10000"/>
          </a:avLst>
        </a:prstGeom>
        <a:gradFill rotWithShape="0">
          <a:gsLst>
            <a:gs pos="0">
              <a:schemeClr val="accent3">
                <a:hueOff val="0"/>
                <a:satOff val="0"/>
                <a:lumOff val="0"/>
                <a:alphaOff val="0"/>
                <a:tint val="80000"/>
                <a:satMod val="107000"/>
                <a:lumMod val="103000"/>
              </a:schemeClr>
            </a:gs>
            <a:gs pos="100000">
              <a:schemeClr val="accent3">
                <a:hueOff val="0"/>
                <a:satOff val="0"/>
                <a:lumOff val="0"/>
                <a:alphaOff val="0"/>
                <a:tint val="82000"/>
                <a:satMod val="109000"/>
                <a:lumMod val="103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Elle doit </a:t>
          </a:r>
          <a:r>
            <a:rPr lang="en-US" sz="1600" kern="1200" dirty="0" err="1"/>
            <a:t>être</a:t>
          </a:r>
          <a:r>
            <a:rPr lang="en-US" sz="1600" kern="1200" dirty="0"/>
            <a:t> </a:t>
          </a:r>
          <a:r>
            <a:rPr lang="en-US" sz="1600" b="1" kern="1200" dirty="0" err="1"/>
            <a:t>justifiée</a:t>
          </a:r>
          <a:r>
            <a:rPr lang="en-US" sz="1600" b="1" kern="1200" dirty="0"/>
            <a:t> par les </a:t>
          </a:r>
          <a:r>
            <a:rPr lang="en-US" sz="1600" b="1" kern="1200" dirty="0" err="1"/>
            <a:t>intérêts</a:t>
          </a:r>
          <a:r>
            <a:rPr lang="en-US" sz="1600" b="1" kern="1200" dirty="0"/>
            <a:t> </a:t>
          </a:r>
          <a:r>
            <a:rPr lang="en-US" sz="1600" b="1" kern="1200" dirty="0" err="1"/>
            <a:t>légitimes</a:t>
          </a:r>
          <a:r>
            <a:rPr lang="en-US" sz="1600" b="1" kern="1200" dirty="0"/>
            <a:t> de </a:t>
          </a:r>
          <a:r>
            <a:rPr lang="fr-FR" sz="1600" b="1" kern="1200" noProof="0" dirty="0"/>
            <a:t>l'entreprise</a:t>
          </a:r>
          <a:r>
            <a:rPr lang="en-US" sz="1600" kern="1200" dirty="0"/>
            <a:t>, </a:t>
          </a:r>
          <a:r>
            <a:rPr lang="en-US" sz="1600" b="1" kern="1200" dirty="0" err="1"/>
            <a:t>limitée</a:t>
          </a:r>
          <a:r>
            <a:rPr lang="en-US" sz="1600" kern="1200" dirty="0"/>
            <a:t> dans le temps et </a:t>
          </a:r>
          <a:r>
            <a:rPr lang="en-US" sz="1600" kern="1200" dirty="0" err="1"/>
            <a:t>l'espace</a:t>
          </a:r>
          <a:r>
            <a:rPr lang="en-US" sz="1600" kern="1200" dirty="0"/>
            <a:t>.</a:t>
          </a:r>
        </a:p>
        <a:p>
          <a:pPr marL="0" lvl="0" indent="0" algn="l" defTabSz="711200">
            <a:lnSpc>
              <a:spcPct val="90000"/>
            </a:lnSpc>
            <a:spcBef>
              <a:spcPct val="0"/>
            </a:spcBef>
            <a:spcAft>
              <a:spcPct val="35000"/>
            </a:spcAft>
            <a:buNone/>
          </a:pPr>
          <a:r>
            <a:rPr lang="en-US" sz="1600" kern="1200" dirty="0"/>
            <a:t>+ </a:t>
          </a:r>
          <a:r>
            <a:rPr lang="en-US" sz="1600" b="1" kern="1200" dirty="0" err="1"/>
            <a:t>contrepartie</a:t>
          </a:r>
          <a:r>
            <a:rPr lang="en-US" sz="1600" b="1" kern="1200" dirty="0"/>
            <a:t> </a:t>
          </a:r>
          <a:r>
            <a:rPr lang="en-US" sz="1600" b="1" kern="1200" dirty="0" err="1"/>
            <a:t>pécuniaire</a:t>
          </a:r>
          <a:r>
            <a:rPr lang="en-US" sz="1600" b="1" kern="1200" dirty="0"/>
            <a:t> </a:t>
          </a:r>
          <a:endParaRPr lang="en-US" sz="1600" kern="1200" dirty="0"/>
        </a:p>
      </dsp:txBody>
      <dsp:txXfrm>
        <a:off x="464121" y="1537069"/>
        <a:ext cx="3771664" cy="1194800"/>
      </dsp:txXfrm>
    </dsp:sp>
    <dsp:sp modelId="{687EBE36-B829-435A-981B-63009EC6177F}">
      <dsp:nvSpPr>
        <dsp:cNvPr id="0" name=""/>
        <dsp:cNvSpPr/>
      </dsp:nvSpPr>
      <dsp:spPr>
        <a:xfrm>
          <a:off x="847526" y="2999795"/>
          <a:ext cx="5097901" cy="1269144"/>
        </a:xfrm>
        <a:prstGeom prst="roundRect">
          <a:avLst>
            <a:gd name="adj" fmla="val 10000"/>
          </a:avLst>
        </a:prstGeom>
        <a:gradFill rotWithShape="0">
          <a:gsLst>
            <a:gs pos="0">
              <a:schemeClr val="accent4">
                <a:hueOff val="0"/>
                <a:satOff val="0"/>
                <a:lumOff val="0"/>
                <a:alphaOff val="0"/>
                <a:tint val="80000"/>
                <a:satMod val="107000"/>
                <a:lumMod val="103000"/>
              </a:schemeClr>
            </a:gs>
            <a:gs pos="100000">
              <a:schemeClr val="accent4">
                <a:hueOff val="0"/>
                <a:satOff val="0"/>
                <a:lumOff val="0"/>
                <a:alphaOff val="0"/>
                <a:tint val="82000"/>
                <a:satMod val="109000"/>
                <a:lumMod val="103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err="1"/>
            <a:t>Exemple</a:t>
          </a:r>
          <a:r>
            <a:rPr lang="en-US" sz="1600" kern="1200" dirty="0"/>
            <a:t> : </a:t>
          </a:r>
          <a:r>
            <a:rPr lang="fr-FR" sz="1600" kern="1200" dirty="0"/>
            <a:t>Un ingénieur en informatique reçoit une indemnité en échange de son engagement à ne pas travailler pour un concurrent direct pendant un an après son départ.</a:t>
          </a:r>
          <a:endParaRPr lang="en-US" sz="1600" kern="1200" dirty="0"/>
        </a:p>
      </dsp:txBody>
      <dsp:txXfrm>
        <a:off x="884698" y="3036967"/>
        <a:ext cx="3778037" cy="1194800"/>
      </dsp:txXfrm>
    </dsp:sp>
    <dsp:sp modelId="{8CEAC920-C9B1-49D4-A3AE-775B05218465}">
      <dsp:nvSpPr>
        <dsp:cNvPr id="0" name=""/>
        <dsp:cNvSpPr/>
      </dsp:nvSpPr>
      <dsp:spPr>
        <a:xfrm>
          <a:off x="1274475" y="4499692"/>
          <a:ext cx="5097901" cy="1269144"/>
        </a:xfrm>
        <a:prstGeom prst="roundRect">
          <a:avLst>
            <a:gd name="adj" fmla="val 10000"/>
          </a:avLst>
        </a:prstGeom>
        <a:gradFill rotWithShape="0">
          <a:gsLst>
            <a:gs pos="0">
              <a:schemeClr val="accent5">
                <a:hueOff val="0"/>
                <a:satOff val="0"/>
                <a:lumOff val="0"/>
                <a:alphaOff val="0"/>
                <a:tint val="80000"/>
                <a:satMod val="107000"/>
                <a:lumMod val="103000"/>
              </a:schemeClr>
            </a:gs>
            <a:gs pos="100000">
              <a:schemeClr val="accent5">
                <a:hueOff val="0"/>
                <a:satOff val="0"/>
                <a:lumOff val="0"/>
                <a:alphaOff val="0"/>
                <a:tint val="82000"/>
                <a:satMod val="109000"/>
                <a:lumMod val="103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err="1"/>
            <a:t>Actualité</a:t>
          </a:r>
          <a:r>
            <a:rPr lang="en-US" sz="1600" kern="1200" dirty="0"/>
            <a:t> : Les </a:t>
          </a:r>
          <a:r>
            <a:rPr lang="en-US" sz="1600" kern="1200" dirty="0" err="1"/>
            <a:t>tribunaux</a:t>
          </a:r>
          <a:r>
            <a:rPr lang="en-US" sz="1600" kern="1200" dirty="0"/>
            <a:t> </a:t>
          </a:r>
          <a:r>
            <a:rPr lang="en-US" sz="1600" kern="1200" dirty="0" err="1"/>
            <a:t>sont</a:t>
          </a:r>
          <a:r>
            <a:rPr lang="en-US" sz="1600" kern="1200" dirty="0"/>
            <a:t> de plus en plus </a:t>
          </a:r>
          <a:r>
            <a:rPr lang="en-US" sz="1600" kern="1200" dirty="0" err="1"/>
            <a:t>vigilants</a:t>
          </a:r>
          <a:r>
            <a:rPr lang="en-US" sz="1600" kern="1200" dirty="0"/>
            <a:t> sur </a:t>
          </a:r>
          <a:r>
            <a:rPr lang="en-US" sz="1600" kern="1200" dirty="0" err="1"/>
            <a:t>l'équilibre</a:t>
          </a:r>
          <a:r>
            <a:rPr lang="en-US" sz="1600" kern="1200" dirty="0"/>
            <a:t> entre les </a:t>
          </a:r>
          <a:r>
            <a:rPr lang="en-US" sz="1600" kern="1200" dirty="0" err="1"/>
            <a:t>intérêts</a:t>
          </a:r>
          <a:r>
            <a:rPr lang="en-US" sz="1600" kern="1200" dirty="0"/>
            <a:t> de </a:t>
          </a:r>
          <a:r>
            <a:rPr lang="en-US" sz="1600" kern="1200" dirty="0" err="1"/>
            <a:t>l'entreprise</a:t>
          </a:r>
          <a:r>
            <a:rPr lang="en-US" sz="1600" kern="1200" dirty="0"/>
            <a:t> et la liberté </a:t>
          </a:r>
          <a:r>
            <a:rPr lang="en-US" sz="1600" kern="1200" dirty="0" err="1"/>
            <a:t>professionnelle</a:t>
          </a:r>
          <a:r>
            <a:rPr lang="en-US" sz="1600" kern="1200" dirty="0"/>
            <a:t> des </a:t>
          </a:r>
          <a:r>
            <a:rPr lang="en-US" sz="1600" kern="1200" dirty="0" err="1"/>
            <a:t>salariés</a:t>
          </a:r>
          <a:r>
            <a:rPr lang="en-US" sz="1600" kern="1200" dirty="0"/>
            <a:t>.</a:t>
          </a:r>
        </a:p>
      </dsp:txBody>
      <dsp:txXfrm>
        <a:off x="1311647" y="4536864"/>
        <a:ext cx="3771664" cy="1194800"/>
      </dsp:txXfrm>
    </dsp:sp>
    <dsp:sp modelId="{FAB9A351-520D-44D9-8705-C6A62F07357E}">
      <dsp:nvSpPr>
        <dsp:cNvPr id="0" name=""/>
        <dsp:cNvSpPr/>
      </dsp:nvSpPr>
      <dsp:spPr>
        <a:xfrm>
          <a:off x="4272957" y="972049"/>
          <a:ext cx="824943" cy="824943"/>
        </a:xfrm>
        <a:prstGeom prst="downArrow">
          <a:avLst>
            <a:gd name="adj1" fmla="val 55000"/>
            <a:gd name="adj2" fmla="val 45000"/>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458569" y="972049"/>
        <a:ext cx="453719" cy="620770"/>
      </dsp:txXfrm>
    </dsp:sp>
    <dsp:sp modelId="{45914DAB-FDB7-4495-B9F4-E2432D18A7DD}">
      <dsp:nvSpPr>
        <dsp:cNvPr id="0" name=""/>
        <dsp:cNvSpPr/>
      </dsp:nvSpPr>
      <dsp:spPr>
        <a:xfrm>
          <a:off x="4699907" y="2471946"/>
          <a:ext cx="824943" cy="824943"/>
        </a:xfrm>
        <a:prstGeom prst="downArrow">
          <a:avLst>
            <a:gd name="adj1" fmla="val 55000"/>
            <a:gd name="adj2" fmla="val 45000"/>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fr-FR" sz="3600" kern="1200"/>
        </a:p>
      </dsp:txBody>
      <dsp:txXfrm>
        <a:off x="4885519" y="2471946"/>
        <a:ext cx="453719" cy="620770"/>
      </dsp:txXfrm>
    </dsp:sp>
    <dsp:sp modelId="{DC94738C-0473-4067-A127-9E78D73600DB}">
      <dsp:nvSpPr>
        <dsp:cNvPr id="0" name=""/>
        <dsp:cNvSpPr/>
      </dsp:nvSpPr>
      <dsp:spPr>
        <a:xfrm>
          <a:off x="5120484" y="3971844"/>
          <a:ext cx="824943" cy="824943"/>
        </a:xfrm>
        <a:prstGeom prst="downArrow">
          <a:avLst>
            <a:gd name="adj1" fmla="val 55000"/>
            <a:gd name="adj2" fmla="val 45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306096" y="3971844"/>
        <a:ext cx="453719" cy="6207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B9579F-F42E-441C-A26F-CE75BFD6030D}">
      <dsp:nvSpPr>
        <dsp:cNvPr id="0" name=""/>
        <dsp:cNvSpPr/>
      </dsp:nvSpPr>
      <dsp:spPr>
        <a:xfrm>
          <a:off x="-446079" y="-6266"/>
          <a:ext cx="5947747" cy="1415411"/>
        </a:xfrm>
        <a:prstGeom prst="roundRect">
          <a:avLst>
            <a:gd name="adj" fmla="val 10000"/>
          </a:avLst>
        </a:prstGeom>
        <a:gradFill rotWithShape="0">
          <a:gsLst>
            <a:gs pos="0">
              <a:schemeClr val="accent3">
                <a:hueOff val="0"/>
                <a:satOff val="0"/>
                <a:lumOff val="0"/>
                <a:alphaOff val="0"/>
                <a:tint val="80000"/>
                <a:satMod val="107000"/>
                <a:lumMod val="103000"/>
              </a:schemeClr>
            </a:gs>
            <a:gs pos="100000">
              <a:schemeClr val="accent3">
                <a:hueOff val="0"/>
                <a:satOff val="0"/>
                <a:lumOff val="0"/>
                <a:alphaOff val="0"/>
                <a:tint val="82000"/>
                <a:satMod val="109000"/>
                <a:lumMod val="103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La clause constituent un rappel de la </a:t>
          </a:r>
          <a:r>
            <a:rPr lang="en-US" sz="1800" kern="1200" dirty="0" err="1"/>
            <a:t>confidentialité</a:t>
          </a:r>
          <a:r>
            <a:rPr lang="en-US" sz="1800" kern="1200" dirty="0"/>
            <a:t> des </a:t>
          </a:r>
          <a:r>
            <a:rPr lang="en-US" sz="1800" kern="1200" dirty="0" err="1"/>
            <a:t>informations</a:t>
          </a:r>
          <a:r>
            <a:rPr lang="en-US" sz="1800" kern="1200" dirty="0"/>
            <a:t> </a:t>
          </a:r>
          <a:r>
            <a:rPr lang="en-US" sz="1800" kern="1200" dirty="0" err="1"/>
            <a:t>professionnelles</a:t>
          </a:r>
          <a:endParaRPr lang="en-US" sz="1800" kern="1200" dirty="0"/>
        </a:p>
      </dsp:txBody>
      <dsp:txXfrm>
        <a:off x="-404623" y="35190"/>
        <a:ext cx="4241276" cy="1332499"/>
      </dsp:txXfrm>
    </dsp:sp>
    <dsp:sp modelId="{362C8355-8530-4E06-8F4C-8ED976662F0F}">
      <dsp:nvSpPr>
        <dsp:cNvPr id="0" name=""/>
        <dsp:cNvSpPr/>
      </dsp:nvSpPr>
      <dsp:spPr>
        <a:xfrm>
          <a:off x="446082" y="1287910"/>
          <a:ext cx="5947747" cy="1440478"/>
        </a:xfrm>
        <a:prstGeom prst="roundRect">
          <a:avLst>
            <a:gd name="adj" fmla="val 10000"/>
          </a:avLst>
        </a:prstGeom>
        <a:gradFill rotWithShape="0">
          <a:gsLst>
            <a:gs pos="0">
              <a:schemeClr val="accent3">
                <a:hueOff val="3108557"/>
                <a:satOff val="-45988"/>
                <a:lumOff val="8628"/>
                <a:alphaOff val="0"/>
                <a:tint val="80000"/>
                <a:satMod val="107000"/>
                <a:lumMod val="103000"/>
              </a:schemeClr>
            </a:gs>
            <a:gs pos="100000">
              <a:schemeClr val="accent3">
                <a:hueOff val="3108557"/>
                <a:satOff val="-45988"/>
                <a:lumOff val="8628"/>
                <a:alphaOff val="0"/>
                <a:tint val="82000"/>
                <a:satMod val="109000"/>
                <a:lumMod val="103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Elle ne fait que rappeler et </a:t>
          </a:r>
          <a:r>
            <a:rPr lang="en-US" sz="1700" kern="1200" dirty="0" err="1"/>
            <a:t>préciser</a:t>
          </a:r>
          <a:r>
            <a:rPr lang="en-US" sz="1700" kern="1200" dirty="0"/>
            <a:t> </a:t>
          </a:r>
          <a:r>
            <a:rPr lang="en-US" sz="1700" kern="1200" dirty="0" err="1"/>
            <a:t>l’obligation</a:t>
          </a:r>
          <a:r>
            <a:rPr lang="en-US" sz="1700" kern="1200" dirty="0"/>
            <a:t> </a:t>
          </a:r>
          <a:r>
            <a:rPr lang="en-US" sz="1700" kern="1200" dirty="0" err="1"/>
            <a:t>légale</a:t>
          </a:r>
          <a:r>
            <a:rPr lang="en-US" sz="1700" kern="1200" dirty="0"/>
            <a:t> de secret </a:t>
          </a:r>
          <a:r>
            <a:rPr lang="en-US" sz="1700" kern="1200" dirty="0" err="1"/>
            <a:t>professionnel</a:t>
          </a:r>
          <a:r>
            <a:rPr lang="en-US" sz="1700" kern="1200" dirty="0"/>
            <a:t> et </a:t>
          </a:r>
          <a:r>
            <a:rPr lang="en-US" sz="1700" kern="1200" dirty="0" err="1"/>
            <a:t>l’obligation</a:t>
          </a:r>
          <a:r>
            <a:rPr lang="en-US" sz="1700" kern="1200" dirty="0"/>
            <a:t> de discretion </a:t>
          </a:r>
          <a:r>
            <a:rPr lang="en-US" sz="1700" kern="1200" dirty="0" err="1"/>
            <a:t>exigée</a:t>
          </a:r>
          <a:r>
            <a:rPr lang="en-US" sz="1700" kern="1200" dirty="0"/>
            <a:t> par le jurisprudence, </a:t>
          </a:r>
          <a:r>
            <a:rPr lang="en-US" sz="1700" kern="1200" dirty="0" err="1"/>
            <a:t>elle</a:t>
          </a:r>
          <a:r>
            <a:rPr lang="en-US" sz="1700" kern="1200" dirty="0"/>
            <a:t> </a:t>
          </a:r>
          <a:r>
            <a:rPr lang="en-US" sz="1700" kern="1200" dirty="0" err="1"/>
            <a:t>n’est</a:t>
          </a:r>
          <a:r>
            <a:rPr lang="en-US" sz="1700" kern="1200" dirty="0"/>
            <a:t> </a:t>
          </a:r>
          <a:r>
            <a:rPr lang="en-US" sz="1700" kern="1200" dirty="0" err="1"/>
            <a:t>soumise</a:t>
          </a:r>
          <a:r>
            <a:rPr lang="en-US" sz="1700" kern="1200" dirty="0"/>
            <a:t> à </a:t>
          </a:r>
          <a:r>
            <a:rPr lang="en-US" sz="1700" kern="1200" dirty="0" err="1"/>
            <a:t>aucune</a:t>
          </a:r>
          <a:r>
            <a:rPr lang="en-US" sz="1700" kern="1200" dirty="0"/>
            <a:t> condition </a:t>
          </a:r>
          <a:r>
            <a:rPr lang="en-US" sz="1700" kern="1200" dirty="0" err="1"/>
            <a:t>particulière</a:t>
          </a:r>
          <a:r>
            <a:rPr lang="en-US" sz="1700" kern="1200" dirty="0"/>
            <a:t> de </a:t>
          </a:r>
          <a:r>
            <a:rPr lang="en-US" sz="1700" kern="1200" dirty="0" err="1"/>
            <a:t>validité</a:t>
          </a:r>
          <a:endParaRPr lang="en-US" sz="1700" kern="1200" dirty="0"/>
        </a:p>
      </dsp:txBody>
      <dsp:txXfrm>
        <a:off x="488272" y="1330100"/>
        <a:ext cx="3731391" cy="1356098"/>
      </dsp:txXfrm>
    </dsp:sp>
    <dsp:sp modelId="{51FB73D6-457D-48BC-8F0D-8DAF42DD796C}">
      <dsp:nvSpPr>
        <dsp:cNvPr id="0" name=""/>
        <dsp:cNvSpPr/>
      </dsp:nvSpPr>
      <dsp:spPr>
        <a:xfrm rot="12831029">
          <a:off x="-329069" y="1132187"/>
          <a:ext cx="920017" cy="901552"/>
        </a:xfrm>
        <a:prstGeom prst="downArrow">
          <a:avLst>
            <a:gd name="adj1" fmla="val 55000"/>
            <a:gd name="adj2" fmla="val 45000"/>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184211" y="1336410"/>
        <a:ext cx="506009" cy="6784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8932AC-5ED9-4E7A-868F-DA13F2707DAE}">
      <dsp:nvSpPr>
        <dsp:cNvPr id="0" name=""/>
        <dsp:cNvSpPr/>
      </dsp:nvSpPr>
      <dsp:spPr>
        <a:xfrm>
          <a:off x="0" y="442200"/>
          <a:ext cx="6267495" cy="884401"/>
        </a:xfrm>
        <a:prstGeom prst="roundRect">
          <a:avLst>
            <a:gd name="adj" fmla="val 10000"/>
          </a:avLst>
        </a:prstGeom>
        <a:gradFill rotWithShape="0">
          <a:gsLst>
            <a:gs pos="0">
              <a:schemeClr val="accent3">
                <a:hueOff val="0"/>
                <a:satOff val="0"/>
                <a:lumOff val="0"/>
                <a:alphaOff val="0"/>
                <a:tint val="80000"/>
                <a:satMod val="107000"/>
                <a:lumMod val="103000"/>
              </a:schemeClr>
            </a:gs>
            <a:gs pos="100000">
              <a:schemeClr val="accent3">
                <a:hueOff val="0"/>
                <a:satOff val="0"/>
                <a:lumOff val="0"/>
                <a:alphaOff val="0"/>
                <a:tint val="82000"/>
                <a:satMod val="109000"/>
                <a:lumMod val="103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La clause </a:t>
          </a:r>
          <a:r>
            <a:rPr lang="en-US" sz="2000" kern="1200" dirty="0" err="1"/>
            <a:t>portant</a:t>
          </a:r>
          <a:r>
            <a:rPr lang="en-US" sz="2000" kern="1200" dirty="0"/>
            <a:t> </a:t>
          </a:r>
          <a:r>
            <a:rPr lang="en-US" sz="2000" kern="1200" dirty="0" err="1"/>
            <a:t>atteinte</a:t>
          </a:r>
          <a:r>
            <a:rPr lang="en-US" sz="2000" kern="1200" dirty="0"/>
            <a:t> à la liberté </a:t>
          </a:r>
          <a:r>
            <a:rPr lang="en-US" sz="2000" kern="1200" dirty="0" err="1"/>
            <a:t>d’expression</a:t>
          </a:r>
          <a:r>
            <a:rPr lang="en-US" sz="2000" kern="1200" dirty="0"/>
            <a:t>. </a:t>
          </a:r>
        </a:p>
      </dsp:txBody>
      <dsp:txXfrm>
        <a:off x="25903" y="468103"/>
        <a:ext cx="6215689" cy="83259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FD7C60-8A05-4B44-B3E2-AE281F882CB7}">
      <dsp:nvSpPr>
        <dsp:cNvPr id="0" name=""/>
        <dsp:cNvSpPr/>
      </dsp:nvSpPr>
      <dsp:spPr>
        <a:xfrm>
          <a:off x="0" y="372564"/>
          <a:ext cx="5627880" cy="1298399"/>
        </a:xfrm>
        <a:prstGeom prst="roundRect">
          <a:avLst>
            <a:gd name="adj" fmla="val 10000"/>
          </a:avLst>
        </a:prstGeom>
        <a:gradFill rotWithShape="0">
          <a:gsLst>
            <a:gs pos="0">
              <a:schemeClr val="accent2">
                <a:hueOff val="0"/>
                <a:satOff val="0"/>
                <a:lumOff val="0"/>
                <a:alphaOff val="0"/>
                <a:tint val="80000"/>
                <a:satMod val="107000"/>
                <a:lumMod val="103000"/>
              </a:schemeClr>
            </a:gs>
            <a:gs pos="100000">
              <a:schemeClr val="accent2">
                <a:hueOff val="0"/>
                <a:satOff val="0"/>
                <a:lumOff val="0"/>
                <a:alphaOff val="0"/>
                <a:tint val="82000"/>
                <a:satMod val="109000"/>
                <a:lumMod val="103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err="1"/>
            <a:t>Cette</a:t>
          </a:r>
          <a:r>
            <a:rPr lang="en-US" sz="1600" kern="1200" dirty="0"/>
            <a:t> convention </a:t>
          </a:r>
          <a:r>
            <a:rPr lang="en-US" sz="1600" kern="1200" dirty="0" err="1"/>
            <a:t>permet</a:t>
          </a:r>
          <a:r>
            <a:rPr lang="en-US" sz="1600" kern="1200" dirty="0"/>
            <a:t> </a:t>
          </a:r>
          <a:r>
            <a:rPr lang="en-US" sz="1600" kern="1200" dirty="0" err="1"/>
            <a:t>une</a:t>
          </a:r>
          <a:r>
            <a:rPr lang="en-US" sz="1600" kern="1200" dirty="0"/>
            <a:t> durée de travail </a:t>
          </a:r>
          <a:r>
            <a:rPr lang="en-US" sz="1600" kern="1200" dirty="0" err="1"/>
            <a:t>différente</a:t>
          </a:r>
          <a:r>
            <a:rPr lang="en-US" sz="1600" kern="1200" dirty="0"/>
            <a:t> de la durée </a:t>
          </a:r>
          <a:r>
            <a:rPr lang="en-US" sz="1600" kern="1200" dirty="0" err="1"/>
            <a:t>légale</a:t>
          </a:r>
          <a:r>
            <a:rPr lang="en-US" sz="1600" kern="1200" dirty="0"/>
            <a:t>, </a:t>
          </a:r>
          <a:r>
            <a:rPr lang="en-US" sz="1600" kern="1200" dirty="0" err="1"/>
            <a:t>adaptée</a:t>
          </a:r>
          <a:r>
            <a:rPr lang="en-US" sz="1600" kern="1200" dirty="0"/>
            <a:t> aux cadres et </a:t>
          </a:r>
          <a:r>
            <a:rPr lang="en-US" sz="1600" kern="1200" dirty="0" err="1"/>
            <a:t>salariés</a:t>
          </a:r>
          <a:r>
            <a:rPr lang="en-US" sz="1600" kern="1200" dirty="0"/>
            <a:t> </a:t>
          </a:r>
          <a:r>
            <a:rPr lang="en-US" sz="1600" kern="1200" dirty="0" err="1"/>
            <a:t>ayant</a:t>
          </a:r>
          <a:r>
            <a:rPr lang="en-US" sz="1600" kern="1200" dirty="0"/>
            <a:t> </a:t>
          </a:r>
          <a:r>
            <a:rPr lang="en-US" sz="1600" kern="1200" dirty="0" err="1"/>
            <a:t>une</a:t>
          </a:r>
          <a:r>
            <a:rPr lang="en-US" sz="1600" kern="1200" dirty="0"/>
            <a:t> </a:t>
          </a:r>
          <a:r>
            <a:rPr lang="en-US" sz="1600" kern="1200" dirty="0" err="1"/>
            <a:t>autonomie</a:t>
          </a:r>
          <a:r>
            <a:rPr lang="en-US" sz="1600" kern="1200" dirty="0"/>
            <a:t> dans </a:t>
          </a:r>
          <a:r>
            <a:rPr lang="en-US" sz="1600" kern="1200" dirty="0" err="1"/>
            <a:t>l'organisation</a:t>
          </a:r>
          <a:r>
            <a:rPr lang="en-US" sz="1600" kern="1200" dirty="0"/>
            <a:t> de </a:t>
          </a:r>
          <a:r>
            <a:rPr lang="en-US" sz="1600" kern="1200" dirty="0" err="1"/>
            <a:t>leur</a:t>
          </a:r>
          <a:r>
            <a:rPr lang="en-US" sz="1600" kern="1200" dirty="0"/>
            <a:t> </a:t>
          </a:r>
          <a:r>
            <a:rPr lang="en-US" sz="1600" kern="1200" dirty="0" err="1"/>
            <a:t>emploi</a:t>
          </a:r>
          <a:r>
            <a:rPr lang="en-US" sz="1600" kern="1200" dirty="0"/>
            <a:t> du temps.</a:t>
          </a:r>
        </a:p>
      </dsp:txBody>
      <dsp:txXfrm>
        <a:off x="38029" y="410593"/>
        <a:ext cx="3682290" cy="1222341"/>
      </dsp:txXfrm>
    </dsp:sp>
    <dsp:sp modelId="{04A08FE4-FBE3-45BB-A459-3936FF4B2505}">
      <dsp:nvSpPr>
        <dsp:cNvPr id="0" name=""/>
        <dsp:cNvSpPr/>
      </dsp:nvSpPr>
      <dsp:spPr>
        <a:xfrm>
          <a:off x="361664" y="1974401"/>
          <a:ext cx="6323474" cy="2550471"/>
        </a:xfrm>
        <a:prstGeom prst="roundRect">
          <a:avLst>
            <a:gd name="adj" fmla="val 10000"/>
          </a:avLst>
        </a:prstGeom>
        <a:gradFill rotWithShape="0">
          <a:gsLst>
            <a:gs pos="0">
              <a:schemeClr val="accent3">
                <a:hueOff val="0"/>
                <a:satOff val="0"/>
                <a:lumOff val="0"/>
                <a:alphaOff val="0"/>
                <a:tint val="80000"/>
                <a:satMod val="107000"/>
                <a:lumMod val="103000"/>
              </a:schemeClr>
            </a:gs>
            <a:gs pos="100000">
              <a:schemeClr val="accent3">
                <a:hueOff val="0"/>
                <a:satOff val="0"/>
                <a:lumOff val="0"/>
                <a:alphaOff val="0"/>
                <a:tint val="82000"/>
                <a:satMod val="109000"/>
                <a:lumMod val="103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Font typeface="Arial" panose="020B0604020202020204" pitchFamily="34" charset="0"/>
            <a:buNone/>
          </a:pPr>
          <a:r>
            <a:rPr lang="fr-FR" sz="1300" kern="1200" dirty="0"/>
            <a:t>Une convention individuelle de forfait en jours sur l’année peut être proposée uniquement aux salariés suivants :</a:t>
          </a:r>
        </a:p>
        <a:p>
          <a:pPr marL="0" lvl="0" indent="0" algn="l" defTabSz="577850">
            <a:lnSpc>
              <a:spcPct val="90000"/>
            </a:lnSpc>
            <a:spcBef>
              <a:spcPct val="0"/>
            </a:spcBef>
            <a:spcAft>
              <a:spcPct val="35000"/>
            </a:spcAft>
            <a:buFont typeface="Arial" panose="020B0604020202020204" pitchFamily="34" charset="0"/>
            <a:buNone/>
          </a:pPr>
          <a:r>
            <a:rPr lang="fr-FR" sz="1300" kern="1200" dirty="0"/>
            <a:t>	</a:t>
          </a:r>
          <a:r>
            <a:rPr lang="fr-FR" sz="1400" kern="1200" dirty="0"/>
            <a:t>- Cadres qui disposent d’une autonomie dans l’organisation de leur emploi du temps et dont la nature des fonctions ne les conduit pas à suivre l’horaire collectif applicable au sein de l’atelier, du service ou l’équipe auquel ils sont intégrés,</a:t>
          </a:r>
        </a:p>
        <a:p>
          <a:pPr marL="114300" lvl="1" indent="-114300" algn="l" defTabSz="622300">
            <a:lnSpc>
              <a:spcPct val="90000"/>
            </a:lnSpc>
            <a:spcBef>
              <a:spcPct val="0"/>
            </a:spcBef>
            <a:spcAft>
              <a:spcPct val="15000"/>
            </a:spcAft>
            <a:buFont typeface="Arial" panose="020B0604020202020204" pitchFamily="34" charset="0"/>
            <a:buNone/>
          </a:pPr>
          <a:r>
            <a:rPr lang="fr-FR" sz="1400" kern="1200" dirty="0"/>
            <a:t>		- Salariés dont la durée du temps de travail ne peut être prédéterminée et qui disposent d’une réelle autonomie dans l’organisation de leur emploi du temps pour l’exercice des responsabilités qui leur sont confiée</a:t>
          </a:r>
        </a:p>
      </dsp:txBody>
      <dsp:txXfrm>
        <a:off x="436365" y="2049102"/>
        <a:ext cx="4278155" cy="2401069"/>
      </dsp:txXfrm>
    </dsp:sp>
    <dsp:sp modelId="{16B95E58-CEB6-4A8E-B85B-284E1ACB92B9}">
      <dsp:nvSpPr>
        <dsp:cNvPr id="0" name=""/>
        <dsp:cNvSpPr/>
      </dsp:nvSpPr>
      <dsp:spPr>
        <a:xfrm>
          <a:off x="1172174" y="4791499"/>
          <a:ext cx="5759476" cy="1465768"/>
        </a:xfrm>
        <a:prstGeom prst="roundRect">
          <a:avLst>
            <a:gd name="adj" fmla="val 10000"/>
          </a:avLst>
        </a:prstGeom>
        <a:gradFill rotWithShape="0">
          <a:gsLst>
            <a:gs pos="0">
              <a:schemeClr val="accent4">
                <a:hueOff val="0"/>
                <a:satOff val="0"/>
                <a:lumOff val="0"/>
                <a:alphaOff val="0"/>
                <a:tint val="80000"/>
                <a:satMod val="107000"/>
                <a:lumMod val="103000"/>
              </a:schemeClr>
            </a:gs>
            <a:gs pos="100000">
              <a:schemeClr val="accent4">
                <a:hueOff val="0"/>
                <a:satOff val="0"/>
                <a:lumOff val="0"/>
                <a:alphaOff val="0"/>
                <a:tint val="82000"/>
                <a:satMod val="109000"/>
                <a:lumMod val="103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err="1"/>
            <a:t>Exemple</a:t>
          </a:r>
          <a:r>
            <a:rPr lang="en-US" sz="1600" kern="1200" dirty="0"/>
            <a:t>:  Un </a:t>
          </a:r>
          <a:r>
            <a:rPr lang="en-US" sz="1600" kern="1200" dirty="0" err="1"/>
            <a:t>salarié</a:t>
          </a:r>
          <a:r>
            <a:rPr lang="en-US" sz="1600" kern="1200" dirty="0"/>
            <a:t> en </a:t>
          </a:r>
          <a:r>
            <a:rPr lang="en-US" sz="1600" kern="1200" dirty="0" err="1"/>
            <a:t>forfait</a:t>
          </a:r>
          <a:r>
            <a:rPr lang="en-US" sz="1600" kern="1200" dirty="0"/>
            <a:t> </a:t>
          </a:r>
          <a:r>
            <a:rPr lang="en-US" sz="1600" kern="1200" dirty="0" err="1"/>
            <a:t>jours</a:t>
          </a:r>
          <a:r>
            <a:rPr lang="en-US" sz="1600" kern="1200" dirty="0"/>
            <a:t> </a:t>
          </a:r>
          <a:r>
            <a:rPr lang="en-US" sz="1600" kern="1200" dirty="0" err="1"/>
            <a:t>est</a:t>
          </a:r>
          <a:r>
            <a:rPr lang="en-US" sz="1600" kern="1200" dirty="0"/>
            <a:t> </a:t>
          </a:r>
          <a:r>
            <a:rPr lang="en-US" sz="1600" kern="1200" dirty="0" err="1"/>
            <a:t>tenu</a:t>
          </a:r>
          <a:r>
            <a:rPr lang="en-US" sz="1600" kern="1200" dirty="0"/>
            <a:t> de </a:t>
          </a:r>
          <a:r>
            <a:rPr lang="en-US" sz="1600" kern="1200" dirty="0" err="1"/>
            <a:t>travailler</a:t>
          </a:r>
          <a:r>
            <a:rPr lang="en-US" sz="1600" kern="1200" dirty="0"/>
            <a:t> un certain </a:t>
          </a:r>
          <a:r>
            <a:rPr lang="en-US" sz="1600" kern="1200" dirty="0" err="1"/>
            <a:t>nombre</a:t>
          </a:r>
          <a:r>
            <a:rPr lang="en-US" sz="1600" kern="1200" dirty="0"/>
            <a:t> de </a:t>
          </a:r>
          <a:r>
            <a:rPr lang="en-US" sz="1600" kern="1200" dirty="0" err="1"/>
            <a:t>jours</a:t>
          </a:r>
          <a:r>
            <a:rPr lang="en-US" sz="1600" kern="1200" dirty="0"/>
            <a:t> dans </a:t>
          </a:r>
          <a:r>
            <a:rPr lang="en-US" sz="1600" kern="1200" dirty="0" err="1"/>
            <a:t>l’année</a:t>
          </a:r>
          <a:r>
            <a:rPr lang="en-US" sz="1600" kern="1200" dirty="0"/>
            <a:t>, sans </a:t>
          </a:r>
          <a:r>
            <a:rPr lang="en-US" sz="1600" kern="1200" dirty="0" err="1"/>
            <a:t>suivre</a:t>
          </a:r>
          <a:r>
            <a:rPr lang="en-US" sz="1600" kern="1200" dirty="0"/>
            <a:t> les </a:t>
          </a:r>
          <a:r>
            <a:rPr lang="en-US" sz="1600" kern="1200" dirty="0" err="1"/>
            <a:t>durées</a:t>
          </a:r>
          <a:r>
            <a:rPr lang="en-US" sz="1600" kern="1200" dirty="0"/>
            <a:t> </a:t>
          </a:r>
          <a:r>
            <a:rPr lang="en-US" sz="1600" kern="1200" dirty="0" err="1"/>
            <a:t>maximales</a:t>
          </a:r>
          <a:r>
            <a:rPr lang="en-US" sz="1600" kern="1200" dirty="0"/>
            <a:t> </a:t>
          </a:r>
          <a:r>
            <a:rPr lang="en-US" sz="1600" kern="1200" dirty="0" err="1"/>
            <a:t>quotidiennes</a:t>
          </a:r>
          <a:r>
            <a:rPr lang="en-US" sz="1600" kern="1200" dirty="0"/>
            <a:t> et </a:t>
          </a:r>
          <a:r>
            <a:rPr lang="en-US" sz="1600" kern="1200" dirty="0" err="1"/>
            <a:t>hebdomadaires</a:t>
          </a:r>
          <a:r>
            <a:rPr lang="en-US" sz="1600" kern="1200" dirty="0"/>
            <a:t> de travail.</a:t>
          </a:r>
        </a:p>
      </dsp:txBody>
      <dsp:txXfrm>
        <a:off x="1215105" y="4834430"/>
        <a:ext cx="3946796" cy="1379906"/>
      </dsp:txXfrm>
    </dsp:sp>
    <dsp:sp modelId="{E7ABA6D3-EF0C-4C41-9458-51F03CCEFCF1}">
      <dsp:nvSpPr>
        <dsp:cNvPr id="0" name=""/>
        <dsp:cNvSpPr/>
      </dsp:nvSpPr>
      <dsp:spPr>
        <a:xfrm>
          <a:off x="4722424" y="1478585"/>
          <a:ext cx="1267358" cy="1267358"/>
        </a:xfrm>
        <a:prstGeom prst="downArrow">
          <a:avLst>
            <a:gd name="adj1" fmla="val 55000"/>
            <a:gd name="adj2" fmla="val 45000"/>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007580" y="1478585"/>
        <a:ext cx="697046" cy="953687"/>
      </dsp:txXfrm>
    </dsp:sp>
    <dsp:sp modelId="{6336A269-7854-4F05-A5E9-3F265AAF4264}">
      <dsp:nvSpPr>
        <dsp:cNvPr id="0" name=""/>
        <dsp:cNvSpPr/>
      </dsp:nvSpPr>
      <dsp:spPr>
        <a:xfrm>
          <a:off x="5250935" y="3740332"/>
          <a:ext cx="1267358" cy="1267358"/>
        </a:xfrm>
        <a:prstGeom prst="downArrow">
          <a:avLst>
            <a:gd name="adj1" fmla="val 55000"/>
            <a:gd name="adj2" fmla="val 45000"/>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fr-FR" sz="3600" kern="1200"/>
        </a:p>
      </dsp:txBody>
      <dsp:txXfrm>
        <a:off x="5536091" y="3740332"/>
        <a:ext cx="697046" cy="95368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B8FF95-48A2-4349-9A29-5CF17FF2734A}">
      <dsp:nvSpPr>
        <dsp:cNvPr id="0" name=""/>
        <dsp:cNvSpPr/>
      </dsp:nvSpPr>
      <dsp:spPr>
        <a:xfrm>
          <a:off x="0" y="0"/>
          <a:ext cx="4522591" cy="1824228"/>
        </a:xfrm>
        <a:prstGeom prst="roundRect">
          <a:avLst>
            <a:gd name="adj" fmla="val 10000"/>
          </a:avLst>
        </a:prstGeom>
        <a:gradFill rotWithShape="0">
          <a:gsLst>
            <a:gs pos="0">
              <a:schemeClr val="accent2">
                <a:hueOff val="0"/>
                <a:satOff val="0"/>
                <a:lumOff val="0"/>
                <a:alphaOff val="0"/>
                <a:tint val="80000"/>
                <a:satMod val="107000"/>
                <a:lumMod val="103000"/>
              </a:schemeClr>
            </a:gs>
            <a:gs pos="100000">
              <a:schemeClr val="accent2">
                <a:hueOff val="0"/>
                <a:satOff val="0"/>
                <a:lumOff val="0"/>
                <a:alphaOff val="0"/>
                <a:tint val="82000"/>
                <a:satMod val="109000"/>
                <a:lumMod val="103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fr-FR" sz="1700" kern="1200"/>
            <a:t>Les salariés en forfait jours ont droit à un certain nombre de jours de repos et doivent avoir une rémunération tenant compte de leur charge de travail</a:t>
          </a:r>
          <a:endParaRPr lang="en-US" sz="1700" kern="1200" dirty="0"/>
        </a:p>
      </dsp:txBody>
      <dsp:txXfrm>
        <a:off x="53430" y="53430"/>
        <a:ext cx="2637109" cy="1717368"/>
      </dsp:txXfrm>
    </dsp:sp>
    <dsp:sp modelId="{7F2068D7-4715-4C9A-A579-B879BC0369A0}">
      <dsp:nvSpPr>
        <dsp:cNvPr id="0" name=""/>
        <dsp:cNvSpPr/>
      </dsp:nvSpPr>
      <dsp:spPr>
        <a:xfrm>
          <a:off x="798104" y="2229612"/>
          <a:ext cx="4522591" cy="1824228"/>
        </a:xfrm>
        <a:prstGeom prst="roundRect">
          <a:avLst>
            <a:gd name="adj" fmla="val 10000"/>
          </a:avLst>
        </a:prstGeom>
        <a:gradFill rotWithShape="0">
          <a:gsLst>
            <a:gs pos="0">
              <a:schemeClr val="accent3">
                <a:hueOff val="0"/>
                <a:satOff val="0"/>
                <a:lumOff val="0"/>
                <a:alphaOff val="0"/>
                <a:tint val="80000"/>
                <a:satMod val="107000"/>
                <a:lumMod val="103000"/>
              </a:schemeClr>
            </a:gs>
            <a:gs pos="100000">
              <a:schemeClr val="accent3">
                <a:hueOff val="0"/>
                <a:satOff val="0"/>
                <a:lumOff val="0"/>
                <a:alphaOff val="0"/>
                <a:tint val="82000"/>
                <a:satMod val="109000"/>
                <a:lumMod val="103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err="1"/>
            <a:t>Exemple</a:t>
          </a:r>
          <a:r>
            <a:rPr lang="en-US" sz="1700" kern="1200" dirty="0"/>
            <a:t> :  </a:t>
          </a:r>
          <a:r>
            <a:rPr lang="fr-FR" sz="1700" kern="1200" dirty="0"/>
            <a:t>Un salarié en forfait jours ayant droit à 25 jours de repos supplémentaires par an.</a:t>
          </a:r>
          <a:endParaRPr lang="en-US" sz="1700" kern="1200" dirty="0"/>
        </a:p>
      </dsp:txBody>
      <dsp:txXfrm>
        <a:off x="851534" y="2283042"/>
        <a:ext cx="2431879" cy="1717368"/>
      </dsp:txXfrm>
    </dsp:sp>
    <dsp:sp modelId="{37AE8BF4-0324-4D91-9796-996C1E619A64}">
      <dsp:nvSpPr>
        <dsp:cNvPr id="0" name=""/>
        <dsp:cNvSpPr/>
      </dsp:nvSpPr>
      <dsp:spPr>
        <a:xfrm>
          <a:off x="3336843" y="1434045"/>
          <a:ext cx="1185748" cy="1185748"/>
        </a:xfrm>
        <a:prstGeom prst="downArrow">
          <a:avLst>
            <a:gd name="adj1" fmla="val 55000"/>
            <a:gd name="adj2" fmla="val 45000"/>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fr-FR" sz="3600" kern="1200"/>
        </a:p>
      </dsp:txBody>
      <dsp:txXfrm>
        <a:off x="3603636" y="1434045"/>
        <a:ext cx="652162" cy="892275"/>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DF7C2D-B9A7-4FD8-AD89-5EF73B4125D9}" type="datetimeFigureOut">
              <a:rPr lang="fr-FR" smtClean="0"/>
              <a:t>27/11/2023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7A1B08-E979-4D00-B6D2-5B864069C2BD}" type="slidenum">
              <a:rPr lang="fr-FR" smtClean="0"/>
              <a:t>‹N°›</a:t>
            </a:fld>
            <a:endParaRPr lang="fr-FR"/>
          </a:p>
        </p:txBody>
      </p:sp>
    </p:spTree>
    <p:extLst>
      <p:ext uri="{BB962C8B-B14F-4D97-AF65-F5344CB8AC3E}">
        <p14:creationId xmlns:p14="http://schemas.microsoft.com/office/powerpoint/2010/main" val="1863649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97A1B08-E979-4D00-B6D2-5B864069C2BD}" type="slidenum">
              <a:rPr lang="fr-FR" smtClean="0"/>
              <a:t>1</a:t>
            </a:fld>
            <a:endParaRPr lang="fr-FR" dirty="0"/>
          </a:p>
        </p:txBody>
      </p:sp>
    </p:spTree>
    <p:extLst>
      <p:ext uri="{BB962C8B-B14F-4D97-AF65-F5344CB8AC3E}">
        <p14:creationId xmlns:p14="http://schemas.microsoft.com/office/powerpoint/2010/main" val="761405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fr-FR"/>
              <a:t>Modifiez le style du titre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7" name="Date Placeholder 6"/>
          <p:cNvSpPr>
            <a:spLocks noGrp="1"/>
          </p:cNvSpPr>
          <p:nvPr>
            <p:ph type="dt" sz="half" idx="10"/>
          </p:nvPr>
        </p:nvSpPr>
        <p:spPr/>
        <p:txBody>
          <a:bodyPr/>
          <a:lstStyle/>
          <a:p>
            <a:fld id="{3E30A917-BFE6-459D-AA59-D92B65848D3B}" type="datetimeFigureOut">
              <a:rPr lang="fr-FR" smtClean="0"/>
              <a:t>27/11/2023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21B42F0E-CFD1-437E-8995-FDED91BABC85}" type="slidenum">
              <a:rPr lang="fr-FR" smtClean="0"/>
              <a:t>‹N°›</a:t>
            </a:fld>
            <a:endParaRPr lang="fr-FR"/>
          </a:p>
        </p:txBody>
      </p:sp>
    </p:spTree>
    <p:extLst>
      <p:ext uri="{BB962C8B-B14F-4D97-AF65-F5344CB8AC3E}">
        <p14:creationId xmlns:p14="http://schemas.microsoft.com/office/powerpoint/2010/main" val="209967139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3E30A917-BFE6-459D-AA59-D92B65848D3B}" type="datetimeFigureOut">
              <a:rPr lang="fr-FR" smtClean="0"/>
              <a:t>27/11/2023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1B42F0E-CFD1-437E-8995-FDED91BABC85}" type="slidenum">
              <a:rPr lang="fr-FR" smtClean="0"/>
              <a:t>‹N°›</a:t>
            </a:fld>
            <a:endParaRPr lang="fr-FR"/>
          </a:p>
        </p:txBody>
      </p:sp>
    </p:spTree>
    <p:extLst>
      <p:ext uri="{BB962C8B-B14F-4D97-AF65-F5344CB8AC3E}">
        <p14:creationId xmlns:p14="http://schemas.microsoft.com/office/powerpoint/2010/main" val="758472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3E30A917-BFE6-459D-AA59-D92B65848D3B}" type="datetimeFigureOut">
              <a:rPr lang="fr-FR" smtClean="0"/>
              <a:t>27/11/2023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1B42F0E-CFD1-437E-8995-FDED91BABC85}" type="slidenum">
              <a:rPr lang="fr-FR" smtClean="0"/>
              <a:t>‹N°›</a:t>
            </a:fld>
            <a:endParaRPr lang="fr-FR"/>
          </a:p>
        </p:txBody>
      </p:sp>
    </p:spTree>
    <p:extLst>
      <p:ext uri="{BB962C8B-B14F-4D97-AF65-F5344CB8AC3E}">
        <p14:creationId xmlns:p14="http://schemas.microsoft.com/office/powerpoint/2010/main" val="1390257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re et tex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C774C-3028-CF95-0718-248CBA7B18E0}"/>
              </a:ext>
            </a:extLst>
          </p:cNvPr>
          <p:cNvSpPr>
            <a:spLocks noGrp="1"/>
          </p:cNvSpPr>
          <p:nvPr>
            <p:ph type="title"/>
          </p:nvPr>
        </p:nvSpPr>
        <p:spPr/>
        <p:txBody>
          <a:bodyPr/>
          <a:lstStyle/>
          <a:p>
            <a:r>
              <a:rPr lang="fr-FR"/>
              <a:t>Modifiez le style du titre</a:t>
            </a:r>
          </a:p>
        </p:txBody>
      </p:sp>
      <p:sp>
        <p:nvSpPr>
          <p:cNvPr id="3" name="Espace réservé du texte 2">
            <a:extLst>
              <a:ext uri="{FF2B5EF4-FFF2-40B4-BE49-F238E27FC236}">
                <a16:creationId xmlns:a16="http://schemas.microsoft.com/office/drawing/2014/main" id="{4042073A-E779-1C0A-DACD-A14E36CFDD04}"/>
              </a:ext>
            </a:extLst>
          </p:cNvPr>
          <p:cNvSpPr>
            <a:spLocks noGrp="1"/>
          </p:cNvSpPr>
          <p:nvPr>
            <p:ph type="body"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5ABD883-86F7-4C87-6272-C4BFA932768B}"/>
              </a:ext>
            </a:extLst>
          </p:cNvPr>
          <p:cNvSpPr>
            <a:spLocks noGrp="1"/>
          </p:cNvSpPr>
          <p:nvPr>
            <p:ph type="dt" sz="half" idx="10"/>
          </p:nvPr>
        </p:nvSpPr>
        <p:spPr/>
        <p:txBody>
          <a:bodyPr/>
          <a:lstStyle/>
          <a:p>
            <a:fld id="{3E30A917-BFE6-459D-AA59-D92B65848D3B}" type="datetimeFigureOut">
              <a:rPr lang="fr-FR" smtClean="0"/>
              <a:t>27/11/2023</a:t>
            </a:fld>
            <a:endParaRPr lang="fr-FR"/>
          </a:p>
        </p:txBody>
      </p:sp>
      <p:sp>
        <p:nvSpPr>
          <p:cNvPr id="5" name="Espace réservé du pied de page 4">
            <a:extLst>
              <a:ext uri="{FF2B5EF4-FFF2-40B4-BE49-F238E27FC236}">
                <a16:creationId xmlns:a16="http://schemas.microsoft.com/office/drawing/2014/main" id="{08B57C73-16F0-8E98-D52D-6B0399287B7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EFB05D2-91E0-891D-6A09-8A8BED35A287}"/>
              </a:ext>
            </a:extLst>
          </p:cNvPr>
          <p:cNvSpPr>
            <a:spLocks noGrp="1"/>
          </p:cNvSpPr>
          <p:nvPr>
            <p:ph type="sldNum" sz="quarter" idx="12"/>
          </p:nvPr>
        </p:nvSpPr>
        <p:spPr/>
        <p:txBody>
          <a:bodyPr/>
          <a:lstStyle/>
          <a:p>
            <a:fld id="{21B42F0E-CFD1-437E-8995-FDED91BABC85}" type="slidenum">
              <a:rPr lang="fr-FR" smtClean="0"/>
              <a:t>‹N°›</a:t>
            </a:fld>
            <a:endParaRPr lang="fr-FR"/>
          </a:p>
        </p:txBody>
      </p:sp>
    </p:spTree>
    <p:extLst>
      <p:ext uri="{BB962C8B-B14F-4D97-AF65-F5344CB8AC3E}">
        <p14:creationId xmlns:p14="http://schemas.microsoft.com/office/powerpoint/2010/main" val="4088918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3E30A917-BFE6-459D-AA59-D92B65848D3B}" type="datetimeFigureOut">
              <a:rPr lang="fr-FR" smtClean="0"/>
              <a:t>27/11/2023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21B42F0E-CFD1-437E-8995-FDED91BABC85}" type="slidenum">
              <a:rPr lang="fr-FR" smtClean="0"/>
              <a:t>‹N°›</a:t>
            </a:fld>
            <a:endParaRPr lang="fr-FR"/>
          </a:p>
        </p:txBody>
      </p:sp>
    </p:spTree>
    <p:extLst>
      <p:ext uri="{BB962C8B-B14F-4D97-AF65-F5344CB8AC3E}">
        <p14:creationId xmlns:p14="http://schemas.microsoft.com/office/powerpoint/2010/main" val="71345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fr-FR"/>
              <a:t>Modifiez le style du titre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7" name="Date Placeholder 6"/>
          <p:cNvSpPr>
            <a:spLocks noGrp="1"/>
          </p:cNvSpPr>
          <p:nvPr>
            <p:ph type="dt" sz="half" idx="10"/>
          </p:nvPr>
        </p:nvSpPr>
        <p:spPr/>
        <p:txBody>
          <a:bodyPr/>
          <a:lstStyle/>
          <a:p>
            <a:fld id="{3E30A917-BFE6-459D-AA59-D92B65848D3B}" type="datetimeFigureOut">
              <a:rPr lang="fr-FR" smtClean="0"/>
              <a:t>27/11/2023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21B42F0E-CFD1-437E-8995-FDED91BABC85}" type="slidenum">
              <a:rPr lang="fr-FR" smtClean="0"/>
              <a:t>‹N°›</a:t>
            </a:fld>
            <a:endParaRPr lang="fr-FR"/>
          </a:p>
        </p:txBody>
      </p:sp>
    </p:spTree>
    <p:extLst>
      <p:ext uri="{BB962C8B-B14F-4D97-AF65-F5344CB8AC3E}">
        <p14:creationId xmlns:p14="http://schemas.microsoft.com/office/powerpoint/2010/main" val="45853145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8" name="Date Placeholder 7"/>
          <p:cNvSpPr>
            <a:spLocks noGrp="1"/>
          </p:cNvSpPr>
          <p:nvPr>
            <p:ph type="dt" sz="half" idx="10"/>
          </p:nvPr>
        </p:nvSpPr>
        <p:spPr/>
        <p:txBody>
          <a:bodyPr/>
          <a:lstStyle/>
          <a:p>
            <a:fld id="{3E30A917-BFE6-459D-AA59-D92B65848D3B}" type="datetimeFigureOut">
              <a:rPr lang="fr-FR" smtClean="0"/>
              <a:t>27/11/2023</a:t>
            </a:fld>
            <a:endParaRPr lang="fr-FR"/>
          </a:p>
        </p:txBody>
      </p:sp>
      <p:sp>
        <p:nvSpPr>
          <p:cNvPr id="9" name="Footer Placeholder 8"/>
          <p:cNvSpPr>
            <a:spLocks noGrp="1"/>
          </p:cNvSpPr>
          <p:nvPr>
            <p:ph type="ftr" sz="quarter" idx="11"/>
          </p:nvPr>
        </p:nvSpPr>
        <p:spPr/>
        <p:txBody>
          <a:bodyPr/>
          <a:lstStyle/>
          <a:p>
            <a:endParaRPr lang="fr-FR"/>
          </a:p>
        </p:txBody>
      </p:sp>
      <p:sp>
        <p:nvSpPr>
          <p:cNvPr id="10" name="Slide Number Placeholder 9"/>
          <p:cNvSpPr>
            <a:spLocks noGrp="1"/>
          </p:cNvSpPr>
          <p:nvPr>
            <p:ph type="sldNum" sz="quarter" idx="12"/>
          </p:nvPr>
        </p:nvSpPr>
        <p:spPr/>
        <p:txBody>
          <a:bodyPr/>
          <a:lstStyle/>
          <a:p>
            <a:fld id="{21B42F0E-CFD1-437E-8995-FDED91BABC85}" type="slidenum">
              <a:rPr lang="fr-FR" smtClean="0"/>
              <a:t>‹N°›</a:t>
            </a:fld>
            <a:endParaRPr lang="fr-FR"/>
          </a:p>
        </p:txBody>
      </p:sp>
    </p:spTree>
    <p:extLst>
      <p:ext uri="{BB962C8B-B14F-4D97-AF65-F5344CB8AC3E}">
        <p14:creationId xmlns:p14="http://schemas.microsoft.com/office/powerpoint/2010/main" val="3537450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583436" y="3143250"/>
            <a:ext cx="4270248" cy="259677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7" name="Date Placeholder 6"/>
          <p:cNvSpPr>
            <a:spLocks noGrp="1"/>
          </p:cNvSpPr>
          <p:nvPr>
            <p:ph type="dt" sz="half" idx="10"/>
          </p:nvPr>
        </p:nvSpPr>
        <p:spPr/>
        <p:txBody>
          <a:bodyPr/>
          <a:lstStyle/>
          <a:p>
            <a:fld id="{3E30A917-BFE6-459D-AA59-D92B65848D3B}" type="datetimeFigureOut">
              <a:rPr lang="fr-FR" smtClean="0"/>
              <a:t>27/11/2023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21B42F0E-CFD1-437E-8995-FDED91BABC85}" type="slidenum">
              <a:rPr lang="fr-FR" smtClean="0"/>
              <a:t>‹N°›</a:t>
            </a:fld>
            <a:endParaRPr lang="fr-FR"/>
          </a:p>
        </p:txBody>
      </p:sp>
      <p:sp>
        <p:nvSpPr>
          <p:cNvPr id="10" name="Title 9"/>
          <p:cNvSpPr>
            <a:spLocks noGrp="1"/>
          </p:cNvSpPr>
          <p:nvPr>
            <p:ph type="title"/>
          </p:nvPr>
        </p:nvSpPr>
        <p:spPr/>
        <p:txBody>
          <a:bodyPr/>
          <a:lstStyle/>
          <a:p>
            <a:r>
              <a:rPr lang="fr-FR"/>
              <a:t>Modifiez le style du titre</a:t>
            </a:r>
            <a:endParaRPr lang="en-US" dirty="0"/>
          </a:p>
        </p:txBody>
      </p:sp>
    </p:spTree>
    <p:extLst>
      <p:ext uri="{BB962C8B-B14F-4D97-AF65-F5344CB8AC3E}">
        <p14:creationId xmlns:p14="http://schemas.microsoft.com/office/powerpoint/2010/main" val="3541749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3E30A917-BFE6-459D-AA59-D92B65848D3B}" type="datetimeFigureOut">
              <a:rPr lang="fr-FR" smtClean="0"/>
              <a:t>27/11/2023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21B42F0E-CFD1-437E-8995-FDED91BABC85}" type="slidenum">
              <a:rPr lang="fr-FR" smtClean="0"/>
              <a:t>‹N°›</a:t>
            </a:fld>
            <a:endParaRPr lang="fr-FR"/>
          </a:p>
        </p:txBody>
      </p:sp>
    </p:spTree>
    <p:extLst>
      <p:ext uri="{BB962C8B-B14F-4D97-AF65-F5344CB8AC3E}">
        <p14:creationId xmlns:p14="http://schemas.microsoft.com/office/powerpoint/2010/main" val="2668665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30A917-BFE6-459D-AA59-D92B65848D3B}" type="datetimeFigureOut">
              <a:rPr lang="fr-FR" smtClean="0"/>
              <a:t>27/11/2023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21B42F0E-CFD1-437E-8995-FDED91BABC85}" type="slidenum">
              <a:rPr lang="fr-FR" smtClean="0"/>
              <a:t>‹N°›</a:t>
            </a:fld>
            <a:endParaRPr lang="fr-FR"/>
          </a:p>
        </p:txBody>
      </p:sp>
    </p:spTree>
    <p:extLst>
      <p:ext uri="{BB962C8B-B14F-4D97-AF65-F5344CB8AC3E}">
        <p14:creationId xmlns:p14="http://schemas.microsoft.com/office/powerpoint/2010/main" val="1603888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fr-FR"/>
              <a:t>Modifiez le style du titre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9" name="Date Placeholder 8"/>
          <p:cNvSpPr>
            <a:spLocks noGrp="1"/>
          </p:cNvSpPr>
          <p:nvPr>
            <p:ph type="dt" sz="half" idx="10"/>
          </p:nvPr>
        </p:nvSpPr>
        <p:spPr/>
        <p:txBody>
          <a:bodyPr/>
          <a:lstStyle/>
          <a:p>
            <a:fld id="{3E30A917-BFE6-459D-AA59-D92B65848D3B}" type="datetimeFigureOut">
              <a:rPr lang="fr-FR" smtClean="0"/>
              <a:t>27/11/2023</a:t>
            </a:fld>
            <a:endParaRPr lang="fr-FR"/>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fr-FR"/>
          </a:p>
        </p:txBody>
      </p:sp>
      <p:sp>
        <p:nvSpPr>
          <p:cNvPr id="11" name="Slide Number Placeholder 10"/>
          <p:cNvSpPr>
            <a:spLocks noGrp="1"/>
          </p:cNvSpPr>
          <p:nvPr>
            <p:ph type="sldNum" sz="quarter" idx="12"/>
          </p:nvPr>
        </p:nvSpPr>
        <p:spPr/>
        <p:txBody>
          <a:bodyPr/>
          <a:lstStyle/>
          <a:p>
            <a:fld id="{21B42F0E-CFD1-437E-8995-FDED91BABC85}" type="slidenum">
              <a:rPr lang="fr-FR" smtClean="0"/>
              <a:t>‹N°›</a:t>
            </a:fld>
            <a:endParaRPr lang="fr-FR"/>
          </a:p>
        </p:txBody>
      </p:sp>
    </p:spTree>
    <p:extLst>
      <p:ext uri="{BB962C8B-B14F-4D97-AF65-F5344CB8AC3E}">
        <p14:creationId xmlns:p14="http://schemas.microsoft.com/office/powerpoint/2010/main" val="306247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3E30A917-BFE6-459D-AA59-D92B65848D3B}" type="datetimeFigureOut">
              <a:rPr lang="fr-FR" smtClean="0"/>
              <a:t>27/11/2023</a:t>
            </a:fld>
            <a:endParaRPr lang="fr-FR"/>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fr-FR"/>
          </a:p>
        </p:txBody>
      </p:sp>
      <p:sp>
        <p:nvSpPr>
          <p:cNvPr id="10" name="Slide Number Placeholder 9"/>
          <p:cNvSpPr>
            <a:spLocks noGrp="1"/>
          </p:cNvSpPr>
          <p:nvPr>
            <p:ph type="sldNum" sz="quarter" idx="12"/>
          </p:nvPr>
        </p:nvSpPr>
        <p:spPr/>
        <p:txBody>
          <a:bodyPr/>
          <a:lstStyle/>
          <a:p>
            <a:fld id="{21B42F0E-CFD1-437E-8995-FDED91BABC85}" type="slidenum">
              <a:rPr lang="fr-FR" smtClean="0"/>
              <a:t>‹N°›</a:t>
            </a:fld>
            <a:endParaRPr lang="fr-FR"/>
          </a:p>
        </p:txBody>
      </p:sp>
    </p:spTree>
    <p:extLst>
      <p:ext uri="{BB962C8B-B14F-4D97-AF65-F5344CB8AC3E}">
        <p14:creationId xmlns:p14="http://schemas.microsoft.com/office/powerpoint/2010/main" val="3440397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3E30A917-BFE6-459D-AA59-D92B65848D3B}" type="datetimeFigureOut">
              <a:rPr lang="fr-FR" smtClean="0"/>
              <a:t>27/11/2023</a:t>
            </a:fld>
            <a:endParaRPr lang="fr-FR"/>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fr-FR"/>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21B42F0E-CFD1-437E-8995-FDED91BABC85}" type="slidenum">
              <a:rPr lang="fr-FR" smtClean="0"/>
              <a:t>‹N°›</a:t>
            </a:fld>
            <a:endParaRPr lang="fr-FR"/>
          </a:p>
        </p:txBody>
      </p:sp>
    </p:spTree>
    <p:extLst>
      <p:ext uri="{BB962C8B-B14F-4D97-AF65-F5344CB8AC3E}">
        <p14:creationId xmlns:p14="http://schemas.microsoft.com/office/powerpoint/2010/main" val="180721112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hyperlink" Target="https://www.francenormalisation.fr/les-acteurs-de-la-normalisation/normes-obligatoires/"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hyperlink" Target="https://www.syntec-ingenierie.fr/nos-services/ressources-et-pratiques-metiers/application-a-lingenierie-de-la-norme-iso-9001/" TargetMode="Externa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s://www.iesf.fr/752_p_49680/charte-ethique-de-l-ingenieur.html" TargetMode="Externa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hyperlink" Target="https://maisouvaleweb.fr/lingenieur-ethique-sera-politise-ou-ne-sera-pas/" TargetMode="Externa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4.PN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5.PNG"/><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20.gif"/><Relationship Id="rId2" Type="http://schemas.openxmlformats.org/officeDocument/2006/relationships/diagramData" Target="../diagrams/data6.xml"/><Relationship Id="rId1" Type="http://schemas.openxmlformats.org/officeDocument/2006/relationships/slideLayout" Target="../slideLayouts/slideLayout1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180672-C779-01A1-0B9D-3277348CAFBB}"/>
              </a:ext>
            </a:extLst>
          </p:cNvPr>
          <p:cNvSpPr>
            <a:spLocks noGrp="1"/>
          </p:cNvSpPr>
          <p:nvPr>
            <p:ph type="title"/>
          </p:nvPr>
        </p:nvSpPr>
        <p:spPr/>
        <p:txBody>
          <a:bodyPr/>
          <a:lstStyle/>
          <a:p>
            <a:r>
              <a:rPr lang="fr-FR" dirty="0"/>
              <a:t>Plan du cours </a:t>
            </a:r>
          </a:p>
        </p:txBody>
      </p:sp>
      <p:sp>
        <p:nvSpPr>
          <p:cNvPr id="3" name="Espace réservé du contenu 2">
            <a:extLst>
              <a:ext uri="{FF2B5EF4-FFF2-40B4-BE49-F238E27FC236}">
                <a16:creationId xmlns:a16="http://schemas.microsoft.com/office/drawing/2014/main" id="{BCEA6105-89A3-1018-BEDA-5835F3643CED}"/>
              </a:ext>
            </a:extLst>
          </p:cNvPr>
          <p:cNvSpPr>
            <a:spLocks noGrp="1"/>
          </p:cNvSpPr>
          <p:nvPr>
            <p:ph idx="1"/>
          </p:nvPr>
        </p:nvSpPr>
        <p:spPr/>
        <p:txBody>
          <a:bodyPr>
            <a:normAutofit/>
          </a:bodyPr>
          <a:lstStyle/>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a:t>
            </a:r>
            <a:r>
              <a:rPr lang="fr-029" sz="1800" kern="100" dirty="0">
                <a:effectLst/>
                <a:latin typeface="Calibri" panose="020F0502020204030204" pitchFamily="34" charset="0"/>
                <a:ea typeface="Calibri" panose="020F0502020204030204" pitchFamily="34" charset="0"/>
                <a:cs typeface="Times New Roman" panose="02020603050405020304" pitchFamily="18" charset="0"/>
              </a:rPr>
              <a:t>règles</a:t>
            </a: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 applicables à la profession d’ingénieur</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règles internes à la profession</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clauses dans le contrat de travail</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Les conventions de forfait</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Harcèlement moral au travail</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Le licenciement vexatoire</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Sanctions et responsabilités dans la profession d'ingénieur en France</a:t>
            </a:r>
          </a:p>
          <a:p>
            <a:pPr>
              <a:lnSpc>
                <a:spcPct val="107000"/>
              </a:lnSpc>
              <a:spcAft>
                <a:spcPts val="800"/>
              </a:spcAft>
            </a:pPr>
            <a:r>
              <a:rPr lang="fr-FR" sz="1800" kern="100" dirty="0">
                <a:effectLst/>
                <a:latin typeface="Calibri" panose="020F0502020204030204" pitchFamily="34" charset="0"/>
                <a:ea typeface="Calibri" panose="020F0502020204030204" pitchFamily="34" charset="0"/>
                <a:cs typeface="Times New Roman" panose="02020603050405020304" pitchFamily="18" charset="0"/>
              </a:rPr>
              <a:t>Droit comparé – le contrat de travail en Grande Bretagne</a:t>
            </a:r>
          </a:p>
          <a:p>
            <a:endParaRPr lang="fr-FR" dirty="0"/>
          </a:p>
        </p:txBody>
      </p:sp>
      <p:pic>
        <p:nvPicPr>
          <p:cNvPr id="5" name="Image 4" descr="Une image contenant Animation, Dessin animé, dessin humoristique&#10;&#10;Description générée automatiquement">
            <a:extLst>
              <a:ext uri="{FF2B5EF4-FFF2-40B4-BE49-F238E27FC236}">
                <a16:creationId xmlns:a16="http://schemas.microsoft.com/office/drawing/2014/main" id="{26AE532E-FD16-8F51-19F3-96B8890E74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126" y="3838478"/>
            <a:ext cx="1905000" cy="1905000"/>
          </a:xfrm>
          <a:prstGeom prst="rect">
            <a:avLst/>
          </a:prstGeom>
        </p:spPr>
      </p:pic>
    </p:spTree>
    <p:extLst>
      <p:ext uri="{BB962C8B-B14F-4D97-AF65-F5344CB8AC3E}">
        <p14:creationId xmlns:p14="http://schemas.microsoft.com/office/powerpoint/2010/main" val="3510651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A646F11-6E48-B700-7C59-6F9D7CBBFFC1}"/>
              </a:ext>
            </a:extLst>
          </p:cNvPr>
          <p:cNvSpPr>
            <a:spLocks noGrp="1"/>
          </p:cNvSpPr>
          <p:nvPr>
            <p:ph type="ctrTitle"/>
          </p:nvPr>
        </p:nvSpPr>
        <p:spPr>
          <a:xfrm>
            <a:off x="2231136" y="467418"/>
            <a:ext cx="7729728" cy="1188720"/>
          </a:xfrm>
          <a:solidFill>
            <a:srgbClr val="FFFFFF"/>
          </a:solidFill>
        </p:spPr>
        <p:txBody>
          <a:bodyPr vert="horz" lIns="182880" tIns="182880" rIns="182880" bIns="182880" rtlCol="0" anchor="ctr">
            <a:normAutofit fontScale="90000"/>
          </a:bodyPr>
          <a:lstStyle/>
          <a:p>
            <a:r>
              <a:rPr lang="fr-FR" sz="2800" b="1" dirty="0"/>
              <a:t>Influence des Normes Européennes et Internationales</a:t>
            </a:r>
            <a:endParaRPr lang="en-US" sz="2800" b="1" kern="1200" cap="all" spc="200" baseline="0" dirty="0">
              <a:solidFill>
                <a:srgbClr val="262626"/>
              </a:solidFill>
              <a:latin typeface="+mj-lt"/>
              <a:ea typeface="+mj-ea"/>
              <a:cs typeface="+mj-cs"/>
            </a:endParaRPr>
          </a:p>
        </p:txBody>
      </p:sp>
      <p:sp>
        <p:nvSpPr>
          <p:cNvPr id="3" name="Sous-titre 2">
            <a:extLst>
              <a:ext uri="{FF2B5EF4-FFF2-40B4-BE49-F238E27FC236}">
                <a16:creationId xmlns:a16="http://schemas.microsoft.com/office/drawing/2014/main" id="{7EF43369-3560-A374-A1FA-FDB8E83A600C}"/>
              </a:ext>
            </a:extLst>
          </p:cNvPr>
          <p:cNvSpPr>
            <a:spLocks noGrp="1"/>
          </p:cNvSpPr>
          <p:nvPr>
            <p:ph type="subTitle" idx="1"/>
          </p:nvPr>
        </p:nvSpPr>
        <p:spPr>
          <a:xfrm>
            <a:off x="1588755" y="2123556"/>
            <a:ext cx="9014489" cy="3096144"/>
          </a:xfrm>
        </p:spPr>
        <p:txBody>
          <a:bodyPr vert="horz" lIns="91440" tIns="45720" rIns="91440" bIns="45720" rtlCol="0">
            <a:normAutofit/>
          </a:bodyPr>
          <a:lstStyle/>
          <a:p>
            <a:pPr marL="342900" indent="-342900" algn="just">
              <a:lnSpc>
                <a:spcPct val="90000"/>
              </a:lnSpc>
              <a:buFont typeface="Arial" panose="020B0604020202020204" pitchFamily="34" charset="0"/>
              <a:buChar char="•"/>
            </a:pPr>
            <a:r>
              <a:rPr lang="fr-FR" dirty="0">
                <a:solidFill>
                  <a:schemeClr val="tx1"/>
                </a:solidFill>
                <a:latin typeface="Times New Roman" panose="02020603050405020304" pitchFamily="18" charset="0"/>
                <a:cs typeface="Times New Roman" panose="02020603050405020304" pitchFamily="18" charset="0"/>
              </a:rPr>
              <a:t>Les normes européennes (comme ISO, EN) jouent un rôle important dans la définition des standards de qualité et de sécurité en ingénierie.</a:t>
            </a:r>
          </a:p>
          <a:p>
            <a:pPr marL="342900" indent="-342900" algn="just">
              <a:lnSpc>
                <a:spcPct val="90000"/>
              </a:lnSpc>
              <a:buFont typeface="Arial" panose="020B0604020202020204" pitchFamily="34" charset="0"/>
              <a:buChar char="•"/>
            </a:pPr>
            <a:endParaRPr lang="fr-FR" dirty="0">
              <a:solidFill>
                <a:schemeClr val="tx1"/>
              </a:solidFill>
              <a:latin typeface="Times New Roman" panose="02020603050405020304" pitchFamily="18" charset="0"/>
              <a:cs typeface="Times New Roman" panose="02020603050405020304" pitchFamily="18" charset="0"/>
            </a:endParaRPr>
          </a:p>
          <a:p>
            <a:pPr marL="342900" indent="-342900" algn="just">
              <a:lnSpc>
                <a:spcPct val="90000"/>
              </a:lnSpc>
              <a:buFont typeface="Arial" panose="020B0604020202020204" pitchFamily="34" charset="0"/>
              <a:buChar char="•"/>
            </a:pPr>
            <a:r>
              <a:rPr lang="fr-FR" dirty="0">
                <a:solidFill>
                  <a:schemeClr val="tx1"/>
                </a:solidFill>
                <a:latin typeface="Times New Roman" panose="02020603050405020304" pitchFamily="18" charset="0"/>
                <a:cs typeface="Times New Roman" panose="02020603050405020304" pitchFamily="18" charset="0"/>
              </a:rPr>
              <a:t>Les normes internationales influencent la profession en France, notamment dans des contextes de collaboration internationale. </a:t>
            </a:r>
          </a:p>
        </p:txBody>
      </p:sp>
      <p:pic>
        <p:nvPicPr>
          <p:cNvPr id="5" name="Image 4" descr="Une image contenant drapeau, Bleu électrique, Bleu Majorelle, symbole&#10;&#10;Description générée automatiquement">
            <a:extLst>
              <a:ext uri="{FF2B5EF4-FFF2-40B4-BE49-F238E27FC236}">
                <a16:creationId xmlns:a16="http://schemas.microsoft.com/office/drawing/2014/main" id="{8C347F80-77A4-92B8-13C3-40A93C01E0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029" y="4334187"/>
            <a:ext cx="2619375" cy="1743075"/>
          </a:xfrm>
          <a:prstGeom prst="rect">
            <a:avLst/>
          </a:prstGeom>
        </p:spPr>
      </p:pic>
    </p:spTree>
    <p:extLst>
      <p:ext uri="{BB962C8B-B14F-4D97-AF65-F5344CB8AC3E}">
        <p14:creationId xmlns:p14="http://schemas.microsoft.com/office/powerpoint/2010/main" val="4018228934"/>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A646F11-6E48-B700-7C59-6F9D7CBBFFC1}"/>
              </a:ext>
            </a:extLst>
          </p:cNvPr>
          <p:cNvSpPr>
            <a:spLocks noGrp="1"/>
          </p:cNvSpPr>
          <p:nvPr>
            <p:ph type="ctrTitle"/>
          </p:nvPr>
        </p:nvSpPr>
        <p:spPr>
          <a:xfrm>
            <a:off x="2231136" y="467418"/>
            <a:ext cx="7729728" cy="780738"/>
          </a:xfrm>
          <a:solidFill>
            <a:srgbClr val="FFFFFF"/>
          </a:solidFill>
        </p:spPr>
        <p:txBody>
          <a:bodyPr vert="horz" lIns="182880" tIns="182880" rIns="182880" bIns="182880" rtlCol="0" anchor="ctr">
            <a:normAutofit fontScale="90000"/>
          </a:bodyPr>
          <a:lstStyle/>
          <a:p>
            <a:r>
              <a:rPr lang="fr-FR" sz="2800" b="1" dirty="0"/>
              <a:t>Influence des Normes Européennes et Internationales</a:t>
            </a:r>
            <a:endParaRPr lang="en-US" sz="2800" b="1" kern="1200" cap="all" spc="200" baseline="0" dirty="0">
              <a:solidFill>
                <a:srgbClr val="262626"/>
              </a:solidFill>
              <a:latin typeface="+mj-lt"/>
              <a:ea typeface="+mj-ea"/>
              <a:cs typeface="+mj-cs"/>
            </a:endParaRPr>
          </a:p>
        </p:txBody>
      </p:sp>
      <p:sp>
        <p:nvSpPr>
          <p:cNvPr id="3" name="Sous-titre 2">
            <a:extLst>
              <a:ext uri="{FF2B5EF4-FFF2-40B4-BE49-F238E27FC236}">
                <a16:creationId xmlns:a16="http://schemas.microsoft.com/office/drawing/2014/main" id="{7EF43369-3560-A374-A1FA-FDB8E83A600C}"/>
              </a:ext>
            </a:extLst>
          </p:cNvPr>
          <p:cNvSpPr>
            <a:spLocks noGrp="1"/>
          </p:cNvSpPr>
          <p:nvPr>
            <p:ph type="subTitle" idx="1"/>
          </p:nvPr>
        </p:nvSpPr>
        <p:spPr>
          <a:xfrm>
            <a:off x="1249680" y="1291692"/>
            <a:ext cx="9477460" cy="4318152"/>
          </a:xfrm>
        </p:spPr>
        <p:txBody>
          <a:bodyPr vert="horz" lIns="91440" tIns="45720" rIns="91440" bIns="45720" rtlCol="0">
            <a:normAutofit fontScale="25000" lnSpcReduction="20000"/>
          </a:bodyPr>
          <a:lstStyle/>
          <a:p>
            <a:pPr marL="342900" indent="-342900" algn="l">
              <a:lnSpc>
                <a:spcPct val="90000"/>
              </a:lnSpc>
              <a:buFont typeface="Arial" panose="020B0604020202020204" pitchFamily="34" charset="0"/>
              <a:buChar char="•"/>
            </a:pPr>
            <a:r>
              <a:rPr lang="fr-FR" sz="4800" b="1" dirty="0">
                <a:solidFill>
                  <a:schemeClr val="tx1"/>
                </a:solidFill>
                <a:latin typeface="Times New Roman" panose="02020603050405020304" pitchFamily="18" charset="0"/>
                <a:cs typeface="Times New Roman" panose="02020603050405020304" pitchFamily="18" charset="0"/>
              </a:rPr>
              <a:t>Normes ISO :</a:t>
            </a:r>
          </a:p>
          <a:p>
            <a:pPr algn="l">
              <a:lnSpc>
                <a:spcPct val="90000"/>
              </a:lnSpc>
            </a:pPr>
            <a:r>
              <a:rPr lang="fr-FR" sz="4800" dirty="0">
                <a:solidFill>
                  <a:schemeClr val="tx1"/>
                </a:solidFill>
                <a:latin typeface="Times New Roman" panose="02020603050405020304" pitchFamily="18" charset="0"/>
                <a:cs typeface="Times New Roman" panose="02020603050405020304" pitchFamily="18" charset="0"/>
              </a:rPr>
              <a:t>Les normes ISO sont des standards internationaux élaborés par l'Organisation Internationale de Normalisation. Elles couvrent presque tous les aspects de la technologie et de la fabrication.</a:t>
            </a:r>
            <a:br>
              <a:rPr lang="fr-FR" sz="4800" dirty="0">
                <a:solidFill>
                  <a:schemeClr val="tx1"/>
                </a:solidFill>
                <a:latin typeface="Times New Roman" panose="02020603050405020304" pitchFamily="18" charset="0"/>
                <a:cs typeface="Times New Roman" panose="02020603050405020304" pitchFamily="18" charset="0"/>
              </a:rPr>
            </a:br>
            <a:r>
              <a:rPr lang="fr-FR" sz="4800" dirty="0">
                <a:solidFill>
                  <a:schemeClr val="tx1"/>
                </a:solidFill>
                <a:latin typeface="Times New Roman" panose="02020603050405020304" pitchFamily="18" charset="0"/>
                <a:cs typeface="Times New Roman" panose="02020603050405020304" pitchFamily="18" charset="0"/>
              </a:rPr>
              <a:t>L'objectif principal est d'assurer que les produits et services sont sûrs, fiables et de bonne qualité. Elles aident également à améliorer l'efficacité des processus dans les entreprises.</a:t>
            </a:r>
          </a:p>
          <a:p>
            <a:pPr marL="800100" lvl="1" indent="-342900" algn="l">
              <a:lnSpc>
                <a:spcPct val="90000"/>
              </a:lnSpc>
              <a:buFont typeface="Arial" panose="020B0604020202020204" pitchFamily="34" charset="0"/>
              <a:buChar char="•"/>
            </a:pPr>
            <a:r>
              <a:rPr lang="fr-FR" sz="4800" b="1" u="sng" dirty="0">
                <a:solidFill>
                  <a:schemeClr val="tx1"/>
                </a:solidFill>
                <a:latin typeface="Times New Roman" panose="02020603050405020304" pitchFamily="18" charset="0"/>
                <a:cs typeface="Times New Roman" panose="02020603050405020304" pitchFamily="18" charset="0"/>
              </a:rPr>
              <a:t>Exemples :</a:t>
            </a:r>
          </a:p>
          <a:p>
            <a:pPr marL="1257300" lvl="2" indent="-342900" algn="l">
              <a:lnSpc>
                <a:spcPct val="90000"/>
              </a:lnSpc>
              <a:buFont typeface="Arial" panose="020B0604020202020204" pitchFamily="34" charset="0"/>
              <a:buChar char="•"/>
            </a:pPr>
            <a:r>
              <a:rPr lang="fr-FR" sz="4800" dirty="0">
                <a:solidFill>
                  <a:schemeClr val="tx1"/>
                </a:solidFill>
                <a:latin typeface="Times New Roman" panose="02020603050405020304" pitchFamily="18" charset="0"/>
                <a:cs typeface="Times New Roman" panose="02020603050405020304" pitchFamily="18" charset="0"/>
              </a:rPr>
              <a:t>ISO 9001 (Gestion de la qualité)</a:t>
            </a:r>
          </a:p>
          <a:p>
            <a:pPr marL="1257300" lvl="2" indent="-342900" algn="l">
              <a:lnSpc>
                <a:spcPct val="90000"/>
              </a:lnSpc>
              <a:buFont typeface="Arial" panose="020B0604020202020204" pitchFamily="34" charset="0"/>
              <a:buChar char="•"/>
            </a:pPr>
            <a:r>
              <a:rPr lang="fr-FR" sz="4800" dirty="0">
                <a:solidFill>
                  <a:schemeClr val="tx1"/>
                </a:solidFill>
                <a:latin typeface="Times New Roman" panose="02020603050405020304" pitchFamily="18" charset="0"/>
                <a:cs typeface="Times New Roman" panose="02020603050405020304" pitchFamily="18" charset="0"/>
              </a:rPr>
              <a:t>ISO 14001 (Gestion environnementale)a</a:t>
            </a:r>
          </a:p>
          <a:p>
            <a:pPr marL="1257300" lvl="2" indent="-342900" algn="l">
              <a:lnSpc>
                <a:spcPct val="90000"/>
              </a:lnSpc>
              <a:buFont typeface="Arial" panose="020B0604020202020204" pitchFamily="34" charset="0"/>
              <a:buChar char="•"/>
            </a:pPr>
            <a:r>
              <a:rPr lang="fr-FR" sz="4800" dirty="0">
                <a:solidFill>
                  <a:schemeClr val="tx1"/>
                </a:solidFill>
                <a:latin typeface="Times New Roman" panose="02020603050405020304" pitchFamily="18" charset="0"/>
                <a:cs typeface="Times New Roman" panose="02020603050405020304" pitchFamily="18" charset="0"/>
              </a:rPr>
              <a:t>ISO 45001 (Santé et sécurité au travail)</a:t>
            </a:r>
          </a:p>
          <a:p>
            <a:pPr algn="l">
              <a:lnSpc>
                <a:spcPct val="90000"/>
              </a:lnSpc>
            </a:pPr>
            <a:r>
              <a:rPr lang="fr-FR" sz="4800" dirty="0">
                <a:solidFill>
                  <a:schemeClr val="tx1"/>
                </a:solidFill>
                <a:latin typeface="Times New Roman" panose="02020603050405020304" pitchFamily="18" charset="0"/>
                <a:cs typeface="Times New Roman" panose="02020603050405020304" pitchFamily="18" charset="0"/>
              </a:rPr>
              <a:t>Les normes ISO sont utilisées pour garantir la conformité des produits aux standards internationaux, facilitant ainsi le commerce international et la confiance des consommateurs.</a:t>
            </a:r>
          </a:p>
          <a:p>
            <a:pPr marL="342900" indent="-342900" algn="l">
              <a:lnSpc>
                <a:spcPct val="90000"/>
              </a:lnSpc>
              <a:buFont typeface="Arial" panose="020B0604020202020204" pitchFamily="34" charset="0"/>
              <a:buChar char="•"/>
            </a:pPr>
            <a:r>
              <a:rPr lang="fr-FR" sz="4800" b="1" dirty="0">
                <a:solidFill>
                  <a:schemeClr val="tx1"/>
                </a:solidFill>
                <a:latin typeface="Times New Roman" panose="02020603050405020304" pitchFamily="18" charset="0"/>
                <a:cs typeface="Times New Roman" panose="02020603050405020304" pitchFamily="18" charset="0"/>
              </a:rPr>
              <a:t>Normes EN </a:t>
            </a:r>
            <a:r>
              <a:rPr lang="fr-FR" sz="4800" dirty="0">
                <a:solidFill>
                  <a:schemeClr val="tx1"/>
                </a:solidFill>
                <a:latin typeface="Times New Roman" panose="02020603050405020304" pitchFamily="18" charset="0"/>
                <a:cs typeface="Times New Roman" panose="02020603050405020304" pitchFamily="18" charset="0"/>
              </a:rPr>
              <a:t>:</a:t>
            </a:r>
          </a:p>
          <a:p>
            <a:pPr algn="l">
              <a:lnSpc>
                <a:spcPct val="90000"/>
              </a:lnSpc>
            </a:pPr>
            <a:r>
              <a:rPr lang="fr-FR" sz="4800" dirty="0">
                <a:solidFill>
                  <a:schemeClr val="tx1"/>
                </a:solidFill>
                <a:latin typeface="Times New Roman" panose="02020603050405020304" pitchFamily="18" charset="0"/>
                <a:cs typeface="Times New Roman" panose="02020603050405020304" pitchFamily="18" charset="0"/>
              </a:rPr>
              <a:t>Les normes EN sont des standards européens développés par le Comité Européen de Normalisation (CEN) et le Comité Européen de Normalisation Électrotechnique (CENELEC).</a:t>
            </a:r>
            <a:br>
              <a:rPr lang="fr-FR" sz="4800" dirty="0">
                <a:solidFill>
                  <a:schemeClr val="tx1"/>
                </a:solidFill>
                <a:latin typeface="Times New Roman" panose="02020603050405020304" pitchFamily="18" charset="0"/>
                <a:cs typeface="Times New Roman" panose="02020603050405020304" pitchFamily="18" charset="0"/>
              </a:rPr>
            </a:br>
            <a:r>
              <a:rPr lang="fr-FR" sz="4800" dirty="0">
                <a:solidFill>
                  <a:schemeClr val="tx1"/>
                </a:solidFill>
                <a:latin typeface="Times New Roman" panose="02020603050405020304" pitchFamily="18" charset="0"/>
                <a:cs typeface="Times New Roman" panose="02020603050405020304" pitchFamily="18" charset="0"/>
              </a:rPr>
              <a:t>Ces normes visent à harmoniser les réglementations techniques au sein de l'Union européenne pour faciliter le libre-échange de biens et services.</a:t>
            </a:r>
          </a:p>
          <a:p>
            <a:pPr marL="800100" lvl="1" indent="-342900" algn="l">
              <a:lnSpc>
                <a:spcPct val="90000"/>
              </a:lnSpc>
              <a:buFont typeface="Arial" panose="020B0604020202020204" pitchFamily="34" charset="0"/>
              <a:buChar char="•"/>
            </a:pPr>
            <a:r>
              <a:rPr lang="fr-FR" sz="4800" b="1" u="sng" dirty="0">
                <a:solidFill>
                  <a:schemeClr val="tx1"/>
                </a:solidFill>
                <a:latin typeface="Times New Roman" panose="02020603050405020304" pitchFamily="18" charset="0"/>
                <a:cs typeface="Times New Roman" panose="02020603050405020304" pitchFamily="18" charset="0"/>
              </a:rPr>
              <a:t>Exemples :</a:t>
            </a:r>
          </a:p>
          <a:p>
            <a:pPr marL="1257300" lvl="2" indent="-342900" algn="l">
              <a:lnSpc>
                <a:spcPct val="90000"/>
              </a:lnSpc>
              <a:buFont typeface="Arial" panose="020B0604020202020204" pitchFamily="34" charset="0"/>
              <a:buChar char="•"/>
            </a:pPr>
            <a:r>
              <a:rPr lang="fr-FR" sz="4600" dirty="0">
                <a:solidFill>
                  <a:schemeClr val="tx1"/>
                </a:solidFill>
                <a:latin typeface="Times New Roman" panose="02020603050405020304" pitchFamily="18" charset="0"/>
                <a:cs typeface="Times New Roman" panose="02020603050405020304" pitchFamily="18" charset="0"/>
              </a:rPr>
              <a:t>EN 15085 (Soudage des véhicules et des composants ferroviaires)</a:t>
            </a:r>
          </a:p>
          <a:p>
            <a:pPr marL="1257300" lvl="2" indent="-342900" algn="l">
              <a:lnSpc>
                <a:spcPct val="90000"/>
              </a:lnSpc>
              <a:buFont typeface="Arial" panose="020B0604020202020204" pitchFamily="34" charset="0"/>
              <a:buChar char="•"/>
            </a:pPr>
            <a:r>
              <a:rPr lang="fr-FR" sz="4600" dirty="0">
                <a:solidFill>
                  <a:schemeClr val="tx1"/>
                </a:solidFill>
                <a:latin typeface="Times New Roman" panose="02020603050405020304" pitchFamily="18" charset="0"/>
                <a:cs typeface="Times New Roman" panose="02020603050405020304" pitchFamily="18" charset="0"/>
              </a:rPr>
              <a:t>EN 50126 (Spécifications pour la sécurité, la fiabilité et la disponibilité des systèmes ferroviaires)</a:t>
            </a:r>
          </a:p>
          <a:p>
            <a:pPr algn="l">
              <a:lnSpc>
                <a:spcPct val="90000"/>
              </a:lnSpc>
            </a:pPr>
            <a:r>
              <a:rPr lang="fr-FR" sz="4800" dirty="0">
                <a:solidFill>
                  <a:schemeClr val="tx1"/>
                </a:solidFill>
                <a:latin typeface="Times New Roman" panose="02020603050405020304" pitchFamily="18" charset="0"/>
                <a:cs typeface="Times New Roman" panose="02020603050405020304" pitchFamily="18" charset="0"/>
              </a:rPr>
              <a:t>les normes EN sont utilisées pour s'assurer que les produits répondent aux exigences réglementaires européennes, favorisant ainsi la vente et la circulation des produits au sein du marché unique européen.</a:t>
            </a:r>
          </a:p>
          <a:p>
            <a:pPr marL="342900" indent="-342900" algn="just">
              <a:lnSpc>
                <a:spcPct val="90000"/>
              </a:lnSpc>
              <a:buFont typeface="Arial" panose="020B0604020202020204" pitchFamily="34" charset="0"/>
              <a:buChar char="•"/>
            </a:pPr>
            <a:endParaRPr lang="fr-FR"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1319761"/>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A646F11-6E48-B700-7C59-6F9D7CBBFFC1}"/>
              </a:ext>
            </a:extLst>
          </p:cNvPr>
          <p:cNvSpPr>
            <a:spLocks noGrp="1"/>
          </p:cNvSpPr>
          <p:nvPr>
            <p:ph type="ctrTitle"/>
          </p:nvPr>
        </p:nvSpPr>
        <p:spPr>
          <a:xfrm>
            <a:off x="2231136" y="467418"/>
            <a:ext cx="7729728" cy="1188720"/>
          </a:xfrm>
          <a:solidFill>
            <a:srgbClr val="FFFFFF"/>
          </a:solidFill>
        </p:spPr>
        <p:txBody>
          <a:bodyPr vert="horz" lIns="182880" tIns="182880" rIns="182880" bIns="182880" rtlCol="0" anchor="ctr">
            <a:normAutofit fontScale="90000"/>
          </a:bodyPr>
          <a:lstStyle/>
          <a:p>
            <a:r>
              <a:rPr lang="fr-FR" sz="2800" b="1" dirty="0"/>
              <a:t>Influence des Normes Européennes et Internationales</a:t>
            </a:r>
            <a:endParaRPr lang="en-US" sz="2800" b="1" kern="1200" cap="all" spc="200" baseline="0" dirty="0">
              <a:solidFill>
                <a:srgbClr val="262626"/>
              </a:solidFill>
              <a:latin typeface="+mj-lt"/>
              <a:ea typeface="+mj-ea"/>
              <a:cs typeface="+mj-cs"/>
            </a:endParaRPr>
          </a:p>
        </p:txBody>
      </p:sp>
      <p:sp>
        <p:nvSpPr>
          <p:cNvPr id="3" name="Sous-titre 2">
            <a:extLst>
              <a:ext uri="{FF2B5EF4-FFF2-40B4-BE49-F238E27FC236}">
                <a16:creationId xmlns:a16="http://schemas.microsoft.com/office/drawing/2014/main" id="{7EF43369-3560-A374-A1FA-FDB8E83A600C}"/>
              </a:ext>
            </a:extLst>
          </p:cNvPr>
          <p:cNvSpPr>
            <a:spLocks noGrp="1"/>
          </p:cNvSpPr>
          <p:nvPr>
            <p:ph type="subTitle" idx="1"/>
          </p:nvPr>
        </p:nvSpPr>
        <p:spPr>
          <a:xfrm>
            <a:off x="1588755" y="1843590"/>
            <a:ext cx="9014489" cy="3766254"/>
          </a:xfrm>
        </p:spPr>
        <p:txBody>
          <a:bodyPr vert="horz" lIns="91440" tIns="45720" rIns="91440" bIns="45720" rtlCol="0">
            <a:normAutofit/>
          </a:bodyPr>
          <a:lstStyle/>
          <a:p>
            <a:pPr marL="342900" indent="-342900" algn="just">
              <a:lnSpc>
                <a:spcPct val="90000"/>
              </a:lnSpc>
              <a:buFont typeface="Arial" panose="020B0604020202020204" pitchFamily="34" charset="0"/>
              <a:buChar char="•"/>
            </a:pPr>
            <a:r>
              <a:rPr lang="fr-FR" b="1" u="sng" dirty="0">
                <a:solidFill>
                  <a:schemeClr val="tx1"/>
                </a:solidFill>
                <a:latin typeface="Times New Roman" panose="02020603050405020304" pitchFamily="18" charset="0"/>
                <a:cs typeface="Times New Roman" panose="02020603050405020304" pitchFamily="18" charset="0"/>
              </a:rPr>
              <a:t>Exemples</a:t>
            </a:r>
            <a:r>
              <a:rPr lang="fr-FR" dirty="0">
                <a:solidFill>
                  <a:schemeClr val="tx1"/>
                </a:solidFill>
                <a:latin typeface="Times New Roman" panose="02020603050405020304" pitchFamily="18" charset="0"/>
                <a:cs typeface="Times New Roman" panose="02020603050405020304" pitchFamily="18" charset="0"/>
              </a:rPr>
              <a:t> : ​</a:t>
            </a:r>
          </a:p>
          <a:p>
            <a:pPr marL="800100" lvl="1" indent="-342900" algn="just">
              <a:lnSpc>
                <a:spcPct val="90000"/>
              </a:lnSpc>
              <a:buFont typeface="Arial" panose="020B0604020202020204" pitchFamily="34" charset="0"/>
              <a:buChar char="•"/>
            </a:pPr>
            <a:r>
              <a:rPr lang="fr-FR" dirty="0">
                <a:solidFill>
                  <a:schemeClr val="tx1"/>
                </a:solidFill>
                <a:latin typeface="Times New Roman" panose="02020603050405020304" pitchFamily="18" charset="0"/>
                <a:cs typeface="Times New Roman" panose="02020603050405020304" pitchFamily="18" charset="0"/>
              </a:rPr>
              <a:t>Réglementations françaises liées aux normes européennes : </a:t>
            </a:r>
          </a:p>
          <a:p>
            <a:pPr algn="just">
              <a:lnSpc>
                <a:spcPct val="90000"/>
              </a:lnSpc>
            </a:pPr>
            <a:r>
              <a:rPr lang="fr-FR" dirty="0">
                <a:solidFill>
                  <a:schemeClr val="tx1"/>
                </a:solidFill>
                <a:latin typeface="Times New Roman" panose="02020603050405020304" pitchFamily="18" charset="0"/>
                <a:cs typeface="Times New Roman" panose="02020603050405020304" pitchFamily="18" charset="0"/>
              </a:rPr>
              <a:t>En France, les normes peuvent être rendues obligatoires par arrêté, comme le stipule l’article 17 du décret n° 2009-697 du 16 juin 2009, modifié par le décret n° 2021-1473 du 10 novembre 2021. Par ailleurs, certaines réglementations prévoient que le respect de tout ou partie d'une norme peut conférer une présomption de conformité à la réglementation. </a:t>
            </a:r>
          </a:p>
          <a:p>
            <a:pPr algn="just">
              <a:lnSpc>
                <a:spcPct val="90000"/>
              </a:lnSpc>
            </a:pPr>
            <a:r>
              <a:rPr lang="fr-FR" b="1" u="sng" dirty="0">
                <a:solidFill>
                  <a:schemeClr val="tx1"/>
                </a:solidFill>
                <a:latin typeface="Times New Roman" panose="02020603050405020304" pitchFamily="18" charset="0"/>
                <a:cs typeface="Times New Roman" panose="02020603050405020304" pitchFamily="18" charset="0"/>
              </a:rPr>
              <a:t>Exemple</a:t>
            </a:r>
            <a:r>
              <a:rPr lang="fr-FR" dirty="0">
                <a:solidFill>
                  <a:schemeClr val="tx1"/>
                </a:solidFill>
                <a:latin typeface="Times New Roman" panose="02020603050405020304" pitchFamily="18" charset="0"/>
                <a:cs typeface="Times New Roman" panose="02020603050405020304" pitchFamily="18" charset="0"/>
              </a:rPr>
              <a:t> : la directive européenne 89/106/CEE modifiée concernant les produits de construction, qui exige que les produits respectent les spécifications techniques européennes pour recevoir le marquage CE​ : </a:t>
            </a:r>
          </a:p>
          <a:p>
            <a:pPr algn="just">
              <a:lnSpc>
                <a:spcPct val="90000"/>
              </a:lnSpc>
            </a:pPr>
            <a:r>
              <a:rPr lang="fr-FR" sz="1400" dirty="0">
                <a:solidFill>
                  <a:schemeClr val="tx1"/>
                </a:solidFill>
                <a:latin typeface="Times New Roman" panose="02020603050405020304" pitchFamily="18" charset="0"/>
                <a:cs typeface="Times New Roman" panose="02020603050405020304" pitchFamily="18" charset="0"/>
                <a:hlinkClick r:id="rId2"/>
              </a:rPr>
              <a:t>https://www.francenormalisation.fr/les-acteurs-de-la-normalisation/normes-obligatoires/</a:t>
            </a:r>
            <a:r>
              <a:rPr lang="fr-FR" sz="1400"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717800634"/>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A646F11-6E48-B700-7C59-6F9D7CBBFFC1}"/>
              </a:ext>
            </a:extLst>
          </p:cNvPr>
          <p:cNvSpPr>
            <a:spLocks noGrp="1"/>
          </p:cNvSpPr>
          <p:nvPr>
            <p:ph type="ctrTitle"/>
          </p:nvPr>
        </p:nvSpPr>
        <p:spPr>
          <a:xfrm>
            <a:off x="2231136" y="467418"/>
            <a:ext cx="7729728" cy="1188720"/>
          </a:xfrm>
          <a:solidFill>
            <a:srgbClr val="FFFFFF"/>
          </a:solidFill>
        </p:spPr>
        <p:txBody>
          <a:bodyPr vert="horz" lIns="182880" tIns="182880" rIns="182880" bIns="182880" rtlCol="0" anchor="ctr">
            <a:normAutofit fontScale="90000"/>
          </a:bodyPr>
          <a:lstStyle/>
          <a:p>
            <a:r>
              <a:rPr lang="fr-FR" sz="2800" b="1" dirty="0"/>
              <a:t>Influence des Normes Européennes et Internationales</a:t>
            </a:r>
            <a:endParaRPr lang="en-US" sz="2800" b="1" kern="1200" cap="all" spc="200" baseline="0" dirty="0">
              <a:solidFill>
                <a:srgbClr val="262626"/>
              </a:solidFill>
              <a:latin typeface="+mj-lt"/>
              <a:ea typeface="+mj-ea"/>
              <a:cs typeface="+mj-cs"/>
            </a:endParaRPr>
          </a:p>
        </p:txBody>
      </p:sp>
      <p:sp>
        <p:nvSpPr>
          <p:cNvPr id="3" name="Sous-titre 2">
            <a:extLst>
              <a:ext uri="{FF2B5EF4-FFF2-40B4-BE49-F238E27FC236}">
                <a16:creationId xmlns:a16="http://schemas.microsoft.com/office/drawing/2014/main" id="{7EF43369-3560-A374-A1FA-FDB8E83A600C}"/>
              </a:ext>
            </a:extLst>
          </p:cNvPr>
          <p:cNvSpPr>
            <a:spLocks noGrp="1"/>
          </p:cNvSpPr>
          <p:nvPr>
            <p:ph type="subTitle" idx="1"/>
          </p:nvPr>
        </p:nvSpPr>
        <p:spPr>
          <a:xfrm>
            <a:off x="1588755" y="1843590"/>
            <a:ext cx="9014489" cy="3766254"/>
          </a:xfrm>
        </p:spPr>
        <p:txBody>
          <a:bodyPr vert="horz" lIns="91440" tIns="45720" rIns="91440" bIns="45720" rtlCol="0">
            <a:normAutofit/>
          </a:bodyPr>
          <a:lstStyle/>
          <a:p>
            <a:pPr marL="342900" indent="-342900" algn="just">
              <a:lnSpc>
                <a:spcPct val="90000"/>
              </a:lnSpc>
              <a:buFont typeface="Arial" panose="020B0604020202020204" pitchFamily="34" charset="0"/>
              <a:buChar char="•"/>
            </a:pPr>
            <a:r>
              <a:rPr lang="fr-FR" b="1" u="sng" dirty="0">
                <a:solidFill>
                  <a:schemeClr val="tx1"/>
                </a:solidFill>
                <a:latin typeface="Times New Roman" panose="02020603050405020304" pitchFamily="18" charset="0"/>
                <a:cs typeface="Times New Roman" panose="02020603050405020304" pitchFamily="18" charset="0"/>
              </a:rPr>
              <a:t>Exemples suite </a:t>
            </a:r>
            <a:r>
              <a:rPr lang="fr-FR" dirty="0">
                <a:solidFill>
                  <a:schemeClr val="tx1"/>
                </a:solidFill>
                <a:latin typeface="Times New Roman" panose="02020603050405020304" pitchFamily="18" charset="0"/>
                <a:cs typeface="Times New Roman" panose="02020603050405020304" pitchFamily="18" charset="0"/>
              </a:rPr>
              <a:t>: </a:t>
            </a:r>
          </a:p>
          <a:p>
            <a:pPr marL="800100" lvl="1" indent="-342900" algn="just">
              <a:lnSpc>
                <a:spcPct val="90000"/>
              </a:lnSpc>
              <a:buFont typeface="Arial" panose="020B0604020202020204" pitchFamily="34" charset="0"/>
              <a:buChar char="•"/>
            </a:pPr>
            <a:r>
              <a:rPr lang="fr-FR" dirty="0">
                <a:solidFill>
                  <a:schemeClr val="tx1"/>
                </a:solidFill>
                <a:latin typeface="Times New Roman" panose="02020603050405020304" pitchFamily="18" charset="0"/>
                <a:cs typeface="Times New Roman" panose="02020603050405020304" pitchFamily="18" charset="0"/>
              </a:rPr>
              <a:t>Application de la norme ISO 9001 dans l'ingénierie : Les sociétés membres de Syntec-Ingénierie, qui œuvrent dans les domaines du bâtiment, des infrastructures et de l'industrie, se sont réunies au sein d'un Club Qualité pour développer leurs démarches en matière de management de la qualité selon la norme ISO 9001. Ce guide, régulièrement mis à jour, reflète les évolutions de la norme et son application concrète dans l'ingénierie​ : </a:t>
            </a:r>
          </a:p>
          <a:p>
            <a:pPr algn="just">
              <a:lnSpc>
                <a:spcPct val="90000"/>
              </a:lnSpc>
            </a:pPr>
            <a:r>
              <a:rPr lang="fr-FR" dirty="0">
                <a:solidFill>
                  <a:schemeClr val="tx1"/>
                </a:solidFill>
                <a:latin typeface="Times New Roman" panose="02020603050405020304" pitchFamily="18" charset="0"/>
                <a:cs typeface="Times New Roman" panose="02020603050405020304" pitchFamily="18" charset="0"/>
                <a:hlinkClick r:id="rId2"/>
              </a:rPr>
              <a:t>https://www.syntec-ingenierie.fr/nos-services/ressources-et-pratiques-metiers/application-a-lingenierie-de-la-norme-iso-9001/</a:t>
            </a:r>
            <a:r>
              <a:rPr lang="fr-FR" dirty="0">
                <a:solidFill>
                  <a:schemeClr val="tx1"/>
                </a:solidFill>
                <a:latin typeface="Times New Roman" panose="02020603050405020304" pitchFamily="18" charset="0"/>
                <a:cs typeface="Times New Roman" panose="02020603050405020304" pitchFamily="18" charset="0"/>
              </a:rPr>
              <a:t> </a:t>
            </a:r>
          </a:p>
          <a:p>
            <a:pPr marL="342900" indent="-342900" algn="just">
              <a:lnSpc>
                <a:spcPct val="90000"/>
              </a:lnSpc>
              <a:buFont typeface="Arial" panose="020B0604020202020204" pitchFamily="34" charset="0"/>
              <a:buChar char="•"/>
            </a:pPr>
            <a:endParaRPr lang="fr-FR"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8281979"/>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A646F11-6E48-B700-7C59-6F9D7CBBFFC1}"/>
              </a:ext>
            </a:extLst>
          </p:cNvPr>
          <p:cNvSpPr>
            <a:spLocks noGrp="1"/>
          </p:cNvSpPr>
          <p:nvPr>
            <p:ph type="ctrTitle"/>
          </p:nvPr>
        </p:nvSpPr>
        <p:spPr>
          <a:xfrm>
            <a:off x="2231136" y="467418"/>
            <a:ext cx="7729728" cy="1188720"/>
          </a:xfrm>
          <a:solidFill>
            <a:srgbClr val="FFFFFF"/>
          </a:solidFill>
        </p:spPr>
        <p:txBody>
          <a:bodyPr vert="horz" lIns="182880" tIns="182880" rIns="182880" bIns="182880" rtlCol="0" anchor="ctr">
            <a:normAutofit/>
          </a:bodyPr>
          <a:lstStyle/>
          <a:p>
            <a:r>
              <a:rPr lang="fr-FR" sz="2800" b="1" dirty="0"/>
              <a:t>La Notion de Vérité Juridique</a:t>
            </a:r>
            <a:endParaRPr lang="en-US" sz="2800" b="1" kern="1200" cap="all" spc="200" baseline="0" dirty="0">
              <a:solidFill>
                <a:srgbClr val="262626"/>
              </a:solidFill>
              <a:latin typeface="+mj-lt"/>
              <a:ea typeface="+mj-ea"/>
              <a:cs typeface="+mj-cs"/>
            </a:endParaRPr>
          </a:p>
        </p:txBody>
      </p:sp>
      <p:sp>
        <p:nvSpPr>
          <p:cNvPr id="3" name="Sous-titre 2">
            <a:extLst>
              <a:ext uri="{FF2B5EF4-FFF2-40B4-BE49-F238E27FC236}">
                <a16:creationId xmlns:a16="http://schemas.microsoft.com/office/drawing/2014/main" id="{7EF43369-3560-A374-A1FA-FDB8E83A600C}"/>
              </a:ext>
            </a:extLst>
          </p:cNvPr>
          <p:cNvSpPr>
            <a:spLocks noGrp="1"/>
          </p:cNvSpPr>
          <p:nvPr>
            <p:ph type="subTitle" idx="1"/>
          </p:nvPr>
        </p:nvSpPr>
        <p:spPr>
          <a:xfrm>
            <a:off x="1588755" y="1843589"/>
            <a:ext cx="9014489" cy="3766255"/>
          </a:xfrm>
        </p:spPr>
        <p:txBody>
          <a:bodyPr vert="horz" lIns="91440" tIns="45720" rIns="91440" bIns="45720" rtlCol="0">
            <a:normAutofit fontScale="85000" lnSpcReduction="10000"/>
          </a:bodyPr>
          <a:lstStyle/>
          <a:p>
            <a:pPr marL="342900" indent="-342900" algn="l">
              <a:buFont typeface="Arial" panose="020B0604020202020204" pitchFamily="34" charset="0"/>
              <a:buChar char="•"/>
            </a:pPr>
            <a:r>
              <a:rPr lang="fr-FR" dirty="0">
                <a:solidFill>
                  <a:schemeClr val="tx1"/>
                </a:solidFill>
                <a:latin typeface="Times New Roman" panose="02020603050405020304" pitchFamily="18" charset="0"/>
                <a:cs typeface="Times New Roman" panose="02020603050405020304" pitchFamily="18" charset="0"/>
              </a:rPr>
              <a:t>La "vérité juridique" est un concept qui se réfère à la réalité telle qu'elle est établie ou reconnue dans le cadre d'un processus juridique. </a:t>
            </a:r>
            <a:br>
              <a:rPr lang="fr-FR" dirty="0">
                <a:solidFill>
                  <a:schemeClr val="tx1"/>
                </a:solidFill>
                <a:latin typeface="Times New Roman" panose="02020603050405020304" pitchFamily="18" charset="0"/>
                <a:cs typeface="Times New Roman" panose="02020603050405020304" pitchFamily="18" charset="0"/>
              </a:rPr>
            </a:br>
            <a:r>
              <a:rPr lang="fr-FR" dirty="0">
                <a:solidFill>
                  <a:schemeClr val="tx1"/>
                </a:solidFill>
                <a:latin typeface="Times New Roman" panose="02020603050405020304" pitchFamily="18" charset="0"/>
                <a:cs typeface="Times New Roman" panose="02020603050405020304" pitchFamily="18" charset="0"/>
              </a:rPr>
              <a:t> 	≠ de la vérité objective, qui correspond à une réalité factuelle indépendante de toute interprétation, la vérité juridique est construite et reconnue au sein du système judiciaire.</a:t>
            </a:r>
          </a:p>
          <a:p>
            <a:pPr marL="342900" indent="-342900" algn="l">
              <a:buFont typeface="Arial" panose="020B0604020202020204" pitchFamily="34" charset="0"/>
              <a:buChar char="•"/>
            </a:pPr>
            <a:r>
              <a:rPr lang="fr-FR" dirty="0">
                <a:solidFill>
                  <a:schemeClr val="tx1"/>
                </a:solidFill>
                <a:latin typeface="Times New Roman" panose="02020603050405020304" pitchFamily="18" charset="0"/>
                <a:cs typeface="Times New Roman" panose="02020603050405020304" pitchFamily="18" charset="0"/>
              </a:rPr>
              <a:t>La vérité juridique dépend des preuves présentées, des arguments des parties, de l'interprétation des lois et règlements, et de la décision du juge ou du tribunal.</a:t>
            </a:r>
          </a:p>
          <a:p>
            <a:pPr marL="342900" indent="-342900" algn="l">
              <a:buFont typeface="Arial" panose="020B0604020202020204" pitchFamily="34" charset="0"/>
              <a:buChar char="•"/>
            </a:pPr>
            <a:r>
              <a:rPr lang="fr-FR" dirty="0">
                <a:solidFill>
                  <a:schemeClr val="tx1"/>
                </a:solidFill>
                <a:latin typeface="Times New Roman" panose="02020603050405020304" pitchFamily="18" charset="0"/>
                <a:cs typeface="Times New Roman" panose="02020603050405020304" pitchFamily="18" charset="0"/>
              </a:rPr>
              <a:t>Dans le domaine du droit, la vérité juridique peut différer de la vérité factuelle en raison des limites du processus judiciaire, des règles de preuve, et de l'interprétation des lois.</a:t>
            </a:r>
          </a:p>
          <a:p>
            <a:pPr marL="342900" indent="-342900" algn="l">
              <a:buFont typeface="Arial" panose="020B0604020202020204" pitchFamily="34" charset="0"/>
              <a:buChar char="•"/>
            </a:pPr>
            <a:r>
              <a:rPr lang="fr-FR" u="sng" dirty="0">
                <a:solidFill>
                  <a:schemeClr val="tx1"/>
                </a:solidFill>
                <a:latin typeface="Times New Roman" panose="02020603050405020304" pitchFamily="18" charset="0"/>
                <a:cs typeface="Times New Roman" panose="02020603050405020304" pitchFamily="18" charset="0"/>
              </a:rPr>
              <a:t>Exemple</a:t>
            </a:r>
            <a:r>
              <a:rPr lang="fr-FR" dirty="0">
                <a:solidFill>
                  <a:schemeClr val="tx1"/>
                </a:solidFill>
                <a:latin typeface="Times New Roman" panose="02020603050405020304" pitchFamily="18" charset="0"/>
                <a:cs typeface="Times New Roman" panose="02020603050405020304" pitchFamily="18" charset="0"/>
              </a:rPr>
              <a:t> : un accusé peut être jugé non coupable non pas parce qu'il est factuellement innocent, mais parce que les preuves présentées ne sont pas suffisantes pour établir sa culpabilité au-delà d'un doute raisonnable. </a:t>
            </a:r>
          </a:p>
          <a:p>
            <a:pPr algn="l"/>
            <a:r>
              <a:rPr lang="fr-FR"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La</a:t>
            </a:r>
            <a:r>
              <a:rPr lang="fr-FR" dirty="0">
                <a:solidFill>
                  <a:schemeClr val="tx1"/>
                </a:solidFill>
                <a:latin typeface="Times New Roman" panose="02020603050405020304" pitchFamily="18" charset="0"/>
                <a:cs typeface="Times New Roman" panose="02020603050405020304" pitchFamily="18" charset="0"/>
              </a:rPr>
              <a:t> vérité juridique est le résultat de la procédure judiciaire et des normes légales appliquées pour juger une affaire.</a:t>
            </a:r>
          </a:p>
        </p:txBody>
      </p:sp>
    </p:spTree>
    <p:extLst>
      <p:ext uri="{BB962C8B-B14F-4D97-AF65-F5344CB8AC3E}">
        <p14:creationId xmlns:p14="http://schemas.microsoft.com/office/powerpoint/2010/main" val="3777358227"/>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5BD17F-C95C-40ED-8D04-03295D46F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bg2">
              <a:alpha val="8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0" name="Rectangle 9">
            <a:extLst>
              <a:ext uri="{FF2B5EF4-FFF2-40B4-BE49-F238E27FC236}">
                <a16:creationId xmlns:a16="http://schemas.microsoft.com/office/drawing/2014/main" id="{4203DEB5-0B19-4F8E-84E2-00F5861C96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321564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08A67E9-C7BC-92C2-23AB-8F2C8E788056}"/>
              </a:ext>
            </a:extLst>
          </p:cNvPr>
          <p:cNvSpPr>
            <a:spLocks noGrp="1"/>
          </p:cNvSpPr>
          <p:nvPr>
            <p:ph type="title"/>
          </p:nvPr>
        </p:nvSpPr>
        <p:spPr>
          <a:xfrm>
            <a:off x="1191125" y="868426"/>
            <a:ext cx="10563727" cy="4880518"/>
          </a:xfrm>
          <a:noFill/>
          <a:ln>
            <a:noFill/>
          </a:ln>
        </p:spPr>
        <p:txBody>
          <a:bodyPr vert="horz" wrap="square" lIns="274320" tIns="182880" rIns="274320" bIns="182880" rtlCol="0" anchor="ctr" anchorCtr="1">
            <a:normAutofit/>
          </a:bodyPr>
          <a:lstStyle/>
          <a:p>
            <a:pPr algn="l"/>
            <a:r>
              <a:rPr lang="en-US" sz="6000" b="1" kern="1200" cap="all" spc="200" baseline="0" dirty="0">
                <a:solidFill>
                  <a:schemeClr val="bg1"/>
                </a:solidFill>
                <a:latin typeface="Times New Roman" panose="02020603050405020304" pitchFamily="18" charset="0"/>
                <a:cs typeface="Times New Roman" panose="02020603050405020304" pitchFamily="18" charset="0"/>
              </a:rPr>
              <a:t>Les </a:t>
            </a:r>
            <a:r>
              <a:rPr lang="en-US" sz="6000" b="1" kern="1200" cap="all" spc="200" baseline="0" dirty="0" err="1">
                <a:solidFill>
                  <a:schemeClr val="bg1"/>
                </a:solidFill>
                <a:latin typeface="Times New Roman" panose="02020603050405020304" pitchFamily="18" charset="0"/>
                <a:cs typeface="Times New Roman" panose="02020603050405020304" pitchFamily="18" charset="0"/>
              </a:rPr>
              <a:t>règles</a:t>
            </a:r>
            <a:r>
              <a:rPr lang="en-US" sz="6000" b="1" kern="1200" cap="all" spc="200" baseline="0" dirty="0">
                <a:solidFill>
                  <a:schemeClr val="bg1"/>
                </a:solidFill>
                <a:latin typeface="Times New Roman" panose="02020603050405020304" pitchFamily="18" charset="0"/>
                <a:cs typeface="Times New Roman" panose="02020603050405020304" pitchFamily="18" charset="0"/>
              </a:rPr>
              <a:t> internes à la profession</a:t>
            </a:r>
          </a:p>
        </p:txBody>
      </p:sp>
    </p:spTree>
    <p:extLst>
      <p:ext uri="{BB962C8B-B14F-4D97-AF65-F5344CB8AC3E}">
        <p14:creationId xmlns:p14="http://schemas.microsoft.com/office/powerpoint/2010/main" val="309648000"/>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567373B-E81C-21B3-83A6-45FBD22766D3}"/>
              </a:ext>
            </a:extLst>
          </p:cNvPr>
          <p:cNvSpPr>
            <a:spLocks noGrp="1"/>
          </p:cNvSpPr>
          <p:nvPr>
            <p:ph type="title"/>
          </p:nvPr>
        </p:nvSpPr>
        <p:spPr>
          <a:xfrm>
            <a:off x="2231136" y="467418"/>
            <a:ext cx="7729728" cy="1188720"/>
          </a:xfrm>
          <a:solidFill>
            <a:srgbClr val="FFFFFF"/>
          </a:solidFill>
        </p:spPr>
        <p:txBody>
          <a:bodyPr vert="horz" lIns="182880" tIns="182880" rIns="182880" bIns="182880" rtlCol="0" anchor="ctr">
            <a:normAutofit/>
          </a:bodyPr>
          <a:lstStyle/>
          <a:p>
            <a:r>
              <a:rPr lang="en-US" kern="1200" cap="all" spc="200" baseline="0" dirty="0">
                <a:solidFill>
                  <a:srgbClr val="262626"/>
                </a:solidFill>
                <a:latin typeface="+mj-lt"/>
                <a:ea typeface="+mj-ea"/>
                <a:cs typeface="+mj-cs"/>
              </a:rPr>
              <a:t>Le code de </a:t>
            </a:r>
            <a:r>
              <a:rPr lang="en-US" kern="1200" cap="all" spc="200" baseline="0" dirty="0" err="1">
                <a:solidFill>
                  <a:srgbClr val="262626"/>
                </a:solidFill>
                <a:latin typeface="+mj-lt"/>
                <a:ea typeface="+mj-ea"/>
                <a:cs typeface="+mj-cs"/>
              </a:rPr>
              <a:t>déontologie</a:t>
            </a:r>
            <a:endParaRPr lang="en-US" kern="1200" cap="all" spc="200" baseline="0" dirty="0">
              <a:solidFill>
                <a:srgbClr val="262626"/>
              </a:solidFill>
              <a:latin typeface="+mj-lt"/>
              <a:ea typeface="+mj-ea"/>
              <a:cs typeface="+mj-cs"/>
            </a:endParaRPr>
          </a:p>
        </p:txBody>
      </p:sp>
      <p:sp>
        <p:nvSpPr>
          <p:cNvPr id="3" name="Espace réservé du texte 2">
            <a:extLst>
              <a:ext uri="{FF2B5EF4-FFF2-40B4-BE49-F238E27FC236}">
                <a16:creationId xmlns:a16="http://schemas.microsoft.com/office/drawing/2014/main" id="{B7B256AD-5BF5-01A7-E031-F254D41022CE}"/>
              </a:ext>
            </a:extLst>
          </p:cNvPr>
          <p:cNvSpPr>
            <a:spLocks noGrp="1"/>
          </p:cNvSpPr>
          <p:nvPr>
            <p:ph type="body" idx="1"/>
          </p:nvPr>
        </p:nvSpPr>
        <p:spPr>
          <a:xfrm>
            <a:off x="1706062" y="1965278"/>
            <a:ext cx="8779512" cy="3205240"/>
          </a:xfrm>
        </p:spPr>
        <p:txBody>
          <a:bodyPr vert="horz" lIns="91440" tIns="45720" rIns="91440" bIns="45720" rtlCol="0">
            <a:normAutofit/>
          </a:bodyPr>
          <a:lstStyle/>
          <a:p>
            <a:r>
              <a:rPr lang="en-US" dirty="0" err="1">
                <a:solidFill>
                  <a:schemeClr val="tx1"/>
                </a:solidFill>
                <a:latin typeface="Times New Roman" panose="02020603050405020304" pitchFamily="18" charset="0"/>
                <a:cs typeface="Times New Roman" panose="02020603050405020304" pitchFamily="18" charset="0"/>
              </a:rPr>
              <a:t>Adopté</a:t>
            </a:r>
            <a:r>
              <a:rPr lang="en-US" dirty="0">
                <a:solidFill>
                  <a:schemeClr val="tx1"/>
                </a:solidFill>
                <a:latin typeface="Times New Roman" panose="02020603050405020304" pitchFamily="18" charset="0"/>
                <a:cs typeface="Times New Roman" panose="02020603050405020304" pitchFamily="18" charset="0"/>
              </a:rPr>
              <a:t> en 1997 par le CNISF, </a:t>
            </a:r>
            <a:r>
              <a:rPr lang="en-US" dirty="0" err="1">
                <a:solidFill>
                  <a:schemeClr val="tx1"/>
                </a:solidFill>
                <a:latin typeface="Times New Roman" panose="02020603050405020304" pitchFamily="18" charset="0"/>
                <a:cs typeface="Times New Roman" panose="02020603050405020304" pitchFamily="18" charset="0"/>
              </a:rPr>
              <a:t>révisé</a:t>
            </a:r>
            <a:r>
              <a:rPr lang="en-US" dirty="0">
                <a:solidFill>
                  <a:schemeClr val="tx1"/>
                </a:solidFill>
                <a:latin typeface="Times New Roman" panose="02020603050405020304" pitchFamily="18" charset="0"/>
                <a:cs typeface="Times New Roman" panose="02020603050405020304" pitchFamily="18" charset="0"/>
              </a:rPr>
              <a:t> en 2001</a:t>
            </a:r>
          </a:p>
          <a:p>
            <a:r>
              <a:rPr lang="en-US" dirty="0">
                <a:solidFill>
                  <a:schemeClr val="tx1"/>
                </a:solidFill>
                <a:latin typeface="Times New Roman" panose="02020603050405020304" pitchFamily="18" charset="0"/>
                <a:cs typeface="Times New Roman" panose="02020603050405020304" pitchFamily="18" charset="0"/>
              </a:rPr>
              <a:t>Ce code </a:t>
            </a:r>
            <a:r>
              <a:rPr lang="en-US" dirty="0" err="1">
                <a:solidFill>
                  <a:schemeClr val="tx1"/>
                </a:solidFill>
                <a:latin typeface="Times New Roman" panose="02020603050405020304" pitchFamily="18" charset="0"/>
                <a:cs typeface="Times New Roman" panose="02020603050405020304" pitchFamily="18" charset="0"/>
              </a:rPr>
              <a:t>constitue</a:t>
            </a:r>
            <a:r>
              <a:rPr lang="en-US" dirty="0">
                <a:solidFill>
                  <a:schemeClr val="tx1"/>
                </a:solidFill>
                <a:latin typeface="Times New Roman" panose="02020603050405020304" pitchFamily="18" charset="0"/>
                <a:cs typeface="Times New Roman" panose="02020603050405020304" pitchFamily="18" charset="0"/>
              </a:rPr>
              <a:t> un cadre </a:t>
            </a:r>
            <a:r>
              <a:rPr lang="en-US" dirty="0" err="1">
                <a:solidFill>
                  <a:schemeClr val="tx1"/>
                </a:solidFill>
                <a:latin typeface="Times New Roman" panose="02020603050405020304" pitchFamily="18" charset="0"/>
                <a:cs typeface="Times New Roman" panose="02020603050405020304" pitchFamily="18" charset="0"/>
              </a:rPr>
              <a:t>formel</a:t>
            </a:r>
            <a:r>
              <a:rPr lang="en-US" dirty="0">
                <a:solidFill>
                  <a:schemeClr val="tx1"/>
                </a:solidFill>
                <a:latin typeface="Times New Roman" panose="02020603050405020304" pitchFamily="18" charset="0"/>
                <a:cs typeface="Times New Roman" panose="02020603050405020304" pitchFamily="18" charset="0"/>
              </a:rPr>
              <a:t> pour la profession. </a:t>
            </a:r>
            <a:br>
              <a:rPr lang="en-US" dirty="0">
                <a:solidFill>
                  <a:schemeClr val="tx1"/>
                </a:solidFill>
                <a:latin typeface="Times New Roman" panose="02020603050405020304" pitchFamily="18" charset="0"/>
                <a:cs typeface="Times New Roman" panose="02020603050405020304" pitchFamily="18" charset="0"/>
              </a:rPr>
            </a:br>
            <a:r>
              <a:rPr lang="en-US"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il </a:t>
            </a:r>
            <a:r>
              <a:rPr lang="en-US"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n’a</a:t>
            </a:r>
            <a:r>
              <a:rPr lang="en-US"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pas de </a:t>
            </a:r>
            <a:r>
              <a:rPr lang="en-US"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valeur</a:t>
            </a:r>
            <a:r>
              <a:rPr lang="en-US"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juridique</a:t>
            </a:r>
            <a:r>
              <a:rPr lang="en-US"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ce</a:t>
            </a:r>
            <a:r>
              <a:rPr lang="en-US"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n’est</a:t>
            </a:r>
            <a:r>
              <a:rPr lang="en-US"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pas un cadre </a:t>
            </a:r>
            <a:r>
              <a:rPr lang="en-US"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légal</a:t>
            </a:r>
            <a:r>
              <a:rPr lang="en-US"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endParaRPr lang="en-US" dirty="0">
              <a:solidFill>
                <a:schemeClr val="tx1"/>
              </a:solidFill>
              <a:latin typeface="Times New Roman" panose="02020603050405020304" pitchFamily="18" charset="0"/>
              <a:cs typeface="Times New Roman" panose="02020603050405020304" pitchFamily="18" charset="0"/>
            </a:endParaRPr>
          </a:p>
          <a:p>
            <a:r>
              <a:rPr lang="en-US" dirty="0">
                <a:solidFill>
                  <a:schemeClr val="tx1"/>
                </a:solidFill>
                <a:latin typeface="Times New Roman" panose="02020603050405020304" pitchFamily="18" charset="0"/>
                <a:cs typeface="Times New Roman" panose="02020603050405020304" pitchFamily="18" charset="0"/>
              </a:rPr>
              <a:t>Il </a:t>
            </a:r>
            <a:r>
              <a:rPr lang="en-US" dirty="0" err="1">
                <a:solidFill>
                  <a:schemeClr val="tx1"/>
                </a:solidFill>
                <a:latin typeface="Times New Roman" panose="02020603050405020304" pitchFamily="18" charset="0"/>
                <a:cs typeface="Times New Roman" panose="02020603050405020304" pitchFamily="18" charset="0"/>
              </a:rPr>
              <a:t>souligne</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l'importance</a:t>
            </a:r>
            <a:r>
              <a:rPr lang="en-US" dirty="0">
                <a:solidFill>
                  <a:schemeClr val="tx1"/>
                </a:solidFill>
                <a:latin typeface="Times New Roman" panose="02020603050405020304" pitchFamily="18" charset="0"/>
                <a:cs typeface="Times New Roman" panose="02020603050405020304" pitchFamily="18" charset="0"/>
              </a:rPr>
              <a:t> de </a:t>
            </a:r>
            <a:r>
              <a:rPr lang="en-US" dirty="0" err="1">
                <a:solidFill>
                  <a:schemeClr val="tx1"/>
                </a:solidFill>
                <a:latin typeface="Times New Roman" panose="02020603050405020304" pitchFamily="18" charset="0"/>
                <a:cs typeface="Times New Roman" panose="02020603050405020304" pitchFamily="18" charset="0"/>
              </a:rPr>
              <a:t>partager</a:t>
            </a:r>
            <a:r>
              <a:rPr lang="en-US" dirty="0">
                <a:solidFill>
                  <a:schemeClr val="tx1"/>
                </a:solidFill>
                <a:latin typeface="Times New Roman" panose="02020603050405020304" pitchFamily="18" charset="0"/>
                <a:cs typeface="Times New Roman" panose="02020603050405020304" pitchFamily="18" charset="0"/>
              </a:rPr>
              <a:t> les </a:t>
            </a:r>
            <a:r>
              <a:rPr lang="en-US" dirty="0" err="1">
                <a:solidFill>
                  <a:schemeClr val="tx1"/>
                </a:solidFill>
                <a:latin typeface="Times New Roman" panose="02020603050405020304" pitchFamily="18" charset="0"/>
                <a:cs typeface="Times New Roman" panose="02020603050405020304" pitchFamily="18" charset="0"/>
              </a:rPr>
              <a:t>compétences</a:t>
            </a:r>
            <a:r>
              <a:rPr lang="en-US" dirty="0">
                <a:solidFill>
                  <a:schemeClr val="tx1"/>
                </a:solidFill>
                <a:latin typeface="Times New Roman" panose="02020603050405020304" pitchFamily="18" charset="0"/>
                <a:cs typeface="Times New Roman" panose="02020603050405020304" pitchFamily="18" charset="0"/>
              </a:rPr>
              <a:t> pour le bien de la société, tout en </a:t>
            </a:r>
            <a:r>
              <a:rPr lang="en-US" dirty="0" err="1">
                <a:solidFill>
                  <a:schemeClr val="tx1"/>
                </a:solidFill>
                <a:latin typeface="Times New Roman" panose="02020603050405020304" pitchFamily="18" charset="0"/>
                <a:cs typeface="Times New Roman" panose="02020603050405020304" pitchFamily="18" charset="0"/>
              </a:rPr>
              <a:t>prenant</a:t>
            </a:r>
            <a:r>
              <a:rPr lang="en-US" dirty="0">
                <a:solidFill>
                  <a:schemeClr val="tx1"/>
                </a:solidFill>
                <a:latin typeface="Times New Roman" panose="02020603050405020304" pitchFamily="18" charset="0"/>
                <a:cs typeface="Times New Roman" panose="02020603050405020304" pitchFamily="18" charset="0"/>
              </a:rPr>
              <a:t> en </a:t>
            </a:r>
            <a:r>
              <a:rPr lang="en-US" dirty="0" err="1">
                <a:solidFill>
                  <a:schemeClr val="tx1"/>
                </a:solidFill>
                <a:latin typeface="Times New Roman" panose="02020603050405020304" pitchFamily="18" charset="0"/>
                <a:cs typeface="Times New Roman" panose="02020603050405020304" pitchFamily="18" charset="0"/>
              </a:rPr>
              <a:t>compte</a:t>
            </a:r>
            <a:r>
              <a:rPr lang="en-US" dirty="0">
                <a:solidFill>
                  <a:schemeClr val="tx1"/>
                </a:solidFill>
                <a:latin typeface="Times New Roman" panose="02020603050405020304" pitchFamily="18" charset="0"/>
                <a:cs typeface="Times New Roman" panose="02020603050405020304" pitchFamily="18" charset="0"/>
              </a:rPr>
              <a:t> les impacts </a:t>
            </a:r>
            <a:r>
              <a:rPr lang="en-US" dirty="0" err="1">
                <a:solidFill>
                  <a:schemeClr val="tx1"/>
                </a:solidFill>
                <a:latin typeface="Times New Roman" panose="02020603050405020304" pitchFamily="18" charset="0"/>
                <a:cs typeface="Times New Roman" panose="02020603050405020304" pitchFamily="18" charset="0"/>
              </a:rPr>
              <a:t>sociaux</a:t>
            </a:r>
            <a:r>
              <a:rPr lang="en-US" dirty="0">
                <a:solidFill>
                  <a:schemeClr val="tx1"/>
                </a:solidFill>
                <a:latin typeface="Times New Roman" panose="02020603050405020304" pitchFamily="18" charset="0"/>
                <a:cs typeface="Times New Roman" panose="02020603050405020304" pitchFamily="18" charset="0"/>
              </a:rPr>
              <a:t> et </a:t>
            </a:r>
            <a:r>
              <a:rPr lang="en-US" dirty="0" err="1">
                <a:solidFill>
                  <a:schemeClr val="tx1"/>
                </a:solidFill>
                <a:latin typeface="Times New Roman" panose="02020603050405020304" pitchFamily="18" charset="0"/>
                <a:cs typeface="Times New Roman" panose="02020603050405020304" pitchFamily="18" charset="0"/>
              </a:rPr>
              <a:t>environnementaux</a:t>
            </a:r>
            <a:r>
              <a:rPr lang="en-US" dirty="0">
                <a:solidFill>
                  <a:schemeClr val="tx1"/>
                </a:solidFill>
                <a:latin typeface="Times New Roman" panose="02020603050405020304" pitchFamily="18" charset="0"/>
                <a:cs typeface="Times New Roman" panose="02020603050405020304" pitchFamily="18" charset="0"/>
              </a:rPr>
              <a:t>. </a:t>
            </a:r>
          </a:p>
          <a:p>
            <a:pPr marL="0" indent="0">
              <a:buNone/>
            </a:pPr>
            <a:endParaRPr lang="en-US" dirty="0">
              <a:solidFill>
                <a:schemeClr val="tx1"/>
              </a:solidFill>
              <a:latin typeface="Times New Roman" panose="02020603050405020304" pitchFamily="18" charset="0"/>
              <a:cs typeface="Times New Roman" panose="02020603050405020304" pitchFamily="18" charset="0"/>
            </a:endParaRPr>
          </a:p>
          <a:p>
            <a:r>
              <a:rPr lang="en-US" dirty="0" err="1">
                <a:solidFill>
                  <a:schemeClr val="tx1"/>
                </a:solidFill>
                <a:latin typeface="Times New Roman" panose="02020603050405020304" pitchFamily="18" charset="0"/>
                <a:cs typeface="Times New Roman" panose="02020603050405020304" pitchFamily="18" charset="0"/>
              </a:rPr>
              <a:t>Enquête</a:t>
            </a:r>
            <a:r>
              <a:rPr lang="en-US" dirty="0">
                <a:solidFill>
                  <a:schemeClr val="tx1"/>
                </a:solidFill>
                <a:latin typeface="Times New Roman" panose="02020603050405020304" pitchFamily="18" charset="0"/>
                <a:cs typeface="Times New Roman" panose="02020603050405020304" pitchFamily="18" charset="0"/>
              </a:rPr>
              <a:t> de 2011: 91% des </a:t>
            </a:r>
            <a:r>
              <a:rPr lang="en-US" dirty="0" err="1">
                <a:solidFill>
                  <a:schemeClr val="tx1"/>
                </a:solidFill>
                <a:latin typeface="Times New Roman" panose="02020603050405020304" pitchFamily="18" charset="0"/>
                <a:cs typeface="Times New Roman" panose="02020603050405020304" pitchFamily="18" charset="0"/>
              </a:rPr>
              <a:t>ingénieurs</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valorisent</a:t>
            </a:r>
            <a:r>
              <a:rPr lang="en-US" dirty="0">
                <a:solidFill>
                  <a:schemeClr val="tx1"/>
                </a:solidFill>
                <a:latin typeface="Times New Roman" panose="02020603050405020304" pitchFamily="18" charset="0"/>
                <a:cs typeface="Times New Roman" panose="02020603050405020304" pitchFamily="18" charset="0"/>
              </a:rPr>
              <a:t> la diffusion de savoir au service de la société, et 89% </a:t>
            </a:r>
            <a:r>
              <a:rPr lang="en-US" dirty="0" err="1">
                <a:solidFill>
                  <a:schemeClr val="tx1"/>
                </a:solidFill>
                <a:latin typeface="Times New Roman" panose="02020603050405020304" pitchFamily="18" charset="0"/>
                <a:cs typeface="Times New Roman" panose="02020603050405020304" pitchFamily="18" charset="0"/>
              </a:rPr>
              <a:t>l'inscription</a:t>
            </a:r>
            <a:r>
              <a:rPr lang="en-US" dirty="0">
                <a:solidFill>
                  <a:schemeClr val="tx1"/>
                </a:solidFill>
                <a:latin typeface="Times New Roman" panose="02020603050405020304" pitchFamily="18" charset="0"/>
                <a:cs typeface="Times New Roman" panose="02020603050405020304" pitchFamily="18" charset="0"/>
              </a:rPr>
              <a:t> de </a:t>
            </a:r>
            <a:r>
              <a:rPr lang="en-US" dirty="0" err="1">
                <a:solidFill>
                  <a:schemeClr val="tx1"/>
                </a:solidFill>
                <a:latin typeface="Times New Roman" panose="02020603050405020304" pitchFamily="18" charset="0"/>
                <a:cs typeface="Times New Roman" panose="02020603050405020304" pitchFamily="18" charset="0"/>
              </a:rPr>
              <a:t>leurs</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actes</a:t>
            </a:r>
            <a:r>
              <a:rPr lang="en-US" dirty="0">
                <a:solidFill>
                  <a:schemeClr val="tx1"/>
                </a:solidFill>
                <a:latin typeface="Times New Roman" panose="02020603050405020304" pitchFamily="18" charset="0"/>
                <a:cs typeface="Times New Roman" panose="02020603050405020304" pitchFamily="18" charset="0"/>
              </a:rPr>
              <a:t> dans </a:t>
            </a:r>
            <a:r>
              <a:rPr lang="en-US" dirty="0" err="1">
                <a:solidFill>
                  <a:schemeClr val="tx1"/>
                </a:solidFill>
                <a:latin typeface="Times New Roman" panose="02020603050405020304" pitchFamily="18" charset="0"/>
                <a:cs typeface="Times New Roman" panose="02020603050405020304" pitchFamily="18" charset="0"/>
              </a:rPr>
              <a:t>une</a:t>
            </a:r>
            <a:r>
              <a:rPr lang="en-US" dirty="0">
                <a:solidFill>
                  <a:schemeClr val="tx1"/>
                </a:solidFill>
                <a:latin typeface="Times New Roman" panose="02020603050405020304" pitchFamily="18" charset="0"/>
                <a:cs typeface="Times New Roman" panose="02020603050405020304" pitchFamily="18" charset="0"/>
              </a:rPr>
              <a:t> démarche de </a:t>
            </a:r>
            <a:r>
              <a:rPr lang="en-US" dirty="0" err="1">
                <a:solidFill>
                  <a:schemeClr val="tx1"/>
                </a:solidFill>
                <a:latin typeface="Times New Roman" panose="02020603050405020304" pitchFamily="18" charset="0"/>
                <a:cs typeface="Times New Roman" panose="02020603050405020304" pitchFamily="18" charset="0"/>
              </a:rPr>
              <a:t>développement</a:t>
            </a:r>
            <a:r>
              <a:rPr lang="en-US" dirty="0">
                <a:solidFill>
                  <a:schemeClr val="tx1"/>
                </a:solidFill>
                <a:latin typeface="Times New Roman" panose="02020603050405020304" pitchFamily="18" charset="0"/>
                <a:cs typeface="Times New Roman" panose="02020603050405020304" pitchFamily="18" charset="0"/>
              </a:rPr>
              <a:t> durable.</a:t>
            </a:r>
          </a:p>
        </p:txBody>
      </p:sp>
    </p:spTree>
    <p:extLst>
      <p:ext uri="{BB962C8B-B14F-4D97-AF65-F5344CB8AC3E}">
        <p14:creationId xmlns:p14="http://schemas.microsoft.com/office/powerpoint/2010/main" val="1255688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F12BECD6-77A7-12D7-BB00-BFB1B1B0ADA1}"/>
              </a:ext>
            </a:extLst>
          </p:cNvPr>
          <p:cNvSpPr>
            <a:spLocks noGrp="1"/>
          </p:cNvSpPr>
          <p:nvPr>
            <p:ph type="title"/>
          </p:nvPr>
        </p:nvSpPr>
        <p:spPr>
          <a:xfrm>
            <a:off x="2231136" y="467418"/>
            <a:ext cx="7729728" cy="1188720"/>
          </a:xfrm>
          <a:solidFill>
            <a:srgbClr val="FFFFFF"/>
          </a:solidFill>
        </p:spPr>
        <p:txBody>
          <a:bodyPr vert="horz" lIns="182880" tIns="182880" rIns="182880" bIns="182880" rtlCol="0" anchor="ctr">
            <a:normAutofit/>
          </a:bodyPr>
          <a:lstStyle/>
          <a:p>
            <a:r>
              <a:rPr lang="fr-029" kern="1200" cap="all" spc="200" baseline="0" dirty="0">
                <a:solidFill>
                  <a:srgbClr val="262626"/>
                </a:solidFill>
                <a:latin typeface="+mj-lt"/>
                <a:ea typeface="+mj-ea"/>
                <a:cs typeface="+mj-cs"/>
              </a:rPr>
              <a:t>Charte</a:t>
            </a:r>
            <a:r>
              <a:rPr lang="en-US" kern="1200" cap="all" spc="200" baseline="0" dirty="0">
                <a:solidFill>
                  <a:srgbClr val="262626"/>
                </a:solidFill>
                <a:latin typeface="+mj-lt"/>
                <a:ea typeface="+mj-ea"/>
                <a:cs typeface="+mj-cs"/>
              </a:rPr>
              <a:t> </a:t>
            </a:r>
            <a:r>
              <a:rPr lang="fr-FR" kern="1200" cap="all" spc="200" baseline="0" dirty="0">
                <a:solidFill>
                  <a:srgbClr val="262626"/>
                </a:solidFill>
                <a:latin typeface="+mj-lt"/>
                <a:ea typeface="+mj-ea"/>
                <a:cs typeface="+mj-cs"/>
              </a:rPr>
              <a:t>éthique</a:t>
            </a:r>
            <a:r>
              <a:rPr lang="en-US" kern="1200" cap="all" spc="200" baseline="0" dirty="0">
                <a:solidFill>
                  <a:srgbClr val="262626"/>
                </a:solidFill>
                <a:latin typeface="+mj-lt"/>
                <a:ea typeface="+mj-ea"/>
                <a:cs typeface="+mj-cs"/>
              </a:rPr>
              <a:t> de l’ingénieur</a:t>
            </a:r>
          </a:p>
        </p:txBody>
      </p:sp>
      <p:sp>
        <p:nvSpPr>
          <p:cNvPr id="3" name="Espace réservé du texte 2">
            <a:extLst>
              <a:ext uri="{FF2B5EF4-FFF2-40B4-BE49-F238E27FC236}">
                <a16:creationId xmlns:a16="http://schemas.microsoft.com/office/drawing/2014/main" id="{C8416EE0-EF58-6E8D-95D0-59988E52CA61}"/>
              </a:ext>
            </a:extLst>
          </p:cNvPr>
          <p:cNvSpPr>
            <a:spLocks noGrp="1"/>
          </p:cNvSpPr>
          <p:nvPr>
            <p:ph type="body" idx="1"/>
          </p:nvPr>
        </p:nvSpPr>
        <p:spPr>
          <a:xfrm>
            <a:off x="1706062" y="2291262"/>
            <a:ext cx="8779512" cy="2879256"/>
          </a:xfrm>
        </p:spPr>
        <p:txBody>
          <a:bodyPr vert="horz" lIns="91440" tIns="45720" rIns="91440" bIns="45720" rtlCol="0">
            <a:normAutofit/>
          </a:bodyPr>
          <a:lstStyle/>
          <a:p>
            <a:r>
              <a:rPr lang="en-US" dirty="0">
                <a:solidFill>
                  <a:schemeClr val="tx1"/>
                </a:solidFill>
                <a:latin typeface="Times New Roman" panose="02020603050405020304" pitchFamily="18" charset="0"/>
                <a:cs typeface="Times New Roman" panose="02020603050405020304" pitchFamily="18" charset="0"/>
              </a:rPr>
              <a:t>Elle </a:t>
            </a:r>
            <a:r>
              <a:rPr lang="en-US" dirty="0" err="1">
                <a:solidFill>
                  <a:schemeClr val="tx1"/>
                </a:solidFill>
                <a:latin typeface="Times New Roman" panose="02020603050405020304" pitchFamily="18" charset="0"/>
                <a:cs typeface="Times New Roman" panose="02020603050405020304" pitchFamily="18" charset="0"/>
              </a:rPr>
              <a:t>définit</a:t>
            </a:r>
            <a:r>
              <a:rPr lang="en-US" dirty="0">
                <a:solidFill>
                  <a:schemeClr val="tx1"/>
                </a:solidFill>
                <a:latin typeface="Times New Roman" panose="02020603050405020304" pitchFamily="18" charset="0"/>
                <a:cs typeface="Times New Roman" panose="02020603050405020304" pitchFamily="18" charset="0"/>
              </a:rPr>
              <a:t> le </a:t>
            </a:r>
            <a:r>
              <a:rPr lang="en-US" dirty="0" err="1">
                <a:solidFill>
                  <a:schemeClr val="tx1"/>
                </a:solidFill>
                <a:latin typeface="Times New Roman" panose="02020603050405020304" pitchFamily="18" charset="0"/>
                <a:cs typeface="Times New Roman" panose="02020603050405020304" pitchFamily="18" charset="0"/>
              </a:rPr>
              <a:t>rôle</a:t>
            </a:r>
            <a:r>
              <a:rPr lang="en-US" dirty="0">
                <a:solidFill>
                  <a:schemeClr val="tx1"/>
                </a:solidFill>
                <a:latin typeface="Times New Roman" panose="02020603050405020304" pitchFamily="18" charset="0"/>
                <a:cs typeface="Times New Roman" panose="02020603050405020304" pitchFamily="18" charset="0"/>
              </a:rPr>
              <a:t> double des </a:t>
            </a:r>
            <a:r>
              <a:rPr lang="en-US" dirty="0" err="1">
                <a:solidFill>
                  <a:schemeClr val="tx1"/>
                </a:solidFill>
                <a:latin typeface="Times New Roman" panose="02020603050405020304" pitchFamily="18" charset="0"/>
                <a:cs typeface="Times New Roman" panose="02020603050405020304" pitchFamily="18" charset="0"/>
              </a:rPr>
              <a:t>ingénieurs</a:t>
            </a:r>
            <a:r>
              <a:rPr lang="en-US" dirty="0">
                <a:solidFill>
                  <a:schemeClr val="tx1"/>
                </a:solidFill>
                <a:latin typeface="Times New Roman" panose="02020603050405020304" pitchFamily="18" charset="0"/>
                <a:cs typeface="Times New Roman" panose="02020603050405020304" pitchFamily="18" charset="0"/>
              </a:rPr>
              <a:t> : </a:t>
            </a:r>
            <a:r>
              <a:rPr lang="en-US" dirty="0" err="1">
                <a:solidFill>
                  <a:schemeClr val="tx1"/>
                </a:solidFill>
                <a:latin typeface="Times New Roman" panose="02020603050405020304" pitchFamily="18" charset="0"/>
                <a:cs typeface="Times New Roman" panose="02020603050405020304" pitchFamily="18" charset="0"/>
              </a:rPr>
              <a:t>maîtrise</a:t>
            </a:r>
            <a:r>
              <a:rPr lang="en-US" dirty="0">
                <a:solidFill>
                  <a:schemeClr val="tx1"/>
                </a:solidFill>
                <a:latin typeface="Times New Roman" panose="02020603050405020304" pitchFamily="18" charset="0"/>
                <a:cs typeface="Times New Roman" panose="02020603050405020304" pitchFamily="18" charset="0"/>
              </a:rPr>
              <a:t> des techniques et diffusion </a:t>
            </a:r>
            <a:r>
              <a:rPr lang="en-US" dirty="0" err="1">
                <a:solidFill>
                  <a:schemeClr val="tx1"/>
                </a:solidFill>
                <a:latin typeface="Times New Roman" panose="02020603050405020304" pitchFamily="18" charset="0"/>
                <a:cs typeface="Times New Roman" panose="02020603050405020304" pitchFamily="18" charset="0"/>
              </a:rPr>
              <a:t>d'informations</a:t>
            </a:r>
            <a:r>
              <a:rPr lang="en-US" dirty="0">
                <a:solidFill>
                  <a:schemeClr val="tx1"/>
                </a:solidFill>
                <a:latin typeface="Times New Roman" panose="02020603050405020304" pitchFamily="18" charset="0"/>
                <a:cs typeface="Times New Roman" panose="02020603050405020304" pitchFamily="18" charset="0"/>
              </a:rPr>
              <a:t> sur </a:t>
            </a:r>
            <a:r>
              <a:rPr lang="en-US" dirty="0" err="1">
                <a:solidFill>
                  <a:schemeClr val="tx1"/>
                </a:solidFill>
                <a:latin typeface="Times New Roman" panose="02020603050405020304" pitchFamily="18" charset="0"/>
                <a:cs typeface="Times New Roman" panose="02020603050405020304" pitchFamily="18" charset="0"/>
              </a:rPr>
              <a:t>leurs</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possibilités</a:t>
            </a:r>
            <a:r>
              <a:rPr lang="en-US" dirty="0">
                <a:solidFill>
                  <a:schemeClr val="tx1"/>
                </a:solidFill>
                <a:latin typeface="Times New Roman" panose="02020603050405020304" pitchFamily="18" charset="0"/>
                <a:cs typeface="Times New Roman" panose="02020603050405020304" pitchFamily="18" charset="0"/>
              </a:rPr>
              <a:t> et </a:t>
            </a:r>
            <a:r>
              <a:rPr lang="en-US" dirty="0" err="1">
                <a:solidFill>
                  <a:schemeClr val="tx1"/>
                </a:solidFill>
                <a:latin typeface="Times New Roman" panose="02020603050405020304" pitchFamily="18" charset="0"/>
                <a:cs typeface="Times New Roman" panose="02020603050405020304" pitchFamily="18" charset="0"/>
              </a:rPr>
              <a:t>limites</a:t>
            </a:r>
            <a:r>
              <a:rPr lang="en-US" dirty="0">
                <a:solidFill>
                  <a:schemeClr val="tx1"/>
                </a:solidFill>
                <a:latin typeface="Times New Roman" panose="02020603050405020304" pitchFamily="18" charset="0"/>
                <a:cs typeface="Times New Roman" panose="02020603050405020304" pitchFamily="18" charset="0"/>
              </a:rPr>
              <a:t>. </a:t>
            </a:r>
          </a:p>
          <a:p>
            <a:r>
              <a:rPr lang="en-US" dirty="0">
                <a:solidFill>
                  <a:schemeClr val="tx1"/>
                </a:solidFill>
                <a:latin typeface="Times New Roman" panose="02020603050405020304" pitchFamily="18" charset="0"/>
                <a:cs typeface="Times New Roman" panose="02020603050405020304" pitchFamily="18" charset="0"/>
              </a:rPr>
              <a:t>La </a:t>
            </a:r>
            <a:r>
              <a:rPr lang="en-US" dirty="0" err="1">
                <a:solidFill>
                  <a:schemeClr val="tx1"/>
                </a:solidFill>
                <a:latin typeface="Times New Roman" panose="02020603050405020304" pitchFamily="18" charset="0"/>
                <a:cs typeface="Times New Roman" panose="02020603050405020304" pitchFamily="18" charset="0"/>
              </a:rPr>
              <a:t>charte</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sert</a:t>
            </a:r>
            <a:r>
              <a:rPr lang="en-US" dirty="0">
                <a:solidFill>
                  <a:schemeClr val="tx1"/>
                </a:solidFill>
                <a:latin typeface="Times New Roman" panose="02020603050405020304" pitchFamily="18" charset="0"/>
                <a:cs typeface="Times New Roman" panose="02020603050405020304" pitchFamily="18" charset="0"/>
              </a:rPr>
              <a:t> de </a:t>
            </a:r>
            <a:r>
              <a:rPr lang="en-US" dirty="0" err="1">
                <a:solidFill>
                  <a:schemeClr val="tx1"/>
                </a:solidFill>
                <a:latin typeface="Times New Roman" panose="02020603050405020304" pitchFamily="18" charset="0"/>
                <a:cs typeface="Times New Roman" panose="02020603050405020304" pitchFamily="18" charset="0"/>
              </a:rPr>
              <a:t>référence</a:t>
            </a:r>
            <a:r>
              <a:rPr lang="en-US" dirty="0">
                <a:solidFill>
                  <a:schemeClr val="tx1"/>
                </a:solidFill>
                <a:latin typeface="Times New Roman" panose="02020603050405020304" pitchFamily="18" charset="0"/>
                <a:cs typeface="Times New Roman" panose="02020603050405020304" pitchFamily="18" charset="0"/>
              </a:rPr>
              <a:t> pour les </a:t>
            </a:r>
            <a:r>
              <a:rPr lang="en-US" dirty="0" err="1">
                <a:solidFill>
                  <a:schemeClr val="tx1"/>
                </a:solidFill>
                <a:latin typeface="Times New Roman" panose="02020603050405020304" pitchFamily="18" charset="0"/>
                <a:cs typeface="Times New Roman" panose="02020603050405020304" pitchFamily="18" charset="0"/>
              </a:rPr>
              <a:t>professionnels</a:t>
            </a:r>
            <a:r>
              <a:rPr lang="en-US" dirty="0">
                <a:solidFill>
                  <a:schemeClr val="tx1"/>
                </a:solidFill>
                <a:latin typeface="Times New Roman" panose="02020603050405020304" pitchFamily="18" charset="0"/>
                <a:cs typeface="Times New Roman" panose="02020603050405020304" pitchFamily="18" charset="0"/>
              </a:rPr>
              <a:t> et aide les </a:t>
            </a:r>
            <a:r>
              <a:rPr lang="fr-FR" dirty="0">
                <a:solidFill>
                  <a:schemeClr val="tx1"/>
                </a:solidFill>
                <a:latin typeface="Times New Roman" panose="02020603050405020304" pitchFamily="18" charset="0"/>
                <a:cs typeface="Times New Roman" panose="02020603050405020304" pitchFamily="18" charset="0"/>
              </a:rPr>
              <a:t>élèves-ingénieurs</a:t>
            </a:r>
            <a:r>
              <a:rPr lang="en-US" dirty="0">
                <a:solidFill>
                  <a:schemeClr val="tx1"/>
                </a:solidFill>
                <a:latin typeface="Times New Roman" panose="02020603050405020304" pitchFamily="18" charset="0"/>
                <a:cs typeface="Times New Roman" panose="02020603050405020304" pitchFamily="18" charset="0"/>
              </a:rPr>
              <a:t> à se </a:t>
            </a:r>
            <a:r>
              <a:rPr lang="en-US" dirty="0" err="1">
                <a:solidFill>
                  <a:schemeClr val="tx1"/>
                </a:solidFill>
                <a:latin typeface="Times New Roman" panose="02020603050405020304" pitchFamily="18" charset="0"/>
                <a:cs typeface="Times New Roman" panose="02020603050405020304" pitchFamily="18" charset="0"/>
              </a:rPr>
              <a:t>préparer</a:t>
            </a:r>
            <a:r>
              <a:rPr lang="en-US" dirty="0">
                <a:solidFill>
                  <a:schemeClr val="tx1"/>
                </a:solidFill>
                <a:latin typeface="Times New Roman" panose="02020603050405020304" pitchFamily="18" charset="0"/>
                <a:cs typeface="Times New Roman" panose="02020603050405020304" pitchFamily="18" charset="0"/>
              </a:rPr>
              <a:t> à </a:t>
            </a:r>
            <a:r>
              <a:rPr lang="en-US" dirty="0" err="1">
                <a:solidFill>
                  <a:schemeClr val="tx1"/>
                </a:solidFill>
                <a:latin typeface="Times New Roman" panose="02020603050405020304" pitchFamily="18" charset="0"/>
                <a:cs typeface="Times New Roman" panose="02020603050405020304" pitchFamily="18" charset="0"/>
              </a:rPr>
              <a:t>leur</a:t>
            </a:r>
            <a:r>
              <a:rPr lang="en-US" dirty="0">
                <a:solidFill>
                  <a:schemeClr val="tx1"/>
                </a:solidFill>
                <a:latin typeface="Times New Roman" panose="02020603050405020304" pitchFamily="18" charset="0"/>
                <a:cs typeface="Times New Roman" panose="02020603050405020304" pitchFamily="18" charset="0"/>
              </a:rPr>
              <a:t> métier. </a:t>
            </a:r>
          </a:p>
          <a:p>
            <a:r>
              <a:rPr lang="en-US" dirty="0">
                <a:solidFill>
                  <a:schemeClr val="tx1"/>
                </a:solidFill>
                <a:latin typeface="Times New Roman" panose="02020603050405020304" pitchFamily="18" charset="0"/>
                <a:cs typeface="Times New Roman" panose="02020603050405020304" pitchFamily="18" charset="0"/>
              </a:rPr>
              <a:t>Elle vise à </a:t>
            </a:r>
            <a:r>
              <a:rPr lang="en-US" dirty="0" err="1">
                <a:solidFill>
                  <a:schemeClr val="tx1"/>
                </a:solidFill>
                <a:latin typeface="Times New Roman" panose="02020603050405020304" pitchFamily="18" charset="0"/>
                <a:cs typeface="Times New Roman" panose="02020603050405020304" pitchFamily="18" charset="0"/>
              </a:rPr>
              <a:t>mieux</a:t>
            </a:r>
            <a:r>
              <a:rPr lang="en-US" dirty="0">
                <a:solidFill>
                  <a:schemeClr val="tx1"/>
                </a:solidFill>
                <a:latin typeface="Times New Roman" panose="02020603050405020304" pitchFamily="18" charset="0"/>
                <a:cs typeface="Times New Roman" panose="02020603050405020304" pitchFamily="18" charset="0"/>
              </a:rPr>
              <a:t> faire </a:t>
            </a:r>
            <a:r>
              <a:rPr lang="en-US" dirty="0" err="1">
                <a:solidFill>
                  <a:schemeClr val="tx1"/>
                </a:solidFill>
                <a:latin typeface="Times New Roman" panose="02020603050405020304" pitchFamily="18" charset="0"/>
                <a:cs typeface="Times New Roman" panose="02020603050405020304" pitchFamily="18" charset="0"/>
              </a:rPr>
              <a:t>comprendre</a:t>
            </a:r>
            <a:r>
              <a:rPr lang="en-US" dirty="0">
                <a:solidFill>
                  <a:schemeClr val="tx1"/>
                </a:solidFill>
                <a:latin typeface="Times New Roman" panose="02020603050405020304" pitchFamily="18" charset="0"/>
                <a:cs typeface="Times New Roman" panose="02020603050405020304" pitchFamily="18" charset="0"/>
              </a:rPr>
              <a:t> les </a:t>
            </a:r>
            <a:r>
              <a:rPr lang="en-US" dirty="0" err="1">
                <a:solidFill>
                  <a:schemeClr val="tx1"/>
                </a:solidFill>
                <a:latin typeface="Times New Roman" panose="02020603050405020304" pitchFamily="18" charset="0"/>
                <a:cs typeface="Times New Roman" panose="02020603050405020304" pitchFamily="18" charset="0"/>
              </a:rPr>
              <a:t>valeurs</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guidant</a:t>
            </a:r>
            <a:r>
              <a:rPr lang="en-US" dirty="0">
                <a:solidFill>
                  <a:schemeClr val="tx1"/>
                </a:solidFill>
                <a:latin typeface="Times New Roman" panose="02020603050405020304" pitchFamily="18" charset="0"/>
                <a:cs typeface="Times New Roman" panose="02020603050405020304" pitchFamily="18" charset="0"/>
              </a:rPr>
              <a:t> les </a:t>
            </a:r>
            <a:r>
              <a:rPr lang="en-US" dirty="0" err="1">
                <a:solidFill>
                  <a:schemeClr val="tx1"/>
                </a:solidFill>
                <a:latin typeface="Times New Roman" panose="02020603050405020304" pitchFamily="18" charset="0"/>
                <a:cs typeface="Times New Roman" panose="02020603050405020304" pitchFamily="18" charset="0"/>
              </a:rPr>
              <a:t>ingénieurs</a:t>
            </a:r>
            <a:r>
              <a:rPr lang="en-US" dirty="0">
                <a:solidFill>
                  <a:schemeClr val="tx1"/>
                </a:solidFill>
                <a:latin typeface="Times New Roman" panose="02020603050405020304" pitchFamily="18" charset="0"/>
                <a:cs typeface="Times New Roman" panose="02020603050405020304" pitchFamily="18" charset="0"/>
              </a:rPr>
              <a:t>.</a:t>
            </a:r>
          </a:p>
          <a:p>
            <a:r>
              <a:rPr lang="en-US" dirty="0">
                <a:solidFill>
                  <a:schemeClr val="tx1"/>
                </a:solidFill>
                <a:latin typeface="Times New Roman" panose="02020603050405020304" pitchFamily="18" charset="0"/>
                <a:cs typeface="Times New Roman" panose="02020603050405020304" pitchFamily="18" charset="0"/>
              </a:rPr>
              <a:t>Lire la </a:t>
            </a:r>
            <a:r>
              <a:rPr lang="en-US" dirty="0" err="1">
                <a:solidFill>
                  <a:schemeClr val="tx1"/>
                </a:solidFill>
                <a:latin typeface="Times New Roman" panose="02020603050405020304" pitchFamily="18" charset="0"/>
                <a:cs typeface="Times New Roman" panose="02020603050405020304" pitchFamily="18" charset="0"/>
              </a:rPr>
              <a:t>charte</a:t>
            </a:r>
            <a:r>
              <a:rPr lang="en-US" dirty="0">
                <a:solidFill>
                  <a:schemeClr val="tx1"/>
                </a:solidFill>
                <a:latin typeface="Times New Roman" panose="02020603050405020304" pitchFamily="18" charset="0"/>
                <a:cs typeface="Times New Roman" panose="02020603050405020304" pitchFamily="18" charset="0"/>
              </a:rPr>
              <a:t> : </a:t>
            </a:r>
            <a:r>
              <a:rPr lang="en-US" dirty="0">
                <a:solidFill>
                  <a:schemeClr val="tx1"/>
                </a:solidFill>
                <a:latin typeface="Times New Roman" panose="02020603050405020304" pitchFamily="18" charset="0"/>
                <a:cs typeface="Times New Roman" panose="02020603050405020304" pitchFamily="18" charset="0"/>
                <a:hlinkClick r:id="rId2"/>
              </a:rPr>
              <a:t>https://www.iesf.fr/752_p_49680/charte-ethique-de-l-ingenieur.html</a:t>
            </a:r>
            <a:r>
              <a:rPr lang="en-US" dirty="0">
                <a:solidFill>
                  <a:schemeClr val="tx1"/>
                </a:solidFill>
                <a:latin typeface="Times New Roman" panose="02020603050405020304" pitchFamily="18" charset="0"/>
                <a:cs typeface="Times New Roman" panose="02020603050405020304" pitchFamily="18" charset="0"/>
              </a:rPr>
              <a:t> </a:t>
            </a:r>
          </a:p>
        </p:txBody>
      </p:sp>
      <p:pic>
        <p:nvPicPr>
          <p:cNvPr id="5" name="Image 4" descr="Une image contenant texte, sphère, cercle, balle&#10;&#10;Description générée automatiquement">
            <a:extLst>
              <a:ext uri="{FF2B5EF4-FFF2-40B4-BE49-F238E27FC236}">
                <a16:creationId xmlns:a16="http://schemas.microsoft.com/office/drawing/2014/main" id="{4B0D5951-F99A-7131-6383-10901C3309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3893" y="4421875"/>
            <a:ext cx="2436125" cy="2436125"/>
          </a:xfrm>
          <a:prstGeom prst="rect">
            <a:avLst/>
          </a:prstGeom>
        </p:spPr>
      </p:pic>
    </p:spTree>
    <p:extLst>
      <p:ext uri="{BB962C8B-B14F-4D97-AF65-F5344CB8AC3E}">
        <p14:creationId xmlns:p14="http://schemas.microsoft.com/office/powerpoint/2010/main" val="3658970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5AB84BD-B05E-50D3-19BB-FE845AD43E24}"/>
              </a:ext>
            </a:extLst>
          </p:cNvPr>
          <p:cNvSpPr>
            <a:spLocks noGrp="1"/>
          </p:cNvSpPr>
          <p:nvPr>
            <p:ph type="title"/>
          </p:nvPr>
        </p:nvSpPr>
        <p:spPr>
          <a:xfrm>
            <a:off x="2231136" y="467418"/>
            <a:ext cx="7729728" cy="1188720"/>
          </a:xfrm>
          <a:solidFill>
            <a:srgbClr val="FFFFFF"/>
          </a:solidFill>
        </p:spPr>
        <p:txBody>
          <a:bodyPr vert="horz" lIns="182880" tIns="182880" rIns="182880" bIns="182880" rtlCol="0" anchor="ctr">
            <a:normAutofit/>
          </a:bodyPr>
          <a:lstStyle/>
          <a:p>
            <a:r>
              <a:rPr lang="en-US" sz="2800" kern="1200" cap="all" spc="200" baseline="0" dirty="0" err="1">
                <a:solidFill>
                  <a:srgbClr val="262626"/>
                </a:solidFill>
                <a:latin typeface="+mj-lt"/>
                <a:ea typeface="+mj-ea"/>
                <a:cs typeface="+mj-cs"/>
              </a:rPr>
              <a:t>L’éthique</a:t>
            </a:r>
            <a:r>
              <a:rPr lang="en-US" sz="2800" kern="1200" cap="all" spc="200" baseline="0" dirty="0">
                <a:solidFill>
                  <a:srgbClr val="262626"/>
                </a:solidFill>
                <a:latin typeface="+mj-lt"/>
                <a:ea typeface="+mj-ea"/>
                <a:cs typeface="+mj-cs"/>
              </a:rPr>
              <a:t> de l’ingénieur - </a:t>
            </a:r>
            <a:r>
              <a:rPr lang="en-US" sz="2800" kern="1200" cap="all" spc="200" baseline="0" dirty="0" err="1">
                <a:solidFill>
                  <a:srgbClr val="262626"/>
                </a:solidFill>
                <a:latin typeface="+mj-lt"/>
                <a:ea typeface="+mj-ea"/>
                <a:cs typeface="+mj-cs"/>
              </a:rPr>
              <a:t>exemples</a:t>
            </a:r>
            <a:r>
              <a:rPr lang="en-US" sz="2800" kern="1200" cap="all" spc="200" baseline="0" dirty="0">
                <a:solidFill>
                  <a:srgbClr val="262626"/>
                </a:solidFill>
                <a:latin typeface="+mj-lt"/>
                <a:ea typeface="+mj-ea"/>
                <a:cs typeface="+mj-cs"/>
              </a:rPr>
              <a:t> </a:t>
            </a:r>
          </a:p>
        </p:txBody>
      </p:sp>
      <p:sp>
        <p:nvSpPr>
          <p:cNvPr id="3" name="Espace réservé du texte 2">
            <a:extLst>
              <a:ext uri="{FF2B5EF4-FFF2-40B4-BE49-F238E27FC236}">
                <a16:creationId xmlns:a16="http://schemas.microsoft.com/office/drawing/2014/main" id="{83B33C49-9DB2-E9F4-4C97-0A77BB609C09}"/>
              </a:ext>
            </a:extLst>
          </p:cNvPr>
          <p:cNvSpPr>
            <a:spLocks noGrp="1"/>
          </p:cNvSpPr>
          <p:nvPr>
            <p:ph type="body" idx="1"/>
          </p:nvPr>
        </p:nvSpPr>
        <p:spPr>
          <a:xfrm>
            <a:off x="1706062" y="1843590"/>
            <a:ext cx="8779512" cy="3326928"/>
          </a:xfrm>
        </p:spPr>
        <p:txBody>
          <a:bodyPr vert="horz" lIns="91440" tIns="45720" rIns="91440" bIns="45720" rtlCol="0">
            <a:normAutofit fontScale="85000" lnSpcReduction="10000"/>
          </a:bodyPr>
          <a:lstStyle/>
          <a:p>
            <a:r>
              <a:rPr lang="fr-FR" b="1" dirty="0">
                <a:solidFill>
                  <a:schemeClr val="tx1"/>
                </a:solidFill>
                <a:latin typeface="Times New Roman" panose="02020603050405020304" pitchFamily="18" charset="0"/>
                <a:cs typeface="Times New Roman" panose="02020603050405020304" pitchFamily="18" charset="0"/>
              </a:rPr>
              <a:t>Dilemme de sécurité versus coût :</a:t>
            </a:r>
          </a:p>
          <a:p>
            <a:pPr marL="0" indent="0">
              <a:buNone/>
            </a:pPr>
            <a:r>
              <a:rPr lang="fr-FR" dirty="0">
                <a:solidFill>
                  <a:schemeClr val="tx1"/>
                </a:solidFill>
                <a:latin typeface="Times New Roman" panose="02020603050405020304" pitchFamily="18" charset="0"/>
                <a:cs typeface="Times New Roman" panose="02020603050405020304" pitchFamily="18" charset="0"/>
              </a:rPr>
              <a:t>Un ingénieur est confronté à la décision de choisir entre des matériaux moins coûteux mais potentiellement moins sûrs, ou des matériaux plus coûteux garantissant une sécurité accrue.</a:t>
            </a:r>
            <a:br>
              <a:rPr lang="fr-FR" dirty="0">
                <a:solidFill>
                  <a:schemeClr val="tx1"/>
                </a:solidFill>
                <a:latin typeface="Times New Roman" panose="02020603050405020304" pitchFamily="18" charset="0"/>
                <a:cs typeface="Times New Roman" panose="02020603050405020304" pitchFamily="18" charset="0"/>
              </a:rPr>
            </a:br>
            <a:r>
              <a:rPr lang="fr-FR" u="sng" dirty="0">
                <a:solidFill>
                  <a:schemeClr val="tx1"/>
                </a:solidFill>
                <a:latin typeface="Times New Roman" panose="02020603050405020304" pitchFamily="18" charset="0"/>
                <a:cs typeface="Times New Roman" panose="02020603050405020304" pitchFamily="18" charset="0"/>
              </a:rPr>
              <a:t>Question éthique </a:t>
            </a:r>
            <a:r>
              <a:rPr lang="fr-FR" dirty="0">
                <a:solidFill>
                  <a:schemeClr val="tx1"/>
                </a:solidFill>
                <a:latin typeface="Times New Roman" panose="02020603050405020304" pitchFamily="18" charset="0"/>
                <a:cs typeface="Times New Roman" panose="02020603050405020304" pitchFamily="18" charset="0"/>
              </a:rPr>
              <a:t>: Doit-il privilégier la sécurité au risque d'augmenter les coûts, ou opter pour une solution économique qui pourrait compromettre la sécurité ?</a:t>
            </a:r>
          </a:p>
          <a:p>
            <a:pPr marL="0" indent="0">
              <a:buNone/>
            </a:pPr>
            <a:endParaRPr lang="fr-FR" dirty="0">
              <a:solidFill>
                <a:schemeClr val="tx1"/>
              </a:solidFill>
              <a:latin typeface="Times New Roman" panose="02020603050405020304" pitchFamily="18" charset="0"/>
              <a:cs typeface="Times New Roman" panose="02020603050405020304" pitchFamily="18" charset="0"/>
            </a:endParaRPr>
          </a:p>
          <a:p>
            <a:r>
              <a:rPr lang="fr-FR" b="1" dirty="0">
                <a:solidFill>
                  <a:schemeClr val="tx1"/>
                </a:solidFill>
                <a:latin typeface="Times New Roman" panose="02020603050405020304" pitchFamily="18" charset="0"/>
                <a:cs typeface="Times New Roman" panose="02020603050405020304" pitchFamily="18" charset="0"/>
              </a:rPr>
              <a:t>Dilemme de l'environnement versus profit</a:t>
            </a:r>
            <a:r>
              <a:rPr lang="fr-FR" dirty="0">
                <a:solidFill>
                  <a:schemeClr val="tx1"/>
                </a:solidFill>
                <a:latin typeface="Times New Roman" panose="02020603050405020304" pitchFamily="18" charset="0"/>
                <a:cs typeface="Times New Roman" panose="02020603050405020304" pitchFamily="18" charset="0"/>
              </a:rPr>
              <a:t> :</a:t>
            </a:r>
          </a:p>
          <a:p>
            <a:pPr marL="0" indent="0">
              <a:buNone/>
            </a:pPr>
            <a:r>
              <a:rPr lang="fr-FR" dirty="0">
                <a:solidFill>
                  <a:schemeClr val="tx1"/>
                </a:solidFill>
                <a:latin typeface="Times New Roman" panose="02020603050405020304" pitchFamily="18" charset="0"/>
                <a:cs typeface="Times New Roman" panose="02020603050405020304" pitchFamily="18" charset="0"/>
              </a:rPr>
              <a:t>Un projet d'ingénierie promet de grands bénéfices, mais il a un impact négatif significatif sur l'environnement.</a:t>
            </a:r>
            <a:br>
              <a:rPr lang="fr-FR" dirty="0">
                <a:solidFill>
                  <a:schemeClr val="tx1"/>
                </a:solidFill>
                <a:latin typeface="Times New Roman" panose="02020603050405020304" pitchFamily="18" charset="0"/>
                <a:cs typeface="Times New Roman" panose="02020603050405020304" pitchFamily="18" charset="0"/>
              </a:rPr>
            </a:br>
            <a:r>
              <a:rPr lang="fr-FR" u="sng" dirty="0">
                <a:solidFill>
                  <a:schemeClr val="tx1"/>
                </a:solidFill>
                <a:latin typeface="Times New Roman" panose="02020603050405020304" pitchFamily="18" charset="0"/>
                <a:cs typeface="Times New Roman" panose="02020603050405020304" pitchFamily="18" charset="0"/>
              </a:rPr>
              <a:t>Question éthique </a:t>
            </a:r>
            <a:r>
              <a:rPr lang="fr-FR" b="1" dirty="0">
                <a:solidFill>
                  <a:schemeClr val="tx1"/>
                </a:solidFill>
                <a:latin typeface="Times New Roman" panose="02020603050405020304" pitchFamily="18" charset="0"/>
                <a:cs typeface="Times New Roman" panose="02020603050405020304" pitchFamily="18" charset="0"/>
              </a:rPr>
              <a:t>:</a:t>
            </a:r>
            <a:r>
              <a:rPr lang="fr-FR" dirty="0">
                <a:solidFill>
                  <a:schemeClr val="tx1"/>
                </a:solidFill>
                <a:latin typeface="Times New Roman" panose="02020603050405020304" pitchFamily="18" charset="0"/>
                <a:cs typeface="Times New Roman" panose="02020603050405020304" pitchFamily="18" charset="0"/>
              </a:rPr>
              <a:t> Faut-il poursuivre le projet pour le profit de l'entreprise et des actionnaires, ou le rejeter en faveur de la protection de l'environnement ?</a:t>
            </a:r>
            <a:endParaRPr lang="en-US" dirty="0">
              <a:solidFill>
                <a:schemeClr val="tx1"/>
              </a:solidFill>
              <a:latin typeface="Times New Roman" panose="02020603050405020304" pitchFamily="18" charset="0"/>
              <a:cs typeface="Times New Roman" panose="02020603050405020304" pitchFamily="18" charset="0"/>
            </a:endParaRPr>
          </a:p>
          <a:p>
            <a:pPr marL="0" indent="0">
              <a:buNone/>
            </a:pPr>
            <a:endParaRPr lang="en-US" dirty="0">
              <a:solidFill>
                <a:schemeClr val="tx1"/>
              </a:solidFill>
              <a:latin typeface="Times New Roman" panose="02020603050405020304" pitchFamily="18" charset="0"/>
              <a:cs typeface="Times New Roman" panose="02020603050405020304" pitchFamily="18" charset="0"/>
            </a:endParaRPr>
          </a:p>
          <a:p>
            <a:r>
              <a:rPr lang="en-US" dirty="0">
                <a:solidFill>
                  <a:schemeClr val="tx1"/>
                </a:solidFill>
                <a:latin typeface="Times New Roman" panose="02020603050405020304" pitchFamily="18" charset="0"/>
                <a:cs typeface="Times New Roman" panose="02020603050405020304" pitchFamily="18" charset="0"/>
              </a:rPr>
              <a:t>Pour </a:t>
            </a:r>
            <a:r>
              <a:rPr lang="en-US" dirty="0" err="1">
                <a:solidFill>
                  <a:schemeClr val="tx1"/>
                </a:solidFill>
                <a:latin typeface="Times New Roman" panose="02020603050405020304" pitchFamily="18" charset="0"/>
                <a:cs typeface="Times New Roman" panose="02020603050405020304" pitchFamily="18" charset="0"/>
              </a:rPr>
              <a:t>aller</a:t>
            </a:r>
            <a:r>
              <a:rPr lang="en-US" dirty="0">
                <a:solidFill>
                  <a:schemeClr val="tx1"/>
                </a:solidFill>
                <a:latin typeface="Times New Roman" panose="02020603050405020304" pitchFamily="18" charset="0"/>
                <a:cs typeface="Times New Roman" panose="02020603050405020304" pitchFamily="18" charset="0"/>
              </a:rPr>
              <a:t> plus loin : </a:t>
            </a:r>
            <a:r>
              <a:rPr lang="en-US" dirty="0">
                <a:solidFill>
                  <a:srgbClr val="00B0F0"/>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https://maisouvaleweb.fr/lingenieur-ethique-sera-politise-ou-ne-sera-pas/</a:t>
            </a:r>
            <a:endParaRPr lang="en-US" dirty="0">
              <a:solidFill>
                <a:srgbClr val="00B0F0"/>
              </a:solidFill>
              <a:latin typeface="Times New Roman" panose="02020603050405020304" pitchFamily="18" charset="0"/>
              <a:cs typeface="Times New Roman" panose="02020603050405020304" pitchFamily="18" charset="0"/>
            </a:endParaRPr>
          </a:p>
          <a:p>
            <a:pPr marL="0" indent="0">
              <a:buNone/>
            </a:pPr>
            <a:endParaRPr lang="en-US" dirty="0">
              <a:solidFill>
                <a:schemeClr val="tx1"/>
              </a:solidFill>
              <a:latin typeface="Times New Roman" panose="02020603050405020304" pitchFamily="18" charset="0"/>
              <a:cs typeface="Times New Roman" panose="02020603050405020304" pitchFamily="18" charset="0"/>
            </a:endParaRPr>
          </a:p>
          <a:p>
            <a:endParaRPr lang="en-US"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0427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8394605-0626-4F33-0DB6-3FA2D15987D7}"/>
              </a:ext>
            </a:extLst>
          </p:cNvPr>
          <p:cNvSpPr>
            <a:spLocks noGrp="1"/>
          </p:cNvSpPr>
          <p:nvPr>
            <p:ph type="title"/>
          </p:nvPr>
        </p:nvSpPr>
        <p:spPr>
          <a:xfrm>
            <a:off x="2230954" y="244053"/>
            <a:ext cx="7729728" cy="1122843"/>
          </a:xfrm>
          <a:solidFill>
            <a:srgbClr val="FFFFFF"/>
          </a:solidFill>
        </p:spPr>
        <p:txBody>
          <a:bodyPr>
            <a:normAutofit fontScale="90000"/>
          </a:bodyPr>
          <a:lstStyle/>
          <a:p>
            <a:r>
              <a:rPr lang="fr-FR" dirty="0"/>
              <a:t>Le caractère opposable aux salariés des règles</a:t>
            </a:r>
            <a:br>
              <a:rPr lang="fr-FR" dirty="0"/>
            </a:br>
            <a:r>
              <a:rPr lang="fr-FR" dirty="0"/>
              <a:t>internes en matière d’éthique </a:t>
            </a:r>
          </a:p>
        </p:txBody>
      </p:sp>
      <p:sp>
        <p:nvSpPr>
          <p:cNvPr id="3" name="Espace réservé du contenu 2">
            <a:extLst>
              <a:ext uri="{FF2B5EF4-FFF2-40B4-BE49-F238E27FC236}">
                <a16:creationId xmlns:a16="http://schemas.microsoft.com/office/drawing/2014/main" id="{DD413A43-7531-2FEB-0B8B-E8DADE75B410}"/>
              </a:ext>
            </a:extLst>
          </p:cNvPr>
          <p:cNvSpPr>
            <a:spLocks noGrp="1"/>
          </p:cNvSpPr>
          <p:nvPr>
            <p:ph idx="1"/>
          </p:nvPr>
        </p:nvSpPr>
        <p:spPr>
          <a:xfrm>
            <a:off x="1356852" y="1554348"/>
            <a:ext cx="9585468" cy="3946800"/>
          </a:xfrm>
        </p:spPr>
        <p:txBody>
          <a:bodyPr>
            <a:normAutofit fontScale="92500" lnSpcReduction="20000"/>
          </a:bodyPr>
          <a:lstStyle/>
          <a:p>
            <a:r>
              <a:rPr lang="fr-FR" dirty="0">
                <a:solidFill>
                  <a:schemeClr val="tx1"/>
                </a:solidFill>
                <a:latin typeface="Times New Roman" panose="02020603050405020304" pitchFamily="18" charset="0"/>
                <a:cs typeface="Times New Roman" panose="02020603050405020304" pitchFamily="18" charset="0"/>
              </a:rPr>
              <a:t>La jurisprudence reconnait que la violation des règles internes en matière d’éthique peut constituer une faute grave de nature à motiver une sanction disciplinaire MAIS cette sanction est soumise à la démonstration de la connaissance de ces règles par le salarié. </a:t>
            </a:r>
            <a:br>
              <a:rPr lang="fr-FR" dirty="0">
                <a:solidFill>
                  <a:schemeClr val="tx1"/>
                </a:solidFill>
                <a:latin typeface="Times New Roman" panose="02020603050405020304" pitchFamily="18" charset="0"/>
                <a:cs typeface="Times New Roman" panose="02020603050405020304" pitchFamily="18" charset="0"/>
              </a:rPr>
            </a:br>
            <a:r>
              <a:rPr lang="fr-FR" dirty="0">
                <a:solidFill>
                  <a:schemeClr val="tx1"/>
                </a:solidFill>
                <a:latin typeface="Times New Roman" panose="02020603050405020304" pitchFamily="18" charset="0"/>
                <a:cs typeface="Times New Roman" panose="02020603050405020304" pitchFamily="18" charset="0"/>
              </a:rPr>
              <a:t>	</a:t>
            </a:r>
            <a:r>
              <a:rPr lang="fr-FR"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la connaissance des règles peut être démontrée par le fait que le salarié avait participé à des formations sur l’éthique ou que les règles éthiques soient rappelées dans des documents internes diffusés aux salariés et exploités dans le cadre de plusieurs formations </a:t>
            </a:r>
            <a:br>
              <a:rPr lang="fr-FR"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br>
            <a:r>
              <a:rPr lang="fr-FR"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r>
              <a:rPr lang="fr-FR"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exemple : Cour d’appel d’Angers chambre sociale 29 mai 2020</a:t>
            </a:r>
            <a:r>
              <a:rPr lang="fr-FR"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endParaRPr lang="fr-FR" dirty="0">
              <a:solidFill>
                <a:schemeClr val="tx1"/>
              </a:solidFill>
              <a:latin typeface="Times New Roman" panose="02020603050405020304" pitchFamily="18" charset="0"/>
              <a:cs typeface="Times New Roman" panose="02020603050405020304" pitchFamily="18" charset="0"/>
            </a:endParaRPr>
          </a:p>
          <a:p>
            <a:endParaRPr lang="fr-FR" b="1" u="sng" dirty="0">
              <a:solidFill>
                <a:schemeClr val="tx1"/>
              </a:solidFill>
              <a:latin typeface="Times New Roman" panose="02020603050405020304" pitchFamily="18" charset="0"/>
              <a:cs typeface="Times New Roman" panose="02020603050405020304" pitchFamily="18" charset="0"/>
            </a:endParaRPr>
          </a:p>
          <a:p>
            <a:r>
              <a:rPr lang="fr-FR" b="1" u="sng" dirty="0">
                <a:solidFill>
                  <a:schemeClr val="tx1"/>
                </a:solidFill>
                <a:latin typeface="Times New Roman" panose="02020603050405020304" pitchFamily="18" charset="0"/>
                <a:cs typeface="Times New Roman" panose="02020603050405020304" pitchFamily="18" charset="0"/>
              </a:rPr>
              <a:t>Exemple concert : Cour d’Appel de Paris, 1</a:t>
            </a:r>
            <a:r>
              <a:rPr lang="fr-FR" b="1" u="sng" baseline="30000" dirty="0">
                <a:solidFill>
                  <a:schemeClr val="tx1"/>
                </a:solidFill>
                <a:latin typeface="Times New Roman" panose="02020603050405020304" pitchFamily="18" charset="0"/>
                <a:cs typeface="Times New Roman" panose="02020603050405020304" pitchFamily="18" charset="0"/>
              </a:rPr>
              <a:t>er</a:t>
            </a:r>
            <a:r>
              <a:rPr lang="fr-FR" b="1" u="sng" dirty="0">
                <a:solidFill>
                  <a:schemeClr val="tx1"/>
                </a:solidFill>
                <a:latin typeface="Times New Roman" panose="02020603050405020304" pitchFamily="18" charset="0"/>
                <a:cs typeface="Times New Roman" panose="02020603050405020304" pitchFamily="18" charset="0"/>
              </a:rPr>
              <a:t> juin 2021 : </a:t>
            </a:r>
          </a:p>
          <a:p>
            <a:pPr marL="0" indent="0">
              <a:buNone/>
            </a:pPr>
            <a:r>
              <a:rPr lang="fr-FR" dirty="0">
                <a:solidFill>
                  <a:schemeClr val="tx1"/>
                </a:solidFill>
                <a:latin typeface="Times New Roman" panose="02020603050405020304" pitchFamily="18" charset="0"/>
                <a:cs typeface="Times New Roman" panose="02020603050405020304" pitchFamily="18" charset="0"/>
              </a:rPr>
              <a:t>Les juges vont faire un examen rigoureux des documents produits par l’entreprise afin de vérifier la précision des règles définies ainsi que la preuve de leur transmission et de leur connaissance par le salarié. </a:t>
            </a:r>
          </a:p>
          <a:p>
            <a:pPr>
              <a:buFont typeface="Wingdings" panose="05000000000000000000" pitchFamily="2" charset="2"/>
              <a:buChar char="è"/>
            </a:pPr>
            <a:r>
              <a:rPr lang="fr-FR" dirty="0">
                <a:solidFill>
                  <a:schemeClr val="tx1"/>
                </a:solidFill>
                <a:latin typeface="Times New Roman" panose="02020603050405020304" pitchFamily="18" charset="0"/>
                <a:cs typeface="Times New Roman" panose="02020603050405020304" pitchFamily="18" charset="0"/>
              </a:rPr>
              <a:t>Sur la violation des règles internes en matière d’éthique, les juges constatent que, si la société est adhérente au « code de pratique commerciale éthique » </a:t>
            </a:r>
            <a:r>
              <a:rPr lang="fr-FR" dirty="0" err="1">
                <a:solidFill>
                  <a:schemeClr val="tx1"/>
                </a:solidFill>
                <a:latin typeface="Times New Roman" panose="02020603050405020304" pitchFamily="18" charset="0"/>
                <a:cs typeface="Times New Roman" panose="02020603050405020304" pitchFamily="18" charset="0"/>
              </a:rPr>
              <a:t>MedTech</a:t>
            </a:r>
            <a:r>
              <a:rPr lang="fr-FR" dirty="0">
                <a:solidFill>
                  <a:schemeClr val="tx1"/>
                </a:solidFill>
                <a:latin typeface="Times New Roman" panose="02020603050405020304" pitchFamily="18" charset="0"/>
                <a:cs typeface="Times New Roman" panose="02020603050405020304" pitchFamily="18" charset="0"/>
              </a:rPr>
              <a:t> Europe applicable à l’industrie des technologies médicales, </a:t>
            </a:r>
            <a:r>
              <a:rPr lang="fr-FR" b="1" dirty="0">
                <a:solidFill>
                  <a:schemeClr val="tx1"/>
                </a:solidFill>
                <a:latin typeface="Times New Roman" panose="02020603050405020304" pitchFamily="18" charset="0"/>
                <a:cs typeface="Times New Roman" panose="02020603050405020304" pitchFamily="18" charset="0"/>
              </a:rPr>
              <a:t>« elle ne justifie d’aucune préconisation interne donnée à ses employés à ce sujet »</a:t>
            </a:r>
          </a:p>
        </p:txBody>
      </p:sp>
    </p:spTree>
    <p:extLst>
      <p:ext uri="{BB962C8B-B14F-4D97-AF65-F5344CB8AC3E}">
        <p14:creationId xmlns:p14="http://schemas.microsoft.com/office/powerpoint/2010/main" val="3083469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5BD17F-C95C-40ED-8D04-03295D46F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bg2">
              <a:alpha val="8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0" name="Rectangle 9">
            <a:extLst>
              <a:ext uri="{FF2B5EF4-FFF2-40B4-BE49-F238E27FC236}">
                <a16:creationId xmlns:a16="http://schemas.microsoft.com/office/drawing/2014/main" id="{4203DEB5-0B19-4F8E-84E2-00F5861C96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321564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F08A67E9-C7BC-92C2-23AB-8F2C8E788056}"/>
              </a:ext>
            </a:extLst>
          </p:cNvPr>
          <p:cNvSpPr>
            <a:spLocks noGrp="1"/>
          </p:cNvSpPr>
          <p:nvPr>
            <p:ph type="title"/>
          </p:nvPr>
        </p:nvSpPr>
        <p:spPr>
          <a:xfrm>
            <a:off x="469233" y="868426"/>
            <a:ext cx="11285620" cy="4880518"/>
          </a:xfrm>
          <a:noFill/>
          <a:ln>
            <a:noFill/>
          </a:ln>
        </p:spPr>
        <p:txBody>
          <a:bodyPr vert="horz" wrap="square" lIns="274320" tIns="182880" rIns="274320" bIns="182880" rtlCol="0" anchor="ctr" anchorCtr="1">
            <a:normAutofit/>
          </a:bodyPr>
          <a:lstStyle/>
          <a:p>
            <a:pPr algn="l"/>
            <a:r>
              <a:rPr lang="en-US" sz="6000" b="1" kern="1200" cap="all" spc="200" baseline="0" dirty="0">
                <a:solidFill>
                  <a:schemeClr val="bg1"/>
                </a:solidFill>
                <a:latin typeface="Times New Roman" panose="02020603050405020304" pitchFamily="18" charset="0"/>
                <a:cs typeface="Times New Roman" panose="02020603050405020304" pitchFamily="18" charset="0"/>
              </a:rPr>
              <a:t>Les </a:t>
            </a:r>
            <a:r>
              <a:rPr lang="fr-029" sz="6000" b="1" kern="1200" cap="all" spc="200" baseline="0" dirty="0">
                <a:solidFill>
                  <a:schemeClr val="bg1"/>
                </a:solidFill>
                <a:latin typeface="Times New Roman" panose="02020603050405020304" pitchFamily="18" charset="0"/>
                <a:cs typeface="Times New Roman" panose="02020603050405020304" pitchFamily="18" charset="0"/>
              </a:rPr>
              <a:t>règles</a:t>
            </a:r>
            <a:r>
              <a:rPr lang="en-US" sz="6000" b="1" kern="1200" cap="all" spc="200" baseline="0" dirty="0">
                <a:solidFill>
                  <a:schemeClr val="bg1"/>
                </a:solidFill>
                <a:latin typeface="Times New Roman" panose="02020603050405020304" pitchFamily="18" charset="0"/>
                <a:cs typeface="Times New Roman" panose="02020603050405020304" pitchFamily="18" charset="0"/>
              </a:rPr>
              <a:t> </a:t>
            </a:r>
            <a:r>
              <a:rPr lang="en-US" sz="6000" b="1" kern="1200" cap="all" spc="200" baseline="0" dirty="0" err="1">
                <a:solidFill>
                  <a:schemeClr val="bg1"/>
                </a:solidFill>
                <a:latin typeface="Times New Roman" panose="02020603050405020304" pitchFamily="18" charset="0"/>
                <a:cs typeface="Times New Roman" panose="02020603050405020304" pitchFamily="18" charset="0"/>
              </a:rPr>
              <a:t>applicables</a:t>
            </a:r>
            <a:r>
              <a:rPr lang="en-US" sz="6000" b="1" kern="1200" cap="all" spc="200" baseline="0" dirty="0">
                <a:solidFill>
                  <a:schemeClr val="bg1"/>
                </a:solidFill>
                <a:latin typeface="Times New Roman" panose="02020603050405020304" pitchFamily="18" charset="0"/>
                <a:cs typeface="Times New Roman" panose="02020603050405020304" pitchFamily="18" charset="0"/>
              </a:rPr>
              <a:t> à la profession </a:t>
            </a:r>
            <a:r>
              <a:rPr lang="en-US" sz="6000" b="1" kern="1200" cap="all" spc="200" baseline="0" dirty="0" err="1">
                <a:solidFill>
                  <a:schemeClr val="bg1"/>
                </a:solidFill>
                <a:latin typeface="Times New Roman" panose="02020603050405020304" pitchFamily="18" charset="0"/>
                <a:cs typeface="Times New Roman" panose="02020603050405020304" pitchFamily="18" charset="0"/>
              </a:rPr>
              <a:t>d’ingénieur</a:t>
            </a:r>
            <a:endParaRPr lang="en-US" sz="6000" b="1" kern="1200" cap="all" spc="200" baseline="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91791935"/>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4E371BE-8BE3-9266-402B-CC65FD83B117}"/>
              </a:ext>
            </a:extLst>
          </p:cNvPr>
          <p:cNvSpPr>
            <a:spLocks noGrp="1"/>
          </p:cNvSpPr>
          <p:nvPr>
            <p:ph type="title"/>
          </p:nvPr>
        </p:nvSpPr>
        <p:spPr>
          <a:xfrm>
            <a:off x="2231136" y="467418"/>
            <a:ext cx="7729728" cy="1188720"/>
          </a:xfrm>
          <a:solidFill>
            <a:srgbClr val="FFFFFF"/>
          </a:solidFill>
        </p:spPr>
        <p:txBody>
          <a:bodyPr vert="horz" lIns="182880" tIns="182880" rIns="182880" bIns="182880" rtlCol="0" anchor="ctr">
            <a:normAutofit/>
          </a:bodyPr>
          <a:lstStyle/>
          <a:p>
            <a:r>
              <a:rPr lang="en-US" kern="1200" cap="all" spc="200" baseline="0" dirty="0" err="1">
                <a:solidFill>
                  <a:srgbClr val="262626"/>
                </a:solidFill>
                <a:latin typeface="+mj-lt"/>
                <a:ea typeface="+mj-ea"/>
                <a:cs typeface="+mj-cs"/>
              </a:rPr>
              <a:t>Éthique</a:t>
            </a:r>
            <a:r>
              <a:rPr lang="en-US" kern="1200" cap="all" spc="200" baseline="0" dirty="0">
                <a:solidFill>
                  <a:srgbClr val="262626"/>
                </a:solidFill>
                <a:latin typeface="+mj-lt"/>
                <a:ea typeface="+mj-ea"/>
                <a:cs typeface="+mj-cs"/>
              </a:rPr>
              <a:t> ≠ morale</a:t>
            </a:r>
          </a:p>
        </p:txBody>
      </p:sp>
      <p:sp>
        <p:nvSpPr>
          <p:cNvPr id="3" name="Espace réservé du texte 2">
            <a:extLst>
              <a:ext uri="{FF2B5EF4-FFF2-40B4-BE49-F238E27FC236}">
                <a16:creationId xmlns:a16="http://schemas.microsoft.com/office/drawing/2014/main" id="{13999047-772A-52E4-363A-1B170C06FDB5}"/>
              </a:ext>
            </a:extLst>
          </p:cNvPr>
          <p:cNvSpPr>
            <a:spLocks noGrp="1"/>
          </p:cNvSpPr>
          <p:nvPr>
            <p:ph type="body" idx="1"/>
          </p:nvPr>
        </p:nvSpPr>
        <p:spPr>
          <a:xfrm>
            <a:off x="1706062" y="2291262"/>
            <a:ext cx="8779512" cy="2879256"/>
          </a:xfrm>
        </p:spPr>
        <p:txBody>
          <a:bodyPr vert="horz" lIns="91440" tIns="45720" rIns="91440" bIns="45720" rtlCol="0">
            <a:normAutofit/>
          </a:bodyPr>
          <a:lstStyle/>
          <a:p>
            <a:r>
              <a:rPr lang="en-US" dirty="0" err="1">
                <a:solidFill>
                  <a:schemeClr val="tx1"/>
                </a:solidFill>
                <a:latin typeface="Times New Roman" panose="02020603050405020304" pitchFamily="18" charset="0"/>
                <a:cs typeface="Times New Roman" panose="02020603050405020304" pitchFamily="18" charset="0"/>
              </a:rPr>
              <a:t>L'éthique</a:t>
            </a:r>
            <a:r>
              <a:rPr lang="en-US" dirty="0">
                <a:solidFill>
                  <a:schemeClr val="tx1"/>
                </a:solidFill>
                <a:latin typeface="Times New Roman" panose="02020603050405020304" pitchFamily="18" charset="0"/>
                <a:cs typeface="Times New Roman" panose="02020603050405020304" pitchFamily="18" charset="0"/>
              </a:rPr>
              <a:t> et la morale </a:t>
            </a:r>
            <a:r>
              <a:rPr lang="en-US" dirty="0" err="1">
                <a:solidFill>
                  <a:schemeClr val="tx1"/>
                </a:solidFill>
                <a:latin typeface="Times New Roman" panose="02020603050405020304" pitchFamily="18" charset="0"/>
                <a:cs typeface="Times New Roman" panose="02020603050405020304" pitchFamily="18" charset="0"/>
              </a:rPr>
              <a:t>sont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étymologiquement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similaires</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mais</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leurs</a:t>
            </a:r>
            <a:r>
              <a:rPr lang="en-US" dirty="0">
                <a:solidFill>
                  <a:schemeClr val="tx1"/>
                </a:solidFill>
                <a:latin typeface="Times New Roman" panose="02020603050405020304" pitchFamily="18" charset="0"/>
                <a:cs typeface="Times New Roman" panose="02020603050405020304" pitchFamily="18" charset="0"/>
              </a:rPr>
              <a:t> usages </a:t>
            </a:r>
            <a:r>
              <a:rPr lang="en-US" dirty="0" err="1">
                <a:solidFill>
                  <a:schemeClr val="tx1"/>
                </a:solidFill>
                <a:latin typeface="Times New Roman" panose="02020603050405020304" pitchFamily="18" charset="0"/>
                <a:cs typeface="Times New Roman" panose="02020603050405020304" pitchFamily="18" charset="0"/>
              </a:rPr>
              <a:t>modernes</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diffèrent</a:t>
            </a:r>
            <a:r>
              <a:rPr lang="en-US" dirty="0">
                <a:solidFill>
                  <a:schemeClr val="tx1"/>
                </a:solidFill>
                <a:latin typeface="Times New Roman" panose="02020603050405020304" pitchFamily="18" charset="0"/>
                <a:cs typeface="Times New Roman" panose="02020603050405020304" pitchFamily="18" charset="0"/>
              </a:rPr>
              <a:t>. </a:t>
            </a:r>
          </a:p>
          <a:p>
            <a:r>
              <a:rPr lang="en-US" dirty="0">
                <a:solidFill>
                  <a:schemeClr val="tx1"/>
                </a:solidFill>
                <a:latin typeface="Times New Roman" panose="02020603050405020304" pitchFamily="18" charset="0"/>
                <a:cs typeface="Times New Roman" panose="02020603050405020304" pitchFamily="18" charset="0"/>
              </a:rPr>
              <a:t>La morale se </a:t>
            </a:r>
            <a:r>
              <a:rPr lang="en-US" dirty="0" err="1">
                <a:solidFill>
                  <a:schemeClr val="tx1"/>
                </a:solidFill>
                <a:latin typeface="Times New Roman" panose="02020603050405020304" pitchFamily="18" charset="0"/>
                <a:cs typeface="Times New Roman" panose="02020603050405020304" pitchFamily="18" charset="0"/>
              </a:rPr>
              <a:t>concentre</a:t>
            </a:r>
            <a:r>
              <a:rPr lang="en-US" dirty="0">
                <a:solidFill>
                  <a:schemeClr val="tx1"/>
                </a:solidFill>
                <a:latin typeface="Times New Roman" panose="02020603050405020304" pitchFamily="18" charset="0"/>
                <a:cs typeface="Times New Roman" panose="02020603050405020304" pitchFamily="18" charset="0"/>
              </a:rPr>
              <a:t> sur </a:t>
            </a:r>
            <a:r>
              <a:rPr lang="en-US" dirty="0" err="1">
                <a:solidFill>
                  <a:schemeClr val="tx1"/>
                </a:solidFill>
                <a:latin typeface="Times New Roman" panose="02020603050405020304" pitchFamily="18" charset="0"/>
                <a:cs typeface="Times New Roman" panose="02020603050405020304" pitchFamily="18" charset="0"/>
              </a:rPr>
              <a:t>l'attitude</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humaine</a:t>
            </a:r>
            <a:r>
              <a:rPr lang="en-US" dirty="0">
                <a:solidFill>
                  <a:schemeClr val="tx1"/>
                </a:solidFill>
                <a:latin typeface="Times New Roman" panose="02020603050405020304" pitchFamily="18" charset="0"/>
                <a:cs typeface="Times New Roman" panose="02020603050405020304" pitchFamily="18" charset="0"/>
              </a:rPr>
              <a:t> face au bien et au mal</a:t>
            </a:r>
          </a:p>
          <a:p>
            <a:r>
              <a:rPr lang="en-US" dirty="0" err="1">
                <a:solidFill>
                  <a:schemeClr val="tx1"/>
                </a:solidFill>
                <a:latin typeface="Times New Roman" panose="02020603050405020304" pitchFamily="18" charset="0"/>
                <a:cs typeface="Times New Roman" panose="02020603050405020304" pitchFamily="18" charset="0"/>
              </a:rPr>
              <a:t>L'éthique</a:t>
            </a:r>
            <a:r>
              <a:rPr lang="en-US" dirty="0">
                <a:solidFill>
                  <a:schemeClr val="tx1"/>
                </a:solidFill>
                <a:latin typeface="Times New Roman" panose="02020603050405020304" pitchFamily="18" charset="0"/>
                <a:cs typeface="Times New Roman" panose="02020603050405020304" pitchFamily="18" charset="0"/>
              </a:rPr>
              <a:t>, en particulier dans le </a:t>
            </a:r>
            <a:r>
              <a:rPr lang="en-US" dirty="0" err="1">
                <a:solidFill>
                  <a:schemeClr val="tx1"/>
                </a:solidFill>
                <a:latin typeface="Times New Roman" panose="02020603050405020304" pitchFamily="18" charset="0"/>
                <a:cs typeface="Times New Roman" panose="02020603050405020304" pitchFamily="18" charset="0"/>
              </a:rPr>
              <a:t>contexte</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professionnel</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concerne</a:t>
            </a:r>
            <a:r>
              <a:rPr lang="en-US" dirty="0">
                <a:solidFill>
                  <a:schemeClr val="tx1"/>
                </a:solidFill>
                <a:latin typeface="Times New Roman" panose="02020603050405020304" pitchFamily="18" charset="0"/>
                <a:cs typeface="Times New Roman" panose="02020603050405020304" pitchFamily="18" charset="0"/>
              </a:rPr>
              <a:t> les </a:t>
            </a:r>
            <a:r>
              <a:rPr lang="en-US" dirty="0" err="1">
                <a:solidFill>
                  <a:schemeClr val="tx1"/>
                </a:solidFill>
                <a:latin typeface="Times New Roman" panose="02020603050405020304" pitchFamily="18" charset="0"/>
                <a:cs typeface="Times New Roman" panose="02020603050405020304" pitchFamily="18" charset="0"/>
              </a:rPr>
              <a:t>règles</a:t>
            </a:r>
            <a:r>
              <a:rPr lang="en-US" dirty="0">
                <a:solidFill>
                  <a:schemeClr val="tx1"/>
                </a:solidFill>
                <a:latin typeface="Times New Roman" panose="02020603050405020304" pitchFamily="18" charset="0"/>
                <a:cs typeface="Times New Roman" panose="02020603050405020304" pitchFamily="18" charset="0"/>
              </a:rPr>
              <a:t> de </a:t>
            </a:r>
            <a:r>
              <a:rPr lang="en-US" dirty="0" err="1">
                <a:solidFill>
                  <a:schemeClr val="tx1"/>
                </a:solidFill>
                <a:latin typeface="Times New Roman" panose="02020603050405020304" pitchFamily="18" charset="0"/>
                <a:cs typeface="Times New Roman" panose="02020603050405020304" pitchFamily="18" charset="0"/>
              </a:rPr>
              <a:t>conduite</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notamment</a:t>
            </a:r>
            <a:r>
              <a:rPr lang="en-US" dirty="0">
                <a:solidFill>
                  <a:schemeClr val="tx1"/>
                </a:solidFill>
                <a:latin typeface="Times New Roman" panose="02020603050405020304" pitchFamily="18" charset="0"/>
                <a:cs typeface="Times New Roman" panose="02020603050405020304" pitchFamily="18" charset="0"/>
              </a:rPr>
              <a:t> en </a:t>
            </a:r>
            <a:r>
              <a:rPr lang="en-US" dirty="0" err="1">
                <a:solidFill>
                  <a:schemeClr val="tx1"/>
                </a:solidFill>
                <a:latin typeface="Times New Roman" panose="02020603050405020304" pitchFamily="18" charset="0"/>
                <a:cs typeface="Times New Roman" panose="02020603050405020304" pitchFamily="18" charset="0"/>
              </a:rPr>
              <a:t>ce</a:t>
            </a:r>
            <a:r>
              <a:rPr lang="en-US" dirty="0">
                <a:solidFill>
                  <a:schemeClr val="tx1"/>
                </a:solidFill>
                <a:latin typeface="Times New Roman" panose="02020603050405020304" pitchFamily="18" charset="0"/>
                <a:cs typeface="Times New Roman" panose="02020603050405020304" pitchFamily="18" charset="0"/>
              </a:rPr>
              <a:t> qui </a:t>
            </a:r>
            <a:r>
              <a:rPr lang="en-US" dirty="0" err="1">
                <a:solidFill>
                  <a:schemeClr val="tx1"/>
                </a:solidFill>
                <a:latin typeface="Times New Roman" panose="02020603050405020304" pitchFamily="18" charset="0"/>
                <a:cs typeface="Times New Roman" panose="02020603050405020304" pitchFamily="18" charset="0"/>
              </a:rPr>
              <a:t>concerne</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l'utilisation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juste</a:t>
            </a:r>
            <a:r>
              <a:rPr lang="en-US" dirty="0">
                <a:solidFill>
                  <a:schemeClr val="tx1"/>
                </a:solidFill>
                <a:latin typeface="Times New Roman" panose="02020603050405020304" pitchFamily="18" charset="0"/>
                <a:cs typeface="Times New Roman" panose="02020603050405020304" pitchFamily="18" charset="0"/>
              </a:rPr>
              <a:t> et </a:t>
            </a:r>
            <a:r>
              <a:rPr lang="en-US" dirty="0" err="1">
                <a:solidFill>
                  <a:schemeClr val="tx1"/>
                </a:solidFill>
                <a:latin typeface="Times New Roman" panose="02020603050405020304" pitchFamily="18" charset="0"/>
                <a:cs typeface="Times New Roman" panose="02020603050405020304" pitchFamily="18" charset="0"/>
              </a:rPr>
              <a:t>honnête</a:t>
            </a:r>
            <a:r>
              <a:rPr lang="en-US" dirty="0">
                <a:solidFill>
                  <a:schemeClr val="tx1"/>
                </a:solidFill>
                <a:latin typeface="Times New Roman" panose="02020603050405020304" pitchFamily="18" charset="0"/>
                <a:cs typeface="Times New Roman" panose="02020603050405020304" pitchFamily="18" charset="0"/>
              </a:rPr>
              <a:t> des techniques et </a:t>
            </a:r>
            <a:r>
              <a:rPr lang="en-US" dirty="0" err="1">
                <a:solidFill>
                  <a:schemeClr val="tx1"/>
                </a:solidFill>
                <a:latin typeface="Times New Roman" panose="02020603050405020304" pitchFamily="18" charset="0"/>
                <a:cs typeface="Times New Roman" panose="02020603050405020304" pitchFamily="18" charset="0"/>
              </a:rPr>
              <a:t>compétences</a:t>
            </a:r>
            <a:r>
              <a:rPr lang="en-US" dirty="0">
                <a:solidFill>
                  <a:schemeClr val="tx1"/>
                </a:solidFill>
                <a:latin typeface="Times New Roman" panose="02020603050405020304" pitchFamily="18" charset="0"/>
                <a:cs typeface="Times New Roman" panose="02020603050405020304" pitchFamily="18" charset="0"/>
              </a:rPr>
              <a:t>.</a:t>
            </a:r>
          </a:p>
        </p:txBody>
      </p:sp>
      <p:pic>
        <p:nvPicPr>
          <p:cNvPr id="5" name="Image 4" descr="Une image contenant ciel, texte, capture d’écran, dessin humoristique&#10;&#10;Description générée automatiquement">
            <a:extLst>
              <a:ext uri="{FF2B5EF4-FFF2-40B4-BE49-F238E27FC236}">
                <a16:creationId xmlns:a16="http://schemas.microsoft.com/office/drawing/2014/main" id="{069683B9-7710-29DB-27D0-443736939837}"/>
              </a:ext>
            </a:extLst>
          </p:cNvPr>
          <p:cNvPicPr>
            <a:picLocks noChangeAspect="1"/>
          </p:cNvPicPr>
          <p:nvPr/>
        </p:nvPicPr>
        <p:blipFill rotWithShape="1">
          <a:blip r:embed="rId2">
            <a:extLst>
              <a:ext uri="{28A0092B-C50C-407E-A947-70E740481C1C}">
                <a14:useLocalDpi xmlns:a14="http://schemas.microsoft.com/office/drawing/2010/main" val="0"/>
              </a:ext>
            </a:extLst>
          </a:blip>
          <a:srcRect b="12483"/>
          <a:stretch/>
        </p:blipFill>
        <p:spPr>
          <a:xfrm>
            <a:off x="4247084" y="4622949"/>
            <a:ext cx="3235138" cy="2030001"/>
          </a:xfrm>
          <a:prstGeom prst="rect">
            <a:avLst/>
          </a:prstGeom>
        </p:spPr>
      </p:pic>
    </p:spTree>
    <p:extLst>
      <p:ext uri="{BB962C8B-B14F-4D97-AF65-F5344CB8AC3E}">
        <p14:creationId xmlns:p14="http://schemas.microsoft.com/office/powerpoint/2010/main" val="868711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4998230-4C6F-55EF-4069-922D08DD4790}"/>
              </a:ext>
            </a:extLst>
          </p:cNvPr>
          <p:cNvSpPr>
            <a:spLocks noGrp="1"/>
          </p:cNvSpPr>
          <p:nvPr>
            <p:ph type="title"/>
          </p:nvPr>
        </p:nvSpPr>
        <p:spPr>
          <a:xfrm>
            <a:off x="2231136" y="467418"/>
            <a:ext cx="7729728" cy="1188720"/>
          </a:xfrm>
          <a:solidFill>
            <a:srgbClr val="FFFFFF"/>
          </a:solidFill>
        </p:spPr>
        <p:txBody>
          <a:bodyPr vert="horz" lIns="182880" tIns="182880" rIns="182880" bIns="182880" rtlCol="0" anchor="ctr">
            <a:normAutofit/>
          </a:bodyPr>
          <a:lstStyle/>
          <a:p>
            <a:r>
              <a:rPr lang="en-US" kern="1200" cap="all" spc="200" baseline="0" dirty="0">
                <a:solidFill>
                  <a:srgbClr val="262626"/>
                </a:solidFill>
                <a:latin typeface="+mj-lt"/>
                <a:ea typeface="+mj-ea"/>
                <a:cs typeface="+mj-cs"/>
              </a:rPr>
              <a:t>Les </a:t>
            </a:r>
            <a:r>
              <a:rPr lang="en-US" kern="1200" cap="all" spc="200" baseline="0" dirty="0" err="1">
                <a:solidFill>
                  <a:srgbClr val="262626"/>
                </a:solidFill>
                <a:latin typeface="+mj-lt"/>
                <a:ea typeface="+mj-ea"/>
                <a:cs typeface="+mj-cs"/>
              </a:rPr>
              <a:t>vertus</a:t>
            </a:r>
            <a:r>
              <a:rPr lang="en-US" kern="1200" cap="all" spc="200" baseline="0" dirty="0">
                <a:solidFill>
                  <a:srgbClr val="262626"/>
                </a:solidFill>
                <a:latin typeface="+mj-lt"/>
                <a:ea typeface="+mj-ea"/>
                <a:cs typeface="+mj-cs"/>
              </a:rPr>
              <a:t> </a:t>
            </a:r>
            <a:r>
              <a:rPr lang="en-US" kern="1200" cap="all" spc="200" baseline="0" dirty="0" err="1">
                <a:solidFill>
                  <a:srgbClr val="262626"/>
                </a:solidFill>
                <a:latin typeface="+mj-lt"/>
                <a:ea typeface="+mj-ea"/>
                <a:cs typeface="+mj-cs"/>
              </a:rPr>
              <a:t>cardinale</a:t>
            </a:r>
            <a:r>
              <a:rPr lang="en-US" kern="1200" cap="all" spc="200" baseline="0" dirty="0">
                <a:solidFill>
                  <a:srgbClr val="262626"/>
                </a:solidFill>
                <a:latin typeface="+mj-lt"/>
                <a:ea typeface="+mj-ea"/>
                <a:cs typeface="+mj-cs"/>
              </a:rPr>
              <a:t> de l’ingénieur</a:t>
            </a:r>
          </a:p>
        </p:txBody>
      </p:sp>
      <p:sp>
        <p:nvSpPr>
          <p:cNvPr id="3" name="Espace réservé du texte 2">
            <a:extLst>
              <a:ext uri="{FF2B5EF4-FFF2-40B4-BE49-F238E27FC236}">
                <a16:creationId xmlns:a16="http://schemas.microsoft.com/office/drawing/2014/main" id="{8403890D-5610-30B9-4236-B7B47176EE10}"/>
              </a:ext>
            </a:extLst>
          </p:cNvPr>
          <p:cNvSpPr>
            <a:spLocks noGrp="1"/>
          </p:cNvSpPr>
          <p:nvPr>
            <p:ph type="body" idx="1"/>
          </p:nvPr>
        </p:nvSpPr>
        <p:spPr>
          <a:xfrm>
            <a:off x="1706062" y="2291262"/>
            <a:ext cx="8779512" cy="2879256"/>
          </a:xfrm>
        </p:spPr>
        <p:txBody>
          <a:bodyPr vert="horz" lIns="91440" tIns="45720" rIns="91440" bIns="45720" rtlCol="0">
            <a:normAutofit/>
          </a:bodyPr>
          <a:lstStyle/>
          <a:p>
            <a:pPr algn="just"/>
            <a:r>
              <a:rPr lang="en-US" dirty="0" err="1">
                <a:solidFill>
                  <a:schemeClr val="tx1"/>
                </a:solidFill>
                <a:latin typeface="Times New Roman" panose="02020603050405020304" pitchFamily="18" charset="0"/>
                <a:cs typeface="Times New Roman" panose="02020603050405020304" pitchFamily="18" charset="0"/>
              </a:rPr>
              <a:t>Curiosité</a:t>
            </a:r>
            <a:r>
              <a:rPr lang="en-US" dirty="0">
                <a:solidFill>
                  <a:schemeClr val="tx1"/>
                </a:solidFill>
                <a:latin typeface="Times New Roman" panose="02020603050405020304" pitchFamily="18" charset="0"/>
                <a:cs typeface="Times New Roman" panose="02020603050405020304" pitchFamily="18" charset="0"/>
              </a:rPr>
              <a:t> : Poser des questions </a:t>
            </a:r>
            <a:r>
              <a:rPr lang="en-US" dirty="0" err="1">
                <a:solidFill>
                  <a:schemeClr val="tx1"/>
                </a:solidFill>
                <a:latin typeface="Times New Roman" panose="02020603050405020304" pitchFamily="18" charset="0"/>
                <a:cs typeface="Times New Roman" panose="02020603050405020304" pitchFamily="18" charset="0"/>
              </a:rPr>
              <a:t>pertinentes</a:t>
            </a:r>
            <a:r>
              <a:rPr lang="en-US" dirty="0">
                <a:solidFill>
                  <a:schemeClr val="tx1"/>
                </a:solidFill>
                <a:latin typeface="Times New Roman" panose="02020603050405020304" pitchFamily="18" charset="0"/>
                <a:cs typeface="Times New Roman" panose="02020603050405020304" pitchFamily="18" charset="0"/>
              </a:rPr>
              <a:t>, au-</a:t>
            </a:r>
            <a:r>
              <a:rPr lang="en-US" dirty="0" err="1">
                <a:solidFill>
                  <a:schemeClr val="tx1"/>
                </a:solidFill>
                <a:latin typeface="Times New Roman" panose="02020603050405020304" pitchFamily="18" charset="0"/>
                <a:cs typeface="Times New Roman" panose="02020603050405020304" pitchFamily="18" charset="0"/>
              </a:rPr>
              <a:t>delà</a:t>
            </a:r>
            <a:r>
              <a:rPr lang="en-US" dirty="0">
                <a:solidFill>
                  <a:schemeClr val="tx1"/>
                </a:solidFill>
                <a:latin typeface="Times New Roman" panose="02020603050405020304" pitchFamily="18" charset="0"/>
                <a:cs typeface="Times New Roman" panose="02020603050405020304" pitchFamily="18" charset="0"/>
              </a:rPr>
              <a:t> des exigences </a:t>
            </a:r>
            <a:r>
              <a:rPr lang="en-US" dirty="0" err="1">
                <a:solidFill>
                  <a:schemeClr val="tx1"/>
                </a:solidFill>
                <a:latin typeface="Times New Roman" panose="02020603050405020304" pitchFamily="18" charset="0"/>
                <a:cs typeface="Times New Roman" panose="02020603050405020304" pitchFamily="18" charset="0"/>
              </a:rPr>
              <a:t>immédiates</a:t>
            </a:r>
            <a:r>
              <a:rPr lang="en-US" dirty="0">
                <a:solidFill>
                  <a:schemeClr val="tx1"/>
                </a:solidFill>
                <a:latin typeface="Times New Roman" panose="02020603050405020304" pitchFamily="18" charset="0"/>
                <a:cs typeface="Times New Roman" panose="02020603050405020304" pitchFamily="18" charset="0"/>
              </a:rPr>
              <a:t>. </a:t>
            </a:r>
          </a:p>
          <a:p>
            <a:pPr algn="just"/>
            <a:r>
              <a:rPr lang="en-US" dirty="0" err="1">
                <a:solidFill>
                  <a:schemeClr val="tx1"/>
                </a:solidFill>
                <a:latin typeface="Times New Roman" panose="02020603050405020304" pitchFamily="18" charset="0"/>
                <a:cs typeface="Times New Roman" panose="02020603050405020304" pitchFamily="18" charset="0"/>
              </a:rPr>
              <a:t>Compétence</a:t>
            </a:r>
            <a:r>
              <a:rPr lang="en-US" dirty="0">
                <a:solidFill>
                  <a:schemeClr val="tx1"/>
                </a:solidFill>
                <a:latin typeface="Times New Roman" panose="02020603050405020304" pitchFamily="18" charset="0"/>
                <a:cs typeface="Times New Roman" panose="02020603050405020304" pitchFamily="18" charset="0"/>
              </a:rPr>
              <a:t> : </a:t>
            </a:r>
            <a:r>
              <a:rPr lang="en-US" dirty="0" err="1">
                <a:solidFill>
                  <a:schemeClr val="tx1"/>
                </a:solidFill>
                <a:latin typeface="Times New Roman" panose="02020603050405020304" pitchFamily="18" charset="0"/>
                <a:cs typeface="Times New Roman" panose="02020603050405020304" pitchFamily="18" charset="0"/>
              </a:rPr>
              <a:t>Être</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proactif</a:t>
            </a:r>
            <a:r>
              <a:rPr lang="en-US" dirty="0">
                <a:solidFill>
                  <a:schemeClr val="tx1"/>
                </a:solidFill>
                <a:latin typeface="Times New Roman" panose="02020603050405020304" pitchFamily="18" charset="0"/>
                <a:cs typeface="Times New Roman" panose="02020603050405020304" pitchFamily="18" charset="0"/>
              </a:rPr>
              <a:t> dans la recherche de </a:t>
            </a:r>
            <a:r>
              <a:rPr lang="en-US" dirty="0" err="1">
                <a:solidFill>
                  <a:schemeClr val="tx1"/>
                </a:solidFill>
                <a:latin typeface="Times New Roman" panose="02020603050405020304" pitchFamily="18" charset="0"/>
                <a:cs typeface="Times New Roman" panose="02020603050405020304" pitchFamily="18" charset="0"/>
              </a:rPr>
              <a:t>réponses</a:t>
            </a:r>
            <a:r>
              <a:rPr lang="en-US" dirty="0">
                <a:solidFill>
                  <a:schemeClr val="tx1"/>
                </a:solidFill>
                <a:latin typeface="Times New Roman" panose="02020603050405020304" pitchFamily="18" charset="0"/>
                <a:cs typeface="Times New Roman" panose="02020603050405020304" pitchFamily="18" charset="0"/>
              </a:rPr>
              <a:t> et </a:t>
            </a:r>
            <a:r>
              <a:rPr lang="en-US" dirty="0" err="1">
                <a:solidFill>
                  <a:schemeClr val="tx1"/>
                </a:solidFill>
                <a:latin typeface="Times New Roman" panose="02020603050405020304" pitchFamily="18" charset="0"/>
                <a:cs typeface="Times New Roman" panose="02020603050405020304" pitchFamily="18" charset="0"/>
              </a:rPr>
              <a:t>d'alternatives</a:t>
            </a:r>
            <a:r>
              <a:rPr lang="en-US" dirty="0">
                <a:solidFill>
                  <a:schemeClr val="tx1"/>
                </a:solidFill>
                <a:latin typeface="Times New Roman" panose="02020603050405020304" pitchFamily="18" charset="0"/>
                <a:cs typeface="Times New Roman" panose="02020603050405020304" pitchFamily="18" charset="0"/>
              </a:rPr>
              <a:t>. </a:t>
            </a:r>
          </a:p>
          <a:p>
            <a:pPr algn="just"/>
            <a:r>
              <a:rPr lang="en-US" dirty="0" err="1">
                <a:solidFill>
                  <a:schemeClr val="tx1"/>
                </a:solidFill>
                <a:latin typeface="Times New Roman" panose="02020603050405020304" pitchFamily="18" charset="0"/>
                <a:cs typeface="Times New Roman" panose="02020603050405020304" pitchFamily="18" charset="0"/>
              </a:rPr>
              <a:t>Cohérence</a:t>
            </a:r>
            <a:r>
              <a:rPr lang="en-US" dirty="0">
                <a:solidFill>
                  <a:schemeClr val="tx1"/>
                </a:solidFill>
                <a:latin typeface="Times New Roman" panose="02020603050405020304" pitchFamily="18" charset="0"/>
                <a:cs typeface="Times New Roman" panose="02020603050405020304" pitchFamily="18" charset="0"/>
              </a:rPr>
              <a:t> : Aligner les </a:t>
            </a:r>
            <a:r>
              <a:rPr lang="en-US" dirty="0" err="1">
                <a:solidFill>
                  <a:schemeClr val="tx1"/>
                </a:solidFill>
                <a:latin typeface="Times New Roman" panose="02020603050405020304" pitchFamily="18" charset="0"/>
                <a:cs typeface="Times New Roman" panose="02020603050405020304" pitchFamily="18" charset="0"/>
              </a:rPr>
              <a:t>valeurs</a:t>
            </a:r>
            <a:r>
              <a:rPr lang="en-US" dirty="0">
                <a:solidFill>
                  <a:schemeClr val="tx1"/>
                </a:solidFill>
                <a:latin typeface="Times New Roman" panose="02020603050405020304" pitchFamily="18" charset="0"/>
                <a:cs typeface="Times New Roman" panose="02020603050405020304" pitchFamily="18" charset="0"/>
              </a:rPr>
              <a:t> avec les pratiques, </a:t>
            </a:r>
            <a:r>
              <a:rPr lang="en-US" dirty="0" err="1">
                <a:solidFill>
                  <a:schemeClr val="tx1"/>
                </a:solidFill>
                <a:latin typeface="Times New Roman" panose="02020603050405020304" pitchFamily="18" charset="0"/>
                <a:cs typeface="Times New Roman" panose="02020603050405020304" pitchFamily="18" charset="0"/>
              </a:rPr>
              <a:t>adaptant</a:t>
            </a:r>
            <a:r>
              <a:rPr lang="en-US" dirty="0">
                <a:solidFill>
                  <a:schemeClr val="tx1"/>
                </a:solidFill>
                <a:latin typeface="Times New Roman" panose="02020603050405020304" pitchFamily="18" charset="0"/>
                <a:cs typeface="Times New Roman" panose="02020603050405020304" pitchFamily="18" charset="0"/>
              </a:rPr>
              <a:t> les </a:t>
            </a:r>
            <a:r>
              <a:rPr lang="en-US" dirty="0" err="1">
                <a:solidFill>
                  <a:schemeClr val="tx1"/>
                </a:solidFill>
                <a:latin typeface="Times New Roman" panose="02020603050405020304" pitchFamily="18" charset="0"/>
                <a:cs typeface="Times New Roman" panose="02020603050405020304" pitchFamily="18" charset="0"/>
              </a:rPr>
              <a:t>croyances</a:t>
            </a:r>
            <a:r>
              <a:rPr lang="en-US" dirty="0">
                <a:solidFill>
                  <a:schemeClr val="tx1"/>
                </a:solidFill>
                <a:latin typeface="Times New Roman" panose="02020603050405020304" pitchFamily="18" charset="0"/>
                <a:cs typeface="Times New Roman" panose="02020603050405020304" pitchFamily="18" charset="0"/>
              </a:rPr>
              <a:t> aux </a:t>
            </a:r>
            <a:r>
              <a:rPr lang="en-US" dirty="0" err="1">
                <a:solidFill>
                  <a:schemeClr val="tx1"/>
                </a:solidFill>
                <a:latin typeface="Times New Roman" panose="02020603050405020304" pitchFamily="18" charset="0"/>
                <a:cs typeface="Times New Roman" panose="02020603050405020304" pitchFamily="18" charset="0"/>
              </a:rPr>
              <a:t>nouvelles</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connaissances</a:t>
            </a:r>
            <a:r>
              <a:rPr lang="en-US" dirty="0">
                <a:solidFill>
                  <a:schemeClr val="tx1"/>
                </a:solidFill>
                <a:latin typeface="Times New Roman" panose="02020603050405020304" pitchFamily="18" charset="0"/>
                <a:cs typeface="Times New Roman" panose="02020603050405020304" pitchFamily="18" charset="0"/>
              </a:rPr>
              <a:t>. </a:t>
            </a:r>
          </a:p>
          <a:p>
            <a:pPr algn="just"/>
            <a:r>
              <a:rPr lang="en-US" dirty="0">
                <a:solidFill>
                  <a:schemeClr val="tx1"/>
                </a:solidFill>
                <a:latin typeface="Times New Roman" panose="02020603050405020304" pitchFamily="18" charset="0"/>
                <a:cs typeface="Times New Roman" panose="02020603050405020304" pitchFamily="18" charset="0"/>
              </a:rPr>
              <a:t>Courage : Prendre et assumer des </a:t>
            </a:r>
            <a:r>
              <a:rPr lang="en-US" dirty="0" err="1">
                <a:solidFill>
                  <a:schemeClr val="tx1"/>
                </a:solidFill>
                <a:latin typeface="Times New Roman" panose="02020603050405020304" pitchFamily="18" charset="0"/>
                <a:cs typeface="Times New Roman" panose="02020603050405020304" pitchFamily="18" charset="0"/>
              </a:rPr>
              <a:t>décisions</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difficiles</a:t>
            </a:r>
            <a:r>
              <a:rPr lang="en-US" dirty="0">
                <a:solidFill>
                  <a:schemeClr val="tx1"/>
                </a:solidFill>
                <a:latin typeface="Times New Roman" panose="02020603050405020304" pitchFamily="18" charset="0"/>
                <a:cs typeface="Times New Roman" panose="02020603050405020304" pitchFamily="18" charset="0"/>
              </a:rPr>
              <a:t>, en particulier dans des situations de </a:t>
            </a:r>
            <a:r>
              <a:rPr lang="en-US" dirty="0" err="1">
                <a:solidFill>
                  <a:schemeClr val="tx1"/>
                </a:solidFill>
                <a:latin typeface="Times New Roman" panose="02020603050405020304" pitchFamily="18" charset="0"/>
                <a:cs typeface="Times New Roman" panose="02020603050405020304" pitchFamily="18" charset="0"/>
              </a:rPr>
              <a:t>dilemmes</a:t>
            </a:r>
            <a:r>
              <a:rPr lang="en-US" dirty="0">
                <a:solidFill>
                  <a:schemeClr val="tx1"/>
                </a:solidFill>
                <a:latin typeface="Times New Roman" panose="02020603050405020304" pitchFamily="18" charset="0"/>
                <a:cs typeface="Times New Roman" panose="02020603050405020304" pitchFamily="18" charset="0"/>
              </a:rPr>
              <a:t>.</a:t>
            </a:r>
          </a:p>
        </p:txBody>
      </p:sp>
      <p:pic>
        <p:nvPicPr>
          <p:cNvPr id="7" name="Image 6" descr="Une image contenant meubles, habits, texte, livre&#10;&#10;Description générée automatiquement">
            <a:extLst>
              <a:ext uri="{FF2B5EF4-FFF2-40B4-BE49-F238E27FC236}">
                <a16:creationId xmlns:a16="http://schemas.microsoft.com/office/drawing/2014/main" id="{776C1BDD-C220-1FF2-B369-5D91CB4DF6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3179" y="4354430"/>
            <a:ext cx="2564951" cy="2564951"/>
          </a:xfrm>
          <a:prstGeom prst="rect">
            <a:avLst/>
          </a:prstGeom>
        </p:spPr>
      </p:pic>
      <p:pic>
        <p:nvPicPr>
          <p:cNvPr id="11" name="Image 10" descr="Une image contenant texte, capture d’écran, dessin humoristique, collage&#10;&#10;Description générée automatiquement">
            <a:extLst>
              <a:ext uri="{FF2B5EF4-FFF2-40B4-BE49-F238E27FC236}">
                <a16:creationId xmlns:a16="http://schemas.microsoft.com/office/drawing/2014/main" id="{7CED7BBB-12C6-E642-A566-2EF05C9D4F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5" y="-42295"/>
            <a:ext cx="2239831" cy="2239831"/>
          </a:xfrm>
          <a:prstGeom prst="rect">
            <a:avLst/>
          </a:prstGeom>
        </p:spPr>
      </p:pic>
    </p:spTree>
    <p:extLst>
      <p:ext uri="{BB962C8B-B14F-4D97-AF65-F5344CB8AC3E}">
        <p14:creationId xmlns:p14="http://schemas.microsoft.com/office/powerpoint/2010/main" val="20106347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4998230-4C6F-55EF-4069-922D08DD4790}"/>
              </a:ext>
            </a:extLst>
          </p:cNvPr>
          <p:cNvSpPr>
            <a:spLocks noGrp="1"/>
          </p:cNvSpPr>
          <p:nvPr>
            <p:ph type="title"/>
          </p:nvPr>
        </p:nvSpPr>
        <p:spPr>
          <a:xfrm>
            <a:off x="2231136" y="467418"/>
            <a:ext cx="7729728" cy="1188720"/>
          </a:xfrm>
          <a:solidFill>
            <a:srgbClr val="FFFFFF"/>
          </a:solidFill>
        </p:spPr>
        <p:txBody>
          <a:bodyPr vert="horz" lIns="182880" tIns="182880" rIns="182880" bIns="182880" rtlCol="0" anchor="ctr">
            <a:normAutofit/>
          </a:bodyPr>
          <a:lstStyle/>
          <a:p>
            <a:r>
              <a:rPr lang="en-US" dirty="0"/>
              <a:t>Conclusion – </a:t>
            </a:r>
            <a:r>
              <a:rPr lang="en-US" dirty="0" err="1"/>
              <a:t>l’évolution</a:t>
            </a:r>
            <a:r>
              <a:rPr lang="en-US" dirty="0"/>
              <a:t> de la profession </a:t>
            </a:r>
            <a:r>
              <a:rPr lang="en-US" dirty="0" err="1"/>
              <a:t>d’ingénieur</a:t>
            </a:r>
            <a:r>
              <a:rPr lang="en-US" dirty="0"/>
              <a:t> </a:t>
            </a:r>
            <a:endParaRPr lang="en-US" kern="1200" cap="all" spc="200" baseline="0" dirty="0">
              <a:solidFill>
                <a:srgbClr val="262626"/>
              </a:solidFill>
              <a:latin typeface="+mj-lt"/>
              <a:ea typeface="+mj-ea"/>
              <a:cs typeface="+mj-cs"/>
            </a:endParaRPr>
          </a:p>
        </p:txBody>
      </p:sp>
      <p:sp>
        <p:nvSpPr>
          <p:cNvPr id="3" name="Espace réservé du texte 2">
            <a:extLst>
              <a:ext uri="{FF2B5EF4-FFF2-40B4-BE49-F238E27FC236}">
                <a16:creationId xmlns:a16="http://schemas.microsoft.com/office/drawing/2014/main" id="{8403890D-5610-30B9-4236-B7B47176EE10}"/>
              </a:ext>
            </a:extLst>
          </p:cNvPr>
          <p:cNvSpPr>
            <a:spLocks noGrp="1"/>
          </p:cNvSpPr>
          <p:nvPr>
            <p:ph type="body" idx="1"/>
          </p:nvPr>
        </p:nvSpPr>
        <p:spPr>
          <a:xfrm>
            <a:off x="1706062" y="1843590"/>
            <a:ext cx="8779512" cy="3326928"/>
          </a:xfrm>
        </p:spPr>
        <p:txBody>
          <a:bodyPr vert="horz" lIns="91440" tIns="45720" rIns="91440" bIns="45720" rtlCol="0">
            <a:normAutofit fontScale="92500" lnSpcReduction="10000"/>
          </a:bodyPr>
          <a:lstStyle/>
          <a:p>
            <a:r>
              <a:rPr lang="fr-FR" b="1" dirty="0">
                <a:solidFill>
                  <a:schemeClr val="tx1"/>
                </a:solidFill>
                <a:latin typeface="Times New Roman" panose="02020603050405020304" pitchFamily="18" charset="0"/>
                <a:cs typeface="Times New Roman" panose="02020603050405020304" pitchFamily="18" charset="0"/>
              </a:rPr>
              <a:t>Nouvelles Obligations de l'Ingénieur</a:t>
            </a:r>
            <a:endParaRPr lang="fr-FR" dirty="0">
              <a:solidFill>
                <a:schemeClr val="tx1"/>
              </a:solidFill>
              <a:latin typeface="Times New Roman" panose="02020603050405020304" pitchFamily="18" charset="0"/>
              <a:cs typeface="Times New Roman" panose="02020603050405020304" pitchFamily="18" charset="0"/>
            </a:endParaRPr>
          </a:p>
          <a:p>
            <a:pPr lvl="1"/>
            <a:r>
              <a:rPr lang="fr-FR" b="1" dirty="0">
                <a:solidFill>
                  <a:schemeClr val="tx1"/>
                </a:solidFill>
                <a:latin typeface="Times New Roman" panose="02020603050405020304" pitchFamily="18" charset="0"/>
                <a:cs typeface="Times New Roman" panose="02020603050405020304" pitchFamily="18" charset="0"/>
              </a:rPr>
              <a:t>Éthique professionnelle:</a:t>
            </a:r>
            <a:r>
              <a:rPr lang="fr-FR" dirty="0">
                <a:solidFill>
                  <a:schemeClr val="tx1"/>
                </a:solidFill>
                <a:latin typeface="Times New Roman" panose="02020603050405020304" pitchFamily="18" charset="0"/>
                <a:cs typeface="Times New Roman" panose="02020603050405020304" pitchFamily="18" charset="0"/>
              </a:rPr>
              <a:t> Importance croissante de l'éthique dans les projets technologiques. Adoption de codes de déontologie.</a:t>
            </a:r>
          </a:p>
          <a:p>
            <a:pPr lvl="1"/>
            <a:r>
              <a:rPr lang="fr-FR" b="1" dirty="0">
                <a:solidFill>
                  <a:schemeClr val="tx1"/>
                </a:solidFill>
                <a:latin typeface="Times New Roman" panose="02020603050405020304" pitchFamily="18" charset="0"/>
                <a:cs typeface="Times New Roman" panose="02020603050405020304" pitchFamily="18" charset="0"/>
              </a:rPr>
              <a:t>Environnement:</a:t>
            </a:r>
            <a:r>
              <a:rPr lang="fr-FR" dirty="0">
                <a:solidFill>
                  <a:schemeClr val="tx1"/>
                </a:solidFill>
                <a:latin typeface="Times New Roman" panose="02020603050405020304" pitchFamily="18" charset="0"/>
                <a:cs typeface="Times New Roman" panose="02020603050405020304" pitchFamily="18" charset="0"/>
              </a:rPr>
              <a:t> Conformité aux normes de développement durable et d'éco-conception. Spécialisation dans les énergies renouvelables et l'efficacité énergétique.</a:t>
            </a:r>
          </a:p>
          <a:p>
            <a:pPr marL="228600" lvl="1" indent="0">
              <a:buNone/>
            </a:pPr>
            <a:endParaRPr lang="fr-FR" dirty="0">
              <a:solidFill>
                <a:schemeClr val="tx1"/>
              </a:solidFill>
              <a:latin typeface="Times New Roman" panose="02020603050405020304" pitchFamily="18" charset="0"/>
              <a:cs typeface="Times New Roman" panose="02020603050405020304" pitchFamily="18" charset="0"/>
            </a:endParaRPr>
          </a:p>
          <a:p>
            <a:r>
              <a:rPr lang="fr-FR" b="1" dirty="0">
                <a:solidFill>
                  <a:schemeClr val="tx1"/>
                </a:solidFill>
                <a:latin typeface="Times New Roman" panose="02020603050405020304" pitchFamily="18" charset="0"/>
                <a:cs typeface="Times New Roman" panose="02020603050405020304" pitchFamily="18" charset="0"/>
              </a:rPr>
              <a:t>Impact Juridique</a:t>
            </a:r>
            <a:endParaRPr lang="fr-FR" dirty="0">
              <a:solidFill>
                <a:schemeClr val="tx1"/>
              </a:solidFill>
              <a:latin typeface="Times New Roman" panose="02020603050405020304" pitchFamily="18" charset="0"/>
              <a:cs typeface="Times New Roman" panose="02020603050405020304" pitchFamily="18" charset="0"/>
            </a:endParaRPr>
          </a:p>
          <a:p>
            <a:pPr lvl="1"/>
            <a:r>
              <a:rPr lang="fr-FR" b="1" dirty="0">
                <a:solidFill>
                  <a:schemeClr val="tx1"/>
                </a:solidFill>
                <a:latin typeface="Times New Roman" panose="02020603050405020304" pitchFamily="18" charset="0"/>
                <a:cs typeface="Times New Roman" panose="02020603050405020304" pitchFamily="18" charset="0"/>
              </a:rPr>
              <a:t>Responsabilité accrue:</a:t>
            </a:r>
            <a:r>
              <a:rPr lang="fr-FR" dirty="0">
                <a:solidFill>
                  <a:schemeClr val="tx1"/>
                </a:solidFill>
                <a:latin typeface="Times New Roman" panose="02020603050405020304" pitchFamily="18" charset="0"/>
                <a:cs typeface="Times New Roman" panose="02020603050405020304" pitchFamily="18" charset="0"/>
              </a:rPr>
              <a:t> Réglementations strictes sur la sécurité des produits et infrastructures. Implications civiles et pénales en cas de manquements.</a:t>
            </a:r>
          </a:p>
          <a:p>
            <a:pPr lvl="1"/>
            <a:r>
              <a:rPr lang="fr-FR" b="1" dirty="0">
                <a:solidFill>
                  <a:schemeClr val="tx1"/>
                </a:solidFill>
                <a:latin typeface="Times New Roman" panose="02020603050405020304" pitchFamily="18" charset="0"/>
                <a:cs typeface="Times New Roman" panose="02020603050405020304" pitchFamily="18" charset="0"/>
              </a:rPr>
              <a:t>Adaptation aux défis contemporains:</a:t>
            </a:r>
            <a:r>
              <a:rPr lang="fr-FR" dirty="0">
                <a:solidFill>
                  <a:schemeClr val="tx1"/>
                </a:solidFill>
                <a:latin typeface="Times New Roman" panose="02020603050405020304" pitchFamily="18" charset="0"/>
                <a:cs typeface="Times New Roman" panose="02020603050405020304" pitchFamily="18" charset="0"/>
              </a:rPr>
              <a:t> L'ingénieur doit constamment s'adapter aux changements sociaux, technologiques et environnementaux, intégrant des responsabilités étendues au-delà de la technicité.</a:t>
            </a:r>
          </a:p>
          <a:p>
            <a:pPr algn="just"/>
            <a:endParaRPr lang="en-US" dirty="0">
              <a:solidFill>
                <a:schemeClr val="tx1"/>
              </a:solidFill>
              <a:latin typeface="Times New Roman" panose="02020603050405020304" pitchFamily="18" charset="0"/>
              <a:cs typeface="Times New Roman" panose="02020603050405020304" pitchFamily="18" charset="0"/>
            </a:endParaRPr>
          </a:p>
        </p:txBody>
      </p:sp>
      <p:pic>
        <p:nvPicPr>
          <p:cNvPr id="5" name="Image 4" descr="Une image contenant texte, Panneau d’affichage, intérieur, conception&#10;&#10;Description générée automatiquement">
            <a:extLst>
              <a:ext uri="{FF2B5EF4-FFF2-40B4-BE49-F238E27FC236}">
                <a16:creationId xmlns:a16="http://schemas.microsoft.com/office/drawing/2014/main" id="{E18748BD-A061-2446-1920-62D024649E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804649"/>
            <a:ext cx="2046514" cy="2046514"/>
          </a:xfrm>
          <a:prstGeom prst="rect">
            <a:avLst/>
          </a:prstGeom>
        </p:spPr>
      </p:pic>
      <p:pic>
        <p:nvPicPr>
          <p:cNvPr id="9" name="Image 8" descr="Une image contenant texte, capture d’écran, graphisme, affiche&#10;&#10;Description générée automatiquement">
            <a:extLst>
              <a:ext uri="{FF2B5EF4-FFF2-40B4-BE49-F238E27FC236}">
                <a16:creationId xmlns:a16="http://schemas.microsoft.com/office/drawing/2014/main" id="{86B8A5A9-3067-CA13-FEE0-186B9CC549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4848" y="33202"/>
            <a:ext cx="2002427" cy="2002427"/>
          </a:xfrm>
          <a:prstGeom prst="rect">
            <a:avLst/>
          </a:prstGeom>
        </p:spPr>
      </p:pic>
    </p:spTree>
    <p:extLst>
      <p:ext uri="{BB962C8B-B14F-4D97-AF65-F5344CB8AC3E}">
        <p14:creationId xmlns:p14="http://schemas.microsoft.com/office/powerpoint/2010/main" val="4171350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5BD17F-C95C-40ED-8D04-03295D46F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bg2">
              <a:alpha val="8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0" name="Rectangle 9">
            <a:extLst>
              <a:ext uri="{FF2B5EF4-FFF2-40B4-BE49-F238E27FC236}">
                <a16:creationId xmlns:a16="http://schemas.microsoft.com/office/drawing/2014/main" id="{4203DEB5-0B19-4F8E-84E2-00F5861C96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321564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740B5EE-BDE0-34D9-FC8D-041AF0087F63}"/>
              </a:ext>
            </a:extLst>
          </p:cNvPr>
          <p:cNvSpPr>
            <a:spLocks noGrp="1"/>
          </p:cNvSpPr>
          <p:nvPr>
            <p:ph type="title"/>
          </p:nvPr>
        </p:nvSpPr>
        <p:spPr>
          <a:xfrm>
            <a:off x="2028092" y="988741"/>
            <a:ext cx="9359252" cy="4880518"/>
          </a:xfrm>
          <a:noFill/>
          <a:ln>
            <a:noFill/>
          </a:ln>
        </p:spPr>
        <p:txBody>
          <a:bodyPr vert="horz" wrap="square" lIns="274320" tIns="182880" rIns="274320" bIns="182880" rtlCol="0" anchor="ctr" anchorCtr="1">
            <a:normAutofit/>
          </a:bodyPr>
          <a:lstStyle/>
          <a:p>
            <a:pPr algn="l"/>
            <a:r>
              <a:rPr lang="fr-FR" sz="5400" b="1" kern="0" dirty="0">
                <a:effectLst/>
                <a:latin typeface="Times New Roman" panose="02020603050405020304" pitchFamily="18" charset="0"/>
                <a:ea typeface="Times New Roman" panose="02020603050405020304" pitchFamily="18" charset="0"/>
              </a:rPr>
              <a:t>LES Clauses dans le Contrat de Travail</a:t>
            </a:r>
            <a:endParaRPr lang="en-US" sz="13800" kern="1200" cap="all" spc="200" baseline="0" dirty="0">
              <a:solidFill>
                <a:schemeClr val="tx1"/>
              </a:solidFill>
              <a:latin typeface="+mj-lt"/>
              <a:ea typeface="+mj-ea"/>
              <a:cs typeface="+mj-cs"/>
            </a:endParaRPr>
          </a:p>
        </p:txBody>
      </p:sp>
    </p:spTree>
    <p:extLst>
      <p:ext uri="{BB962C8B-B14F-4D97-AF65-F5344CB8AC3E}">
        <p14:creationId xmlns:p14="http://schemas.microsoft.com/office/powerpoint/2010/main" val="758781280"/>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3A1D873-C063-8D99-8C72-7FD728C5B6C5}"/>
              </a:ext>
            </a:extLst>
          </p:cNvPr>
          <p:cNvSpPr>
            <a:spLocks noGrp="1"/>
          </p:cNvSpPr>
          <p:nvPr>
            <p:ph type="title"/>
          </p:nvPr>
        </p:nvSpPr>
        <p:spPr>
          <a:xfrm>
            <a:off x="2231136" y="467418"/>
            <a:ext cx="7729728" cy="1188720"/>
          </a:xfrm>
          <a:solidFill>
            <a:srgbClr val="FFFFFF"/>
          </a:solidFill>
        </p:spPr>
        <p:txBody>
          <a:bodyPr vert="horz" lIns="182880" tIns="182880" rIns="182880" bIns="182880" rtlCol="0" anchor="ctr">
            <a:normAutofit/>
          </a:bodyPr>
          <a:lstStyle/>
          <a:p>
            <a:r>
              <a:rPr lang="en-US" sz="2000" kern="1200" cap="all" spc="200" baseline="0" dirty="0">
                <a:solidFill>
                  <a:srgbClr val="262626"/>
                </a:solidFill>
                <a:latin typeface="+mj-lt"/>
                <a:ea typeface="+mj-ea"/>
                <a:cs typeface="+mj-cs"/>
              </a:rPr>
              <a:t>Introduction  </a:t>
            </a:r>
            <a:br>
              <a:rPr lang="en-US" sz="2000" kern="1200" cap="all" spc="200" baseline="0" dirty="0">
                <a:solidFill>
                  <a:srgbClr val="262626"/>
                </a:solidFill>
                <a:latin typeface="+mj-lt"/>
                <a:ea typeface="+mj-ea"/>
                <a:cs typeface="+mj-cs"/>
              </a:rPr>
            </a:br>
            <a:br>
              <a:rPr lang="en-US" sz="2000" kern="1200" cap="all" spc="200" baseline="0" dirty="0">
                <a:solidFill>
                  <a:srgbClr val="262626"/>
                </a:solidFill>
                <a:latin typeface="+mj-lt"/>
                <a:ea typeface="+mj-ea"/>
                <a:cs typeface="+mj-cs"/>
              </a:rPr>
            </a:br>
            <a:r>
              <a:rPr lang="en-US" sz="2000" kern="1200" cap="all" spc="200" baseline="0" dirty="0">
                <a:solidFill>
                  <a:srgbClr val="262626"/>
                </a:solidFill>
                <a:latin typeface="+mj-lt"/>
                <a:ea typeface="+mj-ea"/>
                <a:cs typeface="+mj-cs"/>
              </a:rPr>
              <a:t>- definition </a:t>
            </a:r>
            <a:r>
              <a:rPr lang="en-US" sz="2000" kern="1200" cap="all" spc="200" baseline="0" dirty="0" err="1">
                <a:solidFill>
                  <a:srgbClr val="262626"/>
                </a:solidFill>
                <a:latin typeface="+mj-lt"/>
                <a:ea typeface="+mj-ea"/>
                <a:cs typeface="+mj-cs"/>
              </a:rPr>
              <a:t>d’une</a:t>
            </a:r>
            <a:r>
              <a:rPr lang="en-US" sz="2000" kern="1200" cap="all" spc="200" baseline="0" dirty="0">
                <a:solidFill>
                  <a:srgbClr val="262626"/>
                </a:solidFill>
                <a:latin typeface="+mj-lt"/>
                <a:ea typeface="+mj-ea"/>
                <a:cs typeface="+mj-cs"/>
              </a:rPr>
              <a:t> clause ? </a:t>
            </a:r>
          </a:p>
        </p:txBody>
      </p:sp>
      <p:sp>
        <p:nvSpPr>
          <p:cNvPr id="4" name="ZoneTexte 3">
            <a:extLst>
              <a:ext uri="{FF2B5EF4-FFF2-40B4-BE49-F238E27FC236}">
                <a16:creationId xmlns:a16="http://schemas.microsoft.com/office/drawing/2014/main" id="{D69D4ADC-7A75-4682-7E18-416141B38A6C}"/>
              </a:ext>
            </a:extLst>
          </p:cNvPr>
          <p:cNvSpPr txBox="1"/>
          <p:nvPr/>
        </p:nvSpPr>
        <p:spPr>
          <a:xfrm>
            <a:off x="1828800" y="2361058"/>
            <a:ext cx="8639033" cy="1477328"/>
          </a:xfrm>
          <a:prstGeom prst="rect">
            <a:avLst/>
          </a:prstGeom>
          <a:noFill/>
        </p:spPr>
        <p:txBody>
          <a:bodyPr wrap="square" rtlCol="0">
            <a:spAutoFit/>
          </a:bodyPr>
          <a:lstStyle/>
          <a:p>
            <a:pPr marL="285750" indent="-285750" algn="just">
              <a:buFont typeface="Arial" panose="020B0604020202020204" pitchFamily="34" charset="0"/>
              <a:buChar char="•"/>
            </a:pPr>
            <a:r>
              <a:rPr lang="fr-FR" sz="1800" kern="0" dirty="0">
                <a:solidFill>
                  <a:schemeClr val="tx1"/>
                </a:solidFill>
                <a:latin typeface="Times New Roman" panose="02020603050405020304" pitchFamily="18" charset="0"/>
                <a:ea typeface="Times New Roman" panose="02020603050405020304" pitchFamily="18" charset="0"/>
              </a:rPr>
              <a:t>Les clauses contractuelles sont des dispositions spécifiques incluses dans les contrats de travail pour définir des conditions particulières liées à l'emploi. </a:t>
            </a:r>
          </a:p>
          <a:p>
            <a:pPr algn="just"/>
            <a:endParaRPr lang="fr-FR" sz="1800" kern="0" dirty="0">
              <a:solidFill>
                <a:schemeClr val="tx1"/>
              </a:solidFill>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r>
              <a:rPr lang="fr-FR" sz="1800" kern="0" dirty="0">
                <a:solidFill>
                  <a:schemeClr val="tx1"/>
                </a:solidFill>
                <a:latin typeface="Times New Roman" panose="02020603050405020304" pitchFamily="18" charset="0"/>
                <a:ea typeface="Times New Roman" panose="02020603050405020304" pitchFamily="18" charset="0"/>
              </a:rPr>
              <a:t>Elles doivent être conformes à la législation en vigueur pour être valides.</a:t>
            </a:r>
            <a:endParaRPr lang="fr-FR" sz="1800" dirty="0">
              <a:solidFill>
                <a:schemeClr val="tx1"/>
              </a:solidFill>
            </a:endParaRPr>
          </a:p>
          <a:p>
            <a:endParaRPr lang="fr-FR" dirty="0"/>
          </a:p>
        </p:txBody>
      </p:sp>
      <p:pic>
        <p:nvPicPr>
          <p:cNvPr id="6" name="Image 5" descr="Une image contenant texte, fournitures de bureau, stylos et plumes, menu&#10;&#10;Description générée automatiquement">
            <a:extLst>
              <a:ext uri="{FF2B5EF4-FFF2-40B4-BE49-F238E27FC236}">
                <a16:creationId xmlns:a16="http://schemas.microsoft.com/office/drawing/2014/main" id="{6928DC99-8DDC-10AA-5FE4-06A45640E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6193" y="3884738"/>
            <a:ext cx="2810894" cy="2810894"/>
          </a:xfrm>
          <a:prstGeom prst="rect">
            <a:avLst/>
          </a:prstGeom>
        </p:spPr>
      </p:pic>
    </p:spTree>
    <p:extLst>
      <p:ext uri="{BB962C8B-B14F-4D97-AF65-F5344CB8AC3E}">
        <p14:creationId xmlns:p14="http://schemas.microsoft.com/office/powerpoint/2010/main" val="36501291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4AB19C8-44E9-1B95-242D-3FA8A81D33C9}"/>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vert="horz" lIns="182880" tIns="182880" rIns="182880" bIns="182880" rtlCol="0" anchor="ctr">
            <a:normAutofit/>
          </a:bodyPr>
          <a:lstStyle/>
          <a:p>
            <a:r>
              <a:rPr lang="en-US" sz="1900" kern="1200" cap="all" spc="200" baseline="0" dirty="0">
                <a:solidFill>
                  <a:srgbClr val="FFFFFF"/>
                </a:solidFill>
                <a:latin typeface="+mj-lt"/>
                <a:ea typeface="+mj-ea"/>
                <a:cs typeface="+mj-cs"/>
              </a:rPr>
              <a:t>Clause de </a:t>
            </a:r>
            <a:r>
              <a:rPr lang="en-US" sz="1900" kern="1200" cap="all" spc="200" baseline="0" dirty="0" err="1">
                <a:solidFill>
                  <a:srgbClr val="FFFFFF"/>
                </a:solidFill>
                <a:latin typeface="+mj-lt"/>
                <a:ea typeface="+mj-ea"/>
                <a:cs typeface="+mj-cs"/>
              </a:rPr>
              <a:t>Mobilité</a:t>
            </a:r>
            <a:r>
              <a:rPr lang="en-US" sz="1900" kern="1200" cap="all" spc="200" baseline="0" dirty="0">
                <a:solidFill>
                  <a:srgbClr val="FFFFFF"/>
                </a:solidFill>
                <a:latin typeface="+mj-lt"/>
                <a:ea typeface="+mj-ea"/>
                <a:cs typeface="+mj-cs"/>
              </a:rPr>
              <a:t> </a:t>
            </a:r>
            <a:r>
              <a:rPr lang="en-US" sz="1900" kern="1200" cap="all" spc="200" baseline="0" dirty="0" err="1">
                <a:solidFill>
                  <a:srgbClr val="FFFFFF"/>
                </a:solidFill>
                <a:latin typeface="+mj-lt"/>
                <a:ea typeface="+mj-ea"/>
                <a:cs typeface="+mj-cs"/>
              </a:rPr>
              <a:t>Géographique</a:t>
            </a:r>
            <a:br>
              <a:rPr lang="en-US" sz="1900" kern="1200" cap="all" spc="200" baseline="0" dirty="0">
                <a:solidFill>
                  <a:srgbClr val="FFFFFF"/>
                </a:solidFill>
                <a:latin typeface="+mj-lt"/>
                <a:ea typeface="+mj-ea"/>
                <a:cs typeface="+mj-cs"/>
              </a:rPr>
            </a:br>
            <a:br>
              <a:rPr lang="en-US" sz="1900" kern="1200" cap="all" spc="200" baseline="0" dirty="0">
                <a:solidFill>
                  <a:srgbClr val="FFFFFF"/>
                </a:solidFill>
                <a:latin typeface="+mj-lt"/>
                <a:ea typeface="+mj-ea"/>
                <a:cs typeface="+mj-cs"/>
              </a:rPr>
            </a:br>
            <a:r>
              <a:rPr lang="fr-FR" sz="1800" b="1" kern="0" dirty="0">
                <a:effectLst/>
                <a:latin typeface="Segoe UI Emoji" panose="020B0502040204020203" pitchFamily="34" charset="0"/>
                <a:ea typeface="Times New Roman" panose="02020603050405020304" pitchFamily="18" charset="0"/>
                <a:cs typeface="Segoe UI Emoji" panose="020B0502040204020203" pitchFamily="34" charset="0"/>
              </a:rPr>
              <a:t>🌍</a:t>
            </a:r>
            <a:endParaRPr lang="en-US" sz="1900" kern="1200" cap="all" spc="200" baseline="0" dirty="0">
              <a:solidFill>
                <a:srgbClr val="FFFFFF"/>
              </a:solidFill>
              <a:latin typeface="+mj-lt"/>
              <a:ea typeface="+mj-ea"/>
              <a:cs typeface="+mj-cs"/>
            </a:endParaRPr>
          </a:p>
        </p:txBody>
      </p:sp>
      <p:graphicFrame>
        <p:nvGraphicFramePr>
          <p:cNvPr id="14" name="Espace réservé du texte 2">
            <a:extLst>
              <a:ext uri="{FF2B5EF4-FFF2-40B4-BE49-F238E27FC236}">
                <a16:creationId xmlns:a16="http://schemas.microsoft.com/office/drawing/2014/main" id="{5A5AF990-1979-1A68-AFDE-48722C154A68}"/>
              </a:ext>
            </a:extLst>
          </p:cNvPr>
          <p:cNvGraphicFramePr/>
          <p:nvPr>
            <p:extLst>
              <p:ext uri="{D42A27DB-BD31-4B8C-83A1-F6EECF244321}">
                <p14:modId xmlns:p14="http://schemas.microsoft.com/office/powerpoint/2010/main" val="3370540336"/>
              </p:ext>
            </p:extLst>
          </p:nvPr>
        </p:nvGraphicFramePr>
        <p:xfrm>
          <a:off x="4874557" y="406413"/>
          <a:ext cx="7067234" cy="57170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 3" descr="Une image contenant capture d’écran, art, carte, habits&#10;&#10;Description générée automatiquement">
            <a:extLst>
              <a:ext uri="{FF2B5EF4-FFF2-40B4-BE49-F238E27FC236}">
                <a16:creationId xmlns:a16="http://schemas.microsoft.com/office/drawing/2014/main" id="{56C58CFB-C8D1-6A9D-8034-141CC9E2F3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45878" y="3866147"/>
            <a:ext cx="2257358" cy="2257358"/>
          </a:xfrm>
          <a:prstGeom prst="rect">
            <a:avLst/>
          </a:prstGeom>
        </p:spPr>
      </p:pic>
    </p:spTree>
    <p:extLst>
      <p:ext uri="{BB962C8B-B14F-4D97-AF65-F5344CB8AC3E}">
        <p14:creationId xmlns:p14="http://schemas.microsoft.com/office/powerpoint/2010/main" val="2975835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0D9CA6D-3167-08E5-231F-3AE2A1D9A7C7}"/>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vert="horz" lIns="182880" tIns="182880" rIns="182880" bIns="182880" rtlCol="0" anchor="ctr">
            <a:normAutofit/>
          </a:bodyPr>
          <a:lstStyle/>
          <a:p>
            <a:r>
              <a:rPr lang="en-US" sz="1900" kern="1200" cap="all" spc="200" baseline="0" dirty="0">
                <a:solidFill>
                  <a:srgbClr val="FFFFFF"/>
                </a:solidFill>
                <a:latin typeface="+mj-lt"/>
                <a:ea typeface="+mj-ea"/>
                <a:cs typeface="+mj-cs"/>
              </a:rPr>
              <a:t>Clause de Non-concurrence</a:t>
            </a:r>
            <a:br>
              <a:rPr lang="en-US" sz="1900" kern="1200" cap="all" spc="200" baseline="0" dirty="0">
                <a:solidFill>
                  <a:srgbClr val="FFFFFF"/>
                </a:solidFill>
                <a:latin typeface="+mj-lt"/>
                <a:ea typeface="+mj-ea"/>
                <a:cs typeface="+mj-cs"/>
              </a:rPr>
            </a:br>
            <a:br>
              <a:rPr lang="en-US" sz="1900" kern="1200" cap="all" spc="200" baseline="0" dirty="0">
                <a:solidFill>
                  <a:srgbClr val="FFFFFF"/>
                </a:solidFill>
                <a:latin typeface="+mj-lt"/>
                <a:ea typeface="+mj-ea"/>
                <a:cs typeface="+mj-cs"/>
              </a:rPr>
            </a:br>
            <a:r>
              <a:rPr lang="fr-FR" b="1" kern="0" dirty="0">
                <a:latin typeface="Segoe UI Emoji" panose="020B0502040204020203" pitchFamily="34" charset="0"/>
                <a:ea typeface="Times New Roman" panose="02020603050405020304" pitchFamily="18" charset="0"/>
                <a:cs typeface="Segoe UI Emoji" panose="020B0502040204020203" pitchFamily="34" charset="0"/>
              </a:rPr>
              <a:t>🔒</a:t>
            </a:r>
            <a:endParaRPr lang="en-US" sz="1900" kern="1200" cap="all" spc="200" baseline="0" dirty="0">
              <a:solidFill>
                <a:srgbClr val="FFFFFF"/>
              </a:solidFill>
              <a:latin typeface="+mj-lt"/>
              <a:ea typeface="+mj-ea"/>
              <a:cs typeface="+mj-cs"/>
            </a:endParaRPr>
          </a:p>
        </p:txBody>
      </p:sp>
      <p:graphicFrame>
        <p:nvGraphicFramePr>
          <p:cNvPr id="14" name="Espace réservé du texte 2">
            <a:extLst>
              <a:ext uri="{FF2B5EF4-FFF2-40B4-BE49-F238E27FC236}">
                <a16:creationId xmlns:a16="http://schemas.microsoft.com/office/drawing/2014/main" id="{AF6D8E94-5DEE-28E8-25A4-64FB7484892E}"/>
              </a:ext>
            </a:extLst>
          </p:cNvPr>
          <p:cNvGraphicFramePr/>
          <p:nvPr>
            <p:extLst>
              <p:ext uri="{D42A27DB-BD31-4B8C-83A1-F6EECF244321}">
                <p14:modId xmlns:p14="http://schemas.microsoft.com/office/powerpoint/2010/main" val="384335661"/>
              </p:ext>
            </p:extLst>
          </p:nvPr>
        </p:nvGraphicFramePr>
        <p:xfrm>
          <a:off x="4315326" y="513347"/>
          <a:ext cx="6372377" cy="57688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 3" descr="Une image contenant habits, homme, personne, chaussures&#10;&#10;Description générée automatiquement">
            <a:extLst>
              <a:ext uri="{FF2B5EF4-FFF2-40B4-BE49-F238E27FC236}">
                <a16:creationId xmlns:a16="http://schemas.microsoft.com/office/drawing/2014/main" id="{F666FCB7-0B20-310D-92C3-0F9D51F0D3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88379" y="10428"/>
            <a:ext cx="2903620" cy="2903620"/>
          </a:xfrm>
          <a:prstGeom prst="rect">
            <a:avLst/>
          </a:prstGeom>
        </p:spPr>
      </p:pic>
    </p:spTree>
    <p:extLst>
      <p:ext uri="{BB962C8B-B14F-4D97-AF65-F5344CB8AC3E}">
        <p14:creationId xmlns:p14="http://schemas.microsoft.com/office/powerpoint/2010/main" val="35244758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1E9F173-0F33-FC4D-058E-46FD79ABAAC4}"/>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vert="horz" lIns="182880" tIns="182880" rIns="182880" bIns="182880" rtlCol="0" anchor="ctr">
            <a:normAutofit/>
          </a:bodyPr>
          <a:lstStyle/>
          <a:p>
            <a:r>
              <a:rPr lang="en-US" sz="1600" kern="1200" cap="all" spc="200" baseline="0" dirty="0">
                <a:solidFill>
                  <a:srgbClr val="FFFFFF"/>
                </a:solidFill>
                <a:latin typeface="+mj-lt"/>
                <a:ea typeface="+mj-ea"/>
                <a:cs typeface="+mj-cs"/>
              </a:rPr>
              <a:t>Clause de </a:t>
            </a:r>
            <a:r>
              <a:rPr lang="en-US" sz="1600" kern="1200" cap="all" spc="200" baseline="0" dirty="0" err="1">
                <a:solidFill>
                  <a:srgbClr val="FFFFFF"/>
                </a:solidFill>
                <a:latin typeface="+mj-lt"/>
                <a:ea typeface="+mj-ea"/>
                <a:cs typeface="+mj-cs"/>
              </a:rPr>
              <a:t>Confidentialité</a:t>
            </a:r>
            <a:br>
              <a:rPr lang="en-US" sz="1600" kern="1200" cap="all" spc="200" baseline="0" dirty="0">
                <a:solidFill>
                  <a:srgbClr val="FFFFFF"/>
                </a:solidFill>
                <a:latin typeface="+mj-lt"/>
                <a:ea typeface="+mj-ea"/>
                <a:cs typeface="+mj-cs"/>
              </a:rPr>
            </a:br>
            <a:br>
              <a:rPr lang="en-US" sz="1600" kern="1200" cap="all" spc="200" baseline="0" dirty="0">
                <a:solidFill>
                  <a:srgbClr val="FFFFFF"/>
                </a:solidFill>
                <a:latin typeface="+mj-lt"/>
                <a:ea typeface="+mj-ea"/>
                <a:cs typeface="+mj-cs"/>
              </a:rPr>
            </a:br>
            <a:r>
              <a:rPr lang="fr-FR" b="1" kern="0" dirty="0">
                <a:latin typeface="Segoe UI Emoji" panose="020B0502040204020203" pitchFamily="34" charset="0"/>
                <a:ea typeface="Times New Roman" panose="02020603050405020304" pitchFamily="18" charset="0"/>
                <a:cs typeface="Segoe UI Emoji" panose="020B0502040204020203" pitchFamily="34" charset="0"/>
              </a:rPr>
              <a:t>🤫</a:t>
            </a:r>
            <a:br>
              <a:rPr lang="fr-FR" b="1" kern="0" dirty="0">
                <a:latin typeface="Segoe UI Emoji" panose="020B0502040204020203" pitchFamily="34" charset="0"/>
                <a:ea typeface="Times New Roman" panose="02020603050405020304" pitchFamily="18" charset="0"/>
                <a:cs typeface="Segoe UI Emoji" panose="020B0502040204020203" pitchFamily="34" charset="0"/>
              </a:rPr>
            </a:br>
            <a:br>
              <a:rPr lang="fr-FR" b="1" kern="0" dirty="0">
                <a:latin typeface="Segoe UI Emoji" panose="020B0502040204020203" pitchFamily="34" charset="0"/>
                <a:ea typeface="Times New Roman" panose="02020603050405020304" pitchFamily="18" charset="0"/>
                <a:cs typeface="Segoe UI Emoji" panose="020B0502040204020203" pitchFamily="34" charset="0"/>
              </a:rPr>
            </a:br>
            <a:br>
              <a:rPr lang="fr-FR" b="1" kern="0" dirty="0">
                <a:latin typeface="Segoe UI Emoji" panose="020B0502040204020203" pitchFamily="34" charset="0"/>
                <a:ea typeface="Times New Roman" panose="02020603050405020304" pitchFamily="18" charset="0"/>
                <a:cs typeface="Segoe UI Emoji" panose="020B0502040204020203" pitchFamily="34" charset="0"/>
              </a:rPr>
            </a:br>
            <a:endParaRPr lang="en-US" sz="1600" kern="1200" cap="all" spc="200" baseline="0" dirty="0">
              <a:solidFill>
                <a:srgbClr val="FFFFFF"/>
              </a:solidFill>
              <a:latin typeface="+mj-lt"/>
              <a:ea typeface="+mj-ea"/>
              <a:cs typeface="+mj-cs"/>
            </a:endParaRPr>
          </a:p>
        </p:txBody>
      </p:sp>
      <p:graphicFrame>
        <p:nvGraphicFramePr>
          <p:cNvPr id="14" name="Espace réservé du texte 2">
            <a:extLst>
              <a:ext uri="{FF2B5EF4-FFF2-40B4-BE49-F238E27FC236}">
                <a16:creationId xmlns:a16="http://schemas.microsoft.com/office/drawing/2014/main" id="{DC0BD6B2-D891-C8A6-9A87-7017804EFCBA}"/>
              </a:ext>
            </a:extLst>
          </p:cNvPr>
          <p:cNvGraphicFramePr/>
          <p:nvPr/>
        </p:nvGraphicFramePr>
        <p:xfrm>
          <a:off x="4657211" y="-68202"/>
          <a:ext cx="5947750" cy="31453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Espace réservé du texte 2">
            <a:extLst>
              <a:ext uri="{FF2B5EF4-FFF2-40B4-BE49-F238E27FC236}">
                <a16:creationId xmlns:a16="http://schemas.microsoft.com/office/drawing/2014/main" id="{D0C917B3-1F79-CFCF-C430-F45CDC1AE438}"/>
              </a:ext>
            </a:extLst>
          </p:cNvPr>
          <p:cNvGraphicFramePr/>
          <p:nvPr>
            <p:extLst>
              <p:ext uri="{D42A27DB-BD31-4B8C-83A1-F6EECF244321}">
                <p14:modId xmlns:p14="http://schemas.microsoft.com/office/powerpoint/2010/main" val="1777946646"/>
              </p:ext>
            </p:extLst>
          </p:nvPr>
        </p:nvGraphicFramePr>
        <p:xfrm>
          <a:off x="6096000" y="2850832"/>
          <a:ext cx="6267495" cy="176880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7" name="Groupe 6">
            <a:extLst>
              <a:ext uri="{FF2B5EF4-FFF2-40B4-BE49-F238E27FC236}">
                <a16:creationId xmlns:a16="http://schemas.microsoft.com/office/drawing/2014/main" id="{AEA93693-773E-2B93-4165-0F277DC1C709}"/>
              </a:ext>
            </a:extLst>
          </p:cNvPr>
          <p:cNvGrpSpPr/>
          <p:nvPr/>
        </p:nvGrpSpPr>
        <p:grpSpPr>
          <a:xfrm>
            <a:off x="349609" y="3366262"/>
            <a:ext cx="5396781" cy="3497202"/>
            <a:chOff x="0" y="-256974"/>
            <a:chExt cx="4575680" cy="1473126"/>
          </a:xfrm>
          <a:scene3d>
            <a:camera prst="orthographicFront"/>
            <a:lightRig rig="flat" dir="t"/>
          </a:scene3d>
        </p:grpSpPr>
        <p:sp>
          <p:nvSpPr>
            <p:cNvPr id="9" name="Rectangle : coins arrondis 8">
              <a:extLst>
                <a:ext uri="{FF2B5EF4-FFF2-40B4-BE49-F238E27FC236}">
                  <a16:creationId xmlns:a16="http://schemas.microsoft.com/office/drawing/2014/main" id="{FC57B1F3-DCEF-186F-97F7-FEADB46AB522}"/>
                </a:ext>
              </a:extLst>
            </p:cNvPr>
            <p:cNvSpPr/>
            <p:nvPr/>
          </p:nvSpPr>
          <p:spPr>
            <a:xfrm>
              <a:off x="0" y="0"/>
              <a:ext cx="4522591" cy="1216152"/>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a:lstStyle/>
            <a:p>
              <a:endParaRPr lang="fr-FR"/>
            </a:p>
          </p:txBody>
        </p:sp>
        <p:sp>
          <p:nvSpPr>
            <p:cNvPr id="11" name="Rectangle : coins arrondis 4">
              <a:extLst>
                <a:ext uri="{FF2B5EF4-FFF2-40B4-BE49-F238E27FC236}">
                  <a16:creationId xmlns:a16="http://schemas.microsoft.com/office/drawing/2014/main" id="{7ADF0973-3F25-FC6D-EA08-2E3F01FFB297}"/>
                </a:ext>
              </a:extLst>
            </p:cNvPr>
            <p:cNvSpPr txBox="1"/>
            <p:nvPr/>
          </p:nvSpPr>
          <p:spPr>
            <a:xfrm>
              <a:off x="88709" y="-256974"/>
              <a:ext cx="4486971" cy="1473126"/>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endParaRPr lang="en-US" sz="1500" kern="1200" dirty="0"/>
            </a:p>
          </p:txBody>
        </p:sp>
      </p:grpSp>
      <p:grpSp>
        <p:nvGrpSpPr>
          <p:cNvPr id="13" name="Groupe 12">
            <a:extLst>
              <a:ext uri="{FF2B5EF4-FFF2-40B4-BE49-F238E27FC236}">
                <a16:creationId xmlns:a16="http://schemas.microsoft.com/office/drawing/2014/main" id="{EB13524B-6DFB-23E9-694A-EFFFA3B4B945}"/>
              </a:ext>
            </a:extLst>
          </p:cNvPr>
          <p:cNvGrpSpPr/>
          <p:nvPr/>
        </p:nvGrpSpPr>
        <p:grpSpPr>
          <a:xfrm>
            <a:off x="6870590" y="4050472"/>
            <a:ext cx="7468742" cy="1894083"/>
            <a:chOff x="638924" y="1088861"/>
            <a:chExt cx="7468742" cy="1894083"/>
          </a:xfrm>
          <a:scene3d>
            <a:camera prst="orthographicFront"/>
            <a:lightRig rig="flat" dir="t"/>
          </a:scene3d>
        </p:grpSpPr>
        <p:sp>
          <p:nvSpPr>
            <p:cNvPr id="15" name="Rectangle : coins arrondis 14">
              <a:extLst>
                <a:ext uri="{FF2B5EF4-FFF2-40B4-BE49-F238E27FC236}">
                  <a16:creationId xmlns:a16="http://schemas.microsoft.com/office/drawing/2014/main" id="{CED766EB-61C0-8BE3-9D95-225824891D1A}"/>
                </a:ext>
              </a:extLst>
            </p:cNvPr>
            <p:cNvSpPr/>
            <p:nvPr/>
          </p:nvSpPr>
          <p:spPr>
            <a:xfrm>
              <a:off x="638924" y="1088861"/>
              <a:ext cx="7468742" cy="189408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3">
                <a:hueOff val="3108557"/>
                <a:satOff val="-45988"/>
                <a:lumOff val="8628"/>
                <a:alphaOff val="0"/>
              </a:schemeClr>
            </a:fillRef>
            <a:effectRef idx="1">
              <a:schemeClr val="accent3">
                <a:hueOff val="3108557"/>
                <a:satOff val="-45988"/>
                <a:lumOff val="8628"/>
                <a:alphaOff val="0"/>
              </a:schemeClr>
            </a:effectRef>
            <a:fontRef idx="minor">
              <a:schemeClr val="dk1"/>
            </a:fontRef>
          </p:style>
          <p:txBody>
            <a:bodyPr/>
            <a:lstStyle/>
            <a:p>
              <a:endParaRPr lang="fr-FR"/>
            </a:p>
          </p:txBody>
        </p:sp>
        <p:sp>
          <p:nvSpPr>
            <p:cNvPr id="16" name="Rectangle : coins arrondis 4">
              <a:extLst>
                <a:ext uri="{FF2B5EF4-FFF2-40B4-BE49-F238E27FC236}">
                  <a16:creationId xmlns:a16="http://schemas.microsoft.com/office/drawing/2014/main" id="{EA0A5BAD-4A3C-CB95-08A7-69C6AB5D1FEE}"/>
                </a:ext>
              </a:extLst>
            </p:cNvPr>
            <p:cNvSpPr txBox="1"/>
            <p:nvPr/>
          </p:nvSpPr>
          <p:spPr>
            <a:xfrm>
              <a:off x="694400" y="1144337"/>
              <a:ext cx="4916325" cy="1783131"/>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Conditions : </a:t>
              </a:r>
              <a:r>
                <a:rPr lang="en-US" sz="1400" kern="1200" dirty="0" err="1"/>
                <a:t>elle</a:t>
              </a:r>
              <a:r>
                <a:rPr lang="en-US" sz="1400" kern="1200" dirty="0"/>
                <a:t> doit : </a:t>
              </a:r>
              <a:br>
                <a:rPr lang="en-US" sz="1400" kern="1200" dirty="0"/>
              </a:br>
              <a:r>
                <a:rPr lang="en-US" sz="1400" kern="1200" dirty="0"/>
                <a:t>	- mentioner le but recherché </a:t>
              </a:r>
              <a:br>
                <a:rPr lang="en-US" sz="1400" kern="1200" dirty="0"/>
              </a:br>
              <a:r>
                <a:rPr lang="en-US" sz="1400" kern="1200" dirty="0"/>
                <a:t>	- delimiter </a:t>
              </a:r>
              <a:r>
                <a:rPr lang="en-US" sz="1400" kern="1200" dirty="0" err="1"/>
                <a:t>précisément</a:t>
              </a:r>
              <a:r>
                <a:rPr lang="en-US" sz="1400" kern="1200" dirty="0"/>
                <a:t> les </a:t>
              </a:r>
              <a:r>
                <a:rPr lang="en-US" sz="1400" kern="1200" dirty="0" err="1"/>
                <a:t>sujets</a:t>
              </a:r>
              <a:r>
                <a:rPr lang="en-US" sz="1400" kern="1200" dirty="0"/>
                <a:t> de discretion et les </a:t>
              </a:r>
              <a:r>
                <a:rPr lang="en-US" sz="1400" kern="1200" dirty="0" err="1"/>
                <a:t>personnes</a:t>
              </a:r>
              <a:r>
                <a:rPr lang="en-US" sz="1400" kern="1200" dirty="0"/>
                <a:t> vis à vis </a:t>
              </a:r>
              <a:r>
                <a:rPr lang="en-US" sz="1400" kern="1200" dirty="0" err="1"/>
                <a:t>desquelles</a:t>
              </a:r>
              <a:r>
                <a:rPr lang="en-US" sz="1400" kern="1200" dirty="0"/>
                <a:t> le </a:t>
              </a:r>
              <a:r>
                <a:rPr lang="en-US" sz="1400" kern="1200" dirty="0" err="1"/>
                <a:t>retenue</a:t>
              </a:r>
              <a:r>
                <a:rPr lang="en-US" sz="1400" kern="1200" dirty="0"/>
                <a:t> doit </a:t>
              </a:r>
              <a:r>
                <a:rPr lang="en-US" sz="1400" kern="1200" dirty="0" err="1"/>
                <a:t>être</a:t>
              </a:r>
              <a:r>
                <a:rPr lang="en-US" sz="1400" kern="1200" dirty="0"/>
                <a:t> </a:t>
              </a:r>
              <a:r>
                <a:rPr lang="en-US" sz="1400" kern="1200" dirty="0" err="1"/>
                <a:t>gardée</a:t>
              </a:r>
              <a:br>
                <a:rPr lang="en-US" sz="1400" kern="1200" dirty="0"/>
              </a:br>
              <a:r>
                <a:rPr lang="en-US" sz="1400" kern="1200" dirty="0"/>
                <a:t>	- limiter dans le temps et la durée de </a:t>
              </a:r>
              <a:r>
                <a:rPr lang="en-US" sz="1400" kern="1200" dirty="0" err="1"/>
                <a:t>l’interdiction</a:t>
              </a:r>
              <a:r>
                <a:rPr lang="en-US" sz="1400" kern="1200" dirty="0"/>
                <a:t>, de </a:t>
              </a:r>
              <a:r>
                <a:rPr lang="en-US" sz="1400" kern="1200" dirty="0" err="1"/>
                <a:t>telle</a:t>
              </a:r>
              <a:r>
                <a:rPr lang="en-US" sz="1400" kern="1200" dirty="0"/>
                <a:t> </a:t>
              </a:r>
              <a:r>
                <a:rPr lang="en-US" sz="1400" kern="1200" dirty="0" err="1"/>
                <a:t>sorte</a:t>
              </a:r>
              <a:r>
                <a:rPr lang="en-US" sz="1400" kern="1200" dirty="0"/>
                <a:t> </a:t>
              </a:r>
              <a:r>
                <a:rPr lang="en-US" sz="1400" kern="1200" dirty="0" err="1"/>
                <a:t>qu’elle</a:t>
              </a:r>
              <a:r>
                <a:rPr lang="en-US" sz="1400" kern="1200" dirty="0"/>
                <a:t> </a:t>
              </a:r>
              <a:r>
                <a:rPr lang="en-US" sz="1400" kern="1200" dirty="0" err="1"/>
                <a:t>reste</a:t>
              </a:r>
              <a:r>
                <a:rPr lang="en-US" sz="1400" kern="1200" dirty="0"/>
                <a:t> </a:t>
              </a:r>
              <a:r>
                <a:rPr lang="en-US" sz="1400" kern="1200" dirty="0" err="1"/>
                <a:t>proportionnelle</a:t>
              </a:r>
              <a:r>
                <a:rPr lang="en-US" sz="1400" kern="1200" dirty="0"/>
                <a:t> au but recherché</a:t>
              </a:r>
              <a:br>
                <a:rPr lang="en-US" sz="1400" kern="1200" dirty="0"/>
              </a:br>
              <a:r>
                <a:rPr lang="en-US" sz="1400" kern="1200" dirty="0"/>
                <a:t>	-</a:t>
              </a:r>
              <a:r>
                <a:rPr lang="en-US" sz="1400" kern="1200" dirty="0" err="1"/>
                <a:t>compenser</a:t>
              </a:r>
              <a:r>
                <a:rPr lang="en-US" sz="1400" kern="1200" dirty="0"/>
                <a:t> </a:t>
              </a:r>
              <a:r>
                <a:rPr lang="en-US" sz="1400" kern="1200" dirty="0" err="1"/>
                <a:t>moralement</a:t>
              </a:r>
              <a:r>
                <a:rPr lang="en-US" sz="1400" kern="1200" dirty="0"/>
                <a:t> et/</a:t>
              </a:r>
              <a:r>
                <a:rPr lang="en-US" sz="1400" kern="1200" dirty="0" err="1"/>
                <a:t>ou</a:t>
              </a:r>
              <a:r>
                <a:rPr lang="en-US" sz="1400" kern="1200" dirty="0"/>
                <a:t> </a:t>
              </a:r>
              <a:r>
                <a:rPr lang="en-US" sz="1400" kern="1200" dirty="0" err="1"/>
                <a:t>financièrement</a:t>
              </a:r>
              <a:r>
                <a:rPr lang="en-US" sz="1400" kern="1200" dirty="0"/>
                <a:t> </a:t>
              </a:r>
              <a:r>
                <a:rPr lang="en-US" sz="1400" kern="1200" dirty="0" err="1"/>
                <a:t>l’obligation</a:t>
              </a:r>
              <a:r>
                <a:rPr lang="en-US" sz="1400" kern="1200" dirty="0"/>
                <a:t> de reserve qui </a:t>
              </a:r>
              <a:r>
                <a:rPr lang="en-US" sz="1400" kern="1200" dirty="0" err="1"/>
                <a:t>outrepasse</a:t>
              </a:r>
              <a:r>
                <a:rPr lang="en-US" sz="1400" kern="1200" dirty="0"/>
                <a:t> </a:t>
              </a:r>
              <a:r>
                <a:rPr lang="en-US" sz="1400" kern="1200" dirty="0" err="1"/>
                <a:t>l’obligation</a:t>
              </a:r>
              <a:r>
                <a:rPr lang="en-US" sz="1400" kern="1200" dirty="0"/>
                <a:t> naturelle de </a:t>
              </a:r>
              <a:r>
                <a:rPr lang="en-US" sz="1400" kern="1200" dirty="0" err="1"/>
                <a:t>discrétion</a:t>
              </a:r>
              <a:endParaRPr lang="en-US" sz="1400" kern="1200" dirty="0"/>
            </a:p>
          </p:txBody>
        </p:sp>
      </p:grpSp>
      <p:grpSp>
        <p:nvGrpSpPr>
          <p:cNvPr id="17" name="Groupe 16">
            <a:extLst>
              <a:ext uri="{FF2B5EF4-FFF2-40B4-BE49-F238E27FC236}">
                <a16:creationId xmlns:a16="http://schemas.microsoft.com/office/drawing/2014/main" id="{45DE7653-CDEC-94F9-EC8B-F46DB5A0D259}"/>
              </a:ext>
            </a:extLst>
          </p:cNvPr>
          <p:cNvGrpSpPr/>
          <p:nvPr/>
        </p:nvGrpSpPr>
        <p:grpSpPr>
          <a:xfrm rot="3332820">
            <a:off x="4903118" y="3042259"/>
            <a:ext cx="920017" cy="1415032"/>
            <a:chOff x="-447936" y="875447"/>
            <a:chExt cx="920017" cy="1415032"/>
          </a:xfrm>
        </p:grpSpPr>
        <p:sp>
          <p:nvSpPr>
            <p:cNvPr id="18" name="Flèche : bas 17">
              <a:extLst>
                <a:ext uri="{FF2B5EF4-FFF2-40B4-BE49-F238E27FC236}">
                  <a16:creationId xmlns:a16="http://schemas.microsoft.com/office/drawing/2014/main" id="{1DEDC60B-F1B2-9FD4-F249-634633447EAC}"/>
                </a:ext>
              </a:extLst>
            </p:cNvPr>
            <p:cNvSpPr/>
            <p:nvPr/>
          </p:nvSpPr>
          <p:spPr>
            <a:xfrm rot="12831029">
              <a:off x="-447936" y="875447"/>
              <a:ext cx="920017" cy="1415032"/>
            </a:xfrm>
            <a:prstGeom prst="downArrow">
              <a:avLst>
                <a:gd name="adj1" fmla="val 55000"/>
                <a:gd name="adj2" fmla="val 45000"/>
              </a:avLst>
            </a:prstGeom>
          </p:spPr>
          <p:style>
            <a:lnRef idx="1">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a:lstStyle/>
            <a:p>
              <a:endParaRPr lang="fr-FR"/>
            </a:p>
          </p:txBody>
        </p:sp>
        <p:sp>
          <p:nvSpPr>
            <p:cNvPr id="19" name="Flèche : bas 4">
              <a:extLst>
                <a:ext uri="{FF2B5EF4-FFF2-40B4-BE49-F238E27FC236}">
                  <a16:creationId xmlns:a16="http://schemas.microsoft.com/office/drawing/2014/main" id="{1BC4786B-2ADD-2FDE-6A9A-D16E2A4655B2}"/>
                </a:ext>
              </a:extLst>
            </p:cNvPr>
            <p:cNvSpPr txBox="1"/>
            <p:nvPr/>
          </p:nvSpPr>
          <p:spPr>
            <a:xfrm rot="12831029">
              <a:off x="-304351" y="1083852"/>
              <a:ext cx="506009" cy="118732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p:txBody>
        </p:sp>
      </p:grpSp>
      <p:sp>
        <p:nvSpPr>
          <p:cNvPr id="20" name="ZoneTexte 19">
            <a:extLst>
              <a:ext uri="{FF2B5EF4-FFF2-40B4-BE49-F238E27FC236}">
                <a16:creationId xmlns:a16="http://schemas.microsoft.com/office/drawing/2014/main" id="{C5B1F8B3-519C-4361-20A1-A283409B4969}"/>
              </a:ext>
            </a:extLst>
          </p:cNvPr>
          <p:cNvSpPr txBox="1"/>
          <p:nvPr/>
        </p:nvSpPr>
        <p:spPr>
          <a:xfrm>
            <a:off x="291365" y="3977406"/>
            <a:ext cx="5354724" cy="2876172"/>
          </a:xfrm>
          <a:prstGeom prst="rect">
            <a:avLst/>
          </a:prstGeom>
          <a:noFill/>
        </p:spPr>
        <p:txBody>
          <a:bodyPr wrap="square">
            <a:spAutoFit/>
          </a:bodyPr>
          <a:lstStyle/>
          <a:p>
            <a:pPr marL="285750" lvl="0" indent="-285750" algn="l" defTabSz="666750">
              <a:lnSpc>
                <a:spcPct val="90000"/>
              </a:lnSpc>
              <a:spcBef>
                <a:spcPct val="0"/>
              </a:spcBef>
              <a:spcAft>
                <a:spcPct val="35000"/>
              </a:spcAft>
              <a:buFont typeface="Arial" panose="020B0604020202020204" pitchFamily="34" charset="0"/>
              <a:buChar char="•"/>
            </a:pPr>
            <a:r>
              <a:rPr lang="en-US" sz="1800" kern="1200" dirty="0"/>
              <a:t>Elle vise à </a:t>
            </a:r>
            <a:r>
              <a:rPr lang="fr-FR" sz="1800" kern="1200" dirty="0"/>
              <a:t>protéger</a:t>
            </a:r>
            <a:r>
              <a:rPr lang="en-US" sz="1800" kern="1200" dirty="0"/>
              <a:t> les secrets de fabrication et les informations sensibles. La validité de cette clause </a:t>
            </a:r>
            <a:r>
              <a:rPr lang="en-US" sz="1800" b="1" kern="1200" dirty="0"/>
              <a:t>dépend de son but </a:t>
            </a:r>
            <a:r>
              <a:rPr lang="en-US" sz="1800" kern="1200" dirty="0"/>
              <a:t>et la clause </a:t>
            </a:r>
            <a:r>
              <a:rPr lang="en-US" sz="1800" b="1" kern="1200" dirty="0"/>
              <a:t>doit </a:t>
            </a:r>
            <a:r>
              <a:rPr lang="en-US" sz="1800" b="1" kern="1200" dirty="0" err="1"/>
              <a:t>être</a:t>
            </a:r>
            <a:r>
              <a:rPr lang="en-US" sz="1800" b="1" kern="1200" dirty="0"/>
              <a:t> </a:t>
            </a:r>
            <a:r>
              <a:rPr lang="fr-FR" sz="1800" b="1" kern="1200" dirty="0"/>
              <a:t>proportionnelle</a:t>
            </a:r>
            <a:r>
              <a:rPr lang="en-US" sz="1800" b="1" kern="1200" dirty="0"/>
              <a:t> </a:t>
            </a:r>
            <a:r>
              <a:rPr lang="en-US" sz="1800" kern="1200" dirty="0"/>
              <a:t>à </a:t>
            </a:r>
            <a:r>
              <a:rPr lang="en-US" sz="1800" kern="1200" dirty="0" err="1"/>
              <a:t>celui</a:t>
            </a:r>
            <a:r>
              <a:rPr lang="en-US" sz="1800" kern="1200" dirty="0"/>
              <a:t>-ci.</a:t>
            </a:r>
          </a:p>
          <a:p>
            <a:pPr marL="285750" lvl="0" indent="-285750" algn="l" defTabSz="666750">
              <a:lnSpc>
                <a:spcPct val="90000"/>
              </a:lnSpc>
              <a:spcBef>
                <a:spcPct val="0"/>
              </a:spcBef>
              <a:spcAft>
                <a:spcPct val="35000"/>
              </a:spcAft>
              <a:buFont typeface="Arial" panose="020B0604020202020204" pitchFamily="34" charset="0"/>
              <a:buChar char="•"/>
            </a:pPr>
            <a:r>
              <a:rPr lang="fr-FR" sz="1800" kern="1200" dirty="0"/>
              <a:t>La communication des secrets de fabrication est punie par l'article 226-13 du Code pénal. </a:t>
            </a:r>
          </a:p>
          <a:p>
            <a:pPr marL="285750" lvl="0" indent="-285750" algn="l" defTabSz="666750">
              <a:lnSpc>
                <a:spcPct val="90000"/>
              </a:lnSpc>
              <a:spcBef>
                <a:spcPct val="0"/>
              </a:spcBef>
              <a:spcAft>
                <a:spcPct val="35000"/>
              </a:spcAft>
              <a:buFont typeface="Arial" panose="020B0604020202020204" pitchFamily="34" charset="0"/>
              <a:buChar char="•"/>
            </a:pPr>
            <a:r>
              <a:rPr lang="fr-FR" sz="1800" dirty="0"/>
              <a:t>La </a:t>
            </a:r>
            <a:r>
              <a:rPr lang="fr-FR" sz="1800" kern="1200" dirty="0"/>
              <a:t>divulgation des secrets de fabrication fait l'objet d'une incrimination pénale spécifique dans l'article L. 1227-1 du Code du travail</a:t>
            </a:r>
            <a:endParaRPr lang="en-US" sz="1800" dirty="0"/>
          </a:p>
          <a:p>
            <a:pPr marL="0" lvl="0" indent="0" algn="l" defTabSz="666750">
              <a:lnSpc>
                <a:spcPct val="90000"/>
              </a:lnSpc>
              <a:spcBef>
                <a:spcPct val="0"/>
              </a:spcBef>
              <a:spcAft>
                <a:spcPct val="35000"/>
              </a:spcAft>
              <a:buNone/>
            </a:pPr>
            <a:r>
              <a:rPr lang="en-US" sz="1800" kern="1200" dirty="0"/>
              <a:t>2 types de clauses</a:t>
            </a:r>
          </a:p>
        </p:txBody>
      </p:sp>
    </p:spTree>
    <p:extLst>
      <p:ext uri="{BB962C8B-B14F-4D97-AF65-F5344CB8AC3E}">
        <p14:creationId xmlns:p14="http://schemas.microsoft.com/office/powerpoint/2010/main" val="5932455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1E9F173-0F33-FC4D-058E-46FD79ABAAC4}"/>
              </a:ext>
            </a:extLst>
          </p:cNvPr>
          <p:cNvSpPr>
            <a:spLocks noGrp="1"/>
          </p:cNvSpPr>
          <p:nvPr>
            <p:ph type="title"/>
          </p:nvPr>
        </p:nvSpPr>
        <p:spPr>
          <a:xfrm>
            <a:off x="1311777" y="1586484"/>
            <a:ext cx="3685032" cy="3685032"/>
          </a:xfrm>
          <a:prstGeom prst="ellipse">
            <a:avLst/>
          </a:prstGeom>
          <a:solidFill>
            <a:schemeClr val="accent2">
              <a:lumMod val="75000"/>
            </a:schemeClr>
          </a:solidFill>
          <a:ln>
            <a:noFill/>
          </a:ln>
        </p:spPr>
        <p:txBody>
          <a:bodyPr vert="horz" lIns="182880" tIns="182880" rIns="182880" bIns="182880" rtlCol="0" anchor="ctr">
            <a:normAutofit/>
          </a:bodyPr>
          <a:lstStyle/>
          <a:p>
            <a:r>
              <a:rPr lang="en-US" sz="1600" kern="1200" cap="all" spc="200" baseline="0" dirty="0">
                <a:solidFill>
                  <a:srgbClr val="FFFFFF"/>
                </a:solidFill>
                <a:latin typeface="+mj-lt"/>
                <a:ea typeface="+mj-ea"/>
                <a:cs typeface="+mj-cs"/>
              </a:rPr>
              <a:t>Clause de </a:t>
            </a:r>
            <a:r>
              <a:rPr lang="en-US" sz="1600" kern="1200" cap="all" spc="200" baseline="0" dirty="0" err="1">
                <a:solidFill>
                  <a:srgbClr val="FFFFFF"/>
                </a:solidFill>
                <a:latin typeface="+mj-lt"/>
                <a:ea typeface="+mj-ea"/>
                <a:cs typeface="+mj-cs"/>
              </a:rPr>
              <a:t>Confidentialité</a:t>
            </a:r>
            <a:br>
              <a:rPr lang="en-US" sz="1600" kern="1200" cap="all" spc="200" baseline="0" dirty="0">
                <a:solidFill>
                  <a:srgbClr val="FFFFFF"/>
                </a:solidFill>
                <a:latin typeface="+mj-lt"/>
                <a:ea typeface="+mj-ea"/>
                <a:cs typeface="+mj-cs"/>
              </a:rPr>
            </a:br>
            <a:br>
              <a:rPr lang="en-US" kern="1200" cap="all" spc="200" baseline="0" dirty="0">
                <a:solidFill>
                  <a:srgbClr val="FFFFFF"/>
                </a:solidFill>
                <a:latin typeface="+mj-lt"/>
                <a:ea typeface="+mj-ea"/>
                <a:cs typeface="+mj-cs"/>
              </a:rPr>
            </a:br>
            <a:r>
              <a:rPr lang="en-US" kern="1200" cap="all" spc="200" baseline="0" dirty="0">
                <a:solidFill>
                  <a:srgbClr val="FFFFFF"/>
                </a:solidFill>
                <a:latin typeface="+mj-lt"/>
                <a:ea typeface="+mj-ea"/>
                <a:cs typeface="+mj-cs"/>
              </a:rPr>
              <a:t>EXEMPLEs</a:t>
            </a:r>
            <a:br>
              <a:rPr lang="en-US" sz="1600" kern="1200" cap="all" spc="200" baseline="0" dirty="0">
                <a:solidFill>
                  <a:srgbClr val="FFFFFF"/>
                </a:solidFill>
                <a:latin typeface="+mj-lt"/>
                <a:ea typeface="+mj-ea"/>
                <a:cs typeface="+mj-cs"/>
              </a:rPr>
            </a:br>
            <a:br>
              <a:rPr lang="en-US" sz="1600" kern="1200" cap="all" spc="200" baseline="0" dirty="0">
                <a:solidFill>
                  <a:srgbClr val="FFFFFF"/>
                </a:solidFill>
                <a:latin typeface="+mj-lt"/>
                <a:ea typeface="+mj-ea"/>
                <a:cs typeface="+mj-cs"/>
              </a:rPr>
            </a:br>
            <a:r>
              <a:rPr lang="fr-FR" b="1" kern="0" dirty="0">
                <a:latin typeface="Segoe UI Emoji" panose="020B0502040204020203" pitchFamily="34" charset="0"/>
                <a:ea typeface="Times New Roman" panose="02020603050405020304" pitchFamily="18" charset="0"/>
                <a:cs typeface="Segoe UI Emoji" panose="020B0502040204020203" pitchFamily="34" charset="0"/>
              </a:rPr>
              <a:t>🤫</a:t>
            </a:r>
            <a:endParaRPr lang="en-US" sz="1600" kern="1200" cap="all" spc="200" baseline="0" dirty="0">
              <a:solidFill>
                <a:srgbClr val="FFFFFF"/>
              </a:solidFill>
              <a:latin typeface="+mj-lt"/>
              <a:ea typeface="+mj-ea"/>
              <a:cs typeface="+mj-cs"/>
            </a:endParaRPr>
          </a:p>
        </p:txBody>
      </p:sp>
      <p:pic>
        <p:nvPicPr>
          <p:cNvPr id="4" name="Image 3" descr="Une image contenant texte, art, habits, intérieur&#10;&#10;Description générée automatiquement">
            <a:extLst>
              <a:ext uri="{FF2B5EF4-FFF2-40B4-BE49-F238E27FC236}">
                <a16:creationId xmlns:a16="http://schemas.microsoft.com/office/drawing/2014/main" id="{2F1F68DE-6A51-BF3E-4282-DF325C2C83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87" y="0"/>
            <a:ext cx="2434961" cy="2434961"/>
          </a:xfrm>
          <a:prstGeom prst="rect">
            <a:avLst/>
          </a:prstGeom>
        </p:spPr>
      </p:pic>
      <p:sp>
        <p:nvSpPr>
          <p:cNvPr id="20" name="ZoneTexte 19">
            <a:extLst>
              <a:ext uri="{FF2B5EF4-FFF2-40B4-BE49-F238E27FC236}">
                <a16:creationId xmlns:a16="http://schemas.microsoft.com/office/drawing/2014/main" id="{E7B0CE84-9ECC-AF78-49C2-897DF24F2FD5}"/>
              </a:ext>
            </a:extLst>
          </p:cNvPr>
          <p:cNvSpPr txBox="1"/>
          <p:nvPr/>
        </p:nvSpPr>
        <p:spPr>
          <a:xfrm>
            <a:off x="5430276" y="3368354"/>
            <a:ext cx="6761723" cy="3416320"/>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fr-FR" u="sng" dirty="0">
                <a:solidFill>
                  <a:schemeClr val="tx1"/>
                </a:solidFill>
                <a:latin typeface="+mj-lt"/>
                <a:cs typeface="Times New Roman" panose="02020603050405020304" pitchFamily="18" charset="0"/>
              </a:rPr>
              <a:t>validité de la clause de confidentialité </a:t>
            </a:r>
            <a:r>
              <a:rPr lang="fr-FR" dirty="0">
                <a:solidFill>
                  <a:schemeClr val="tx1"/>
                </a:solidFill>
                <a:latin typeface="+mj-lt"/>
                <a:cs typeface="Times New Roman" panose="02020603050405020304" pitchFamily="18" charset="0"/>
              </a:rPr>
              <a:t>: la Cour de cassation française a statué le 15 octobre 2014 : que la validité d'une telle clause n'est pas conditionnée à l'existence d'une contrepartie financière​​. </a:t>
            </a:r>
          </a:p>
          <a:p>
            <a:r>
              <a:rPr lang="fr-FR" dirty="0">
                <a:solidFill>
                  <a:schemeClr val="tx1"/>
                </a:solidFill>
                <a:latin typeface="+mj-lt"/>
                <a:cs typeface="Times New Roman" panose="02020603050405020304" pitchFamily="18" charset="0"/>
              </a:rPr>
              <a:t>Cette décision a été rendue dans une affaire impliquant un salarié, directeur marketing d'une société, qui soutenait que la clause de confidentialité l'empêchait de retrouver un emploi dans son domaine d'activité et exigeait donc une compensation financière. </a:t>
            </a:r>
          </a:p>
          <a:p>
            <a:r>
              <a:rPr lang="fr-FR" dirty="0">
                <a:solidFill>
                  <a:schemeClr val="tx1"/>
                </a:solidFill>
                <a:latin typeface="+mj-lt"/>
                <a:cs typeface="Times New Roman" panose="02020603050405020304" pitchFamily="18" charset="0"/>
              </a:rPr>
              <a:t>La Cour a jugé que la clause ne portait pas atteinte au libre exercice de l'activité professionnelle du salarié, mais </a:t>
            </a:r>
            <a:r>
              <a:rPr lang="fr-FR" b="1" dirty="0">
                <a:solidFill>
                  <a:schemeClr val="tx1"/>
                </a:solidFill>
                <a:latin typeface="+mj-lt"/>
                <a:cs typeface="Times New Roman" panose="02020603050405020304" pitchFamily="18" charset="0"/>
              </a:rPr>
              <a:t>se limitait à exiger la confidentialité des informations concernant la société, concluant ainsi qu'une contrepartie financière n'était pas requise</a:t>
            </a:r>
            <a:r>
              <a:rPr lang="fr-FR" dirty="0">
                <a:solidFill>
                  <a:schemeClr val="tx1"/>
                </a:solidFill>
                <a:latin typeface="+mj-lt"/>
                <a:cs typeface="Times New Roman" panose="02020603050405020304" pitchFamily="18" charset="0"/>
              </a:rPr>
              <a:t>​​.</a:t>
            </a:r>
          </a:p>
        </p:txBody>
      </p:sp>
      <p:sp>
        <p:nvSpPr>
          <p:cNvPr id="21" name="ZoneTexte 20">
            <a:extLst>
              <a:ext uri="{FF2B5EF4-FFF2-40B4-BE49-F238E27FC236}">
                <a16:creationId xmlns:a16="http://schemas.microsoft.com/office/drawing/2014/main" id="{C3C3A869-32C6-0FF2-A061-1BD7EA1E1564}"/>
              </a:ext>
            </a:extLst>
          </p:cNvPr>
          <p:cNvSpPr txBox="1"/>
          <p:nvPr/>
        </p:nvSpPr>
        <p:spPr>
          <a:xfrm>
            <a:off x="4299284" y="288873"/>
            <a:ext cx="6481011" cy="230832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800" dirty="0"/>
              <a:t>La Cour de cassation </a:t>
            </a:r>
            <a:r>
              <a:rPr lang="en-US" sz="1800" dirty="0" err="1"/>
              <a:t>reconnait</a:t>
            </a:r>
            <a:r>
              <a:rPr lang="en-US" sz="1800" dirty="0"/>
              <a:t> la </a:t>
            </a:r>
            <a:r>
              <a:rPr lang="en-US" sz="1800" dirty="0" err="1"/>
              <a:t>validité</a:t>
            </a:r>
            <a:r>
              <a:rPr lang="en-US" sz="1800" dirty="0"/>
              <a:t> </a:t>
            </a:r>
            <a:r>
              <a:rPr lang="en-US" sz="1800" dirty="0" err="1"/>
              <a:t>d’une</a:t>
            </a:r>
            <a:r>
              <a:rPr lang="en-US" sz="1800" dirty="0"/>
              <a:t> clause </a:t>
            </a:r>
            <a:r>
              <a:rPr lang="en-US" sz="1800" dirty="0" err="1"/>
              <a:t>interdisant</a:t>
            </a:r>
            <a:r>
              <a:rPr lang="en-US" sz="1800" dirty="0"/>
              <a:t> à un </a:t>
            </a:r>
            <a:r>
              <a:rPr lang="en-US" sz="1800" dirty="0" err="1"/>
              <a:t>ingénieur</a:t>
            </a:r>
            <a:r>
              <a:rPr lang="en-US" sz="1800" dirty="0"/>
              <a:t> : </a:t>
            </a:r>
            <a:br>
              <a:rPr lang="en-US" sz="1800" dirty="0"/>
            </a:br>
            <a:r>
              <a:rPr lang="en-US" sz="1800" dirty="0"/>
              <a:t>	- pendant 5 </a:t>
            </a:r>
            <a:r>
              <a:rPr lang="en-US" sz="1800" dirty="0" err="1"/>
              <a:t>ans</a:t>
            </a:r>
            <a:r>
              <a:rPr lang="en-US" sz="1800" dirty="0"/>
              <a:t> après son </a:t>
            </a:r>
            <a:r>
              <a:rPr lang="en-US" sz="1800" dirty="0" err="1"/>
              <a:t>départ</a:t>
            </a:r>
            <a:r>
              <a:rPr lang="en-US" sz="1800" dirty="0"/>
              <a:t> de </a:t>
            </a:r>
            <a:r>
              <a:rPr lang="en-US" sz="1800" dirty="0" err="1"/>
              <a:t>l’entreprise</a:t>
            </a:r>
            <a:r>
              <a:rPr lang="en-US" sz="1800" dirty="0"/>
              <a:t> de deposer, </a:t>
            </a:r>
            <a:r>
              <a:rPr lang="en-US" sz="1800" dirty="0" err="1"/>
              <a:t>sauf</a:t>
            </a:r>
            <a:r>
              <a:rPr lang="en-US" sz="1800" dirty="0"/>
              <a:t> accord de </a:t>
            </a:r>
            <a:r>
              <a:rPr lang="en-US" sz="1800" dirty="0" err="1"/>
              <a:t>l’employer</a:t>
            </a:r>
            <a:r>
              <a:rPr lang="en-US" sz="1800" dirty="0"/>
              <a:t>, des brevets pour des </a:t>
            </a:r>
            <a:r>
              <a:rPr lang="en-US" sz="1800" dirty="0" err="1"/>
              <a:t>créations</a:t>
            </a:r>
            <a:r>
              <a:rPr lang="en-US" sz="1800" dirty="0"/>
              <a:t> </a:t>
            </a:r>
            <a:r>
              <a:rPr lang="en-US" sz="1800" dirty="0" err="1"/>
              <a:t>inventées</a:t>
            </a:r>
            <a:r>
              <a:rPr lang="en-US" sz="1800" dirty="0"/>
              <a:t> pendant </a:t>
            </a:r>
            <a:r>
              <a:rPr lang="en-US" sz="1800" dirty="0" err="1"/>
              <a:t>l’exécution</a:t>
            </a:r>
            <a:r>
              <a:rPr lang="en-US" sz="1800" dirty="0"/>
              <a:t> du </a:t>
            </a:r>
            <a:r>
              <a:rPr lang="en-US" sz="1800" dirty="0" err="1"/>
              <a:t>contrat</a:t>
            </a:r>
            <a:r>
              <a:rPr lang="en-US" sz="1800" dirty="0"/>
              <a:t> de travail, </a:t>
            </a:r>
            <a:br>
              <a:rPr lang="en-US" sz="1800" dirty="0"/>
            </a:br>
            <a:r>
              <a:rPr lang="en-US" sz="1800" dirty="0"/>
              <a:t>	- </a:t>
            </a:r>
            <a:r>
              <a:rPr lang="en-US" sz="1800" dirty="0" err="1"/>
              <a:t>d’utiliser</a:t>
            </a:r>
            <a:r>
              <a:rPr lang="en-US" sz="1800" dirty="0"/>
              <a:t> les </a:t>
            </a:r>
            <a:r>
              <a:rPr lang="en-US" sz="1800" dirty="0" err="1"/>
              <a:t>connaissances</a:t>
            </a:r>
            <a:r>
              <a:rPr lang="en-US" sz="1800" dirty="0"/>
              <a:t> </a:t>
            </a:r>
            <a:r>
              <a:rPr lang="en-US" sz="1800" dirty="0" err="1"/>
              <a:t>acquises</a:t>
            </a:r>
            <a:r>
              <a:rPr lang="en-US" sz="1800" dirty="0"/>
              <a:t> pour </a:t>
            </a:r>
            <a:r>
              <a:rPr lang="en-US" sz="1800" dirty="0" err="1"/>
              <a:t>écrire</a:t>
            </a:r>
            <a:r>
              <a:rPr lang="en-US" sz="1800" dirty="0"/>
              <a:t> et </a:t>
            </a:r>
            <a:r>
              <a:rPr lang="en-US" sz="1800" dirty="0" err="1"/>
              <a:t>publier</a:t>
            </a:r>
            <a:r>
              <a:rPr lang="en-US" sz="1800" dirty="0"/>
              <a:t> des articles pendant 3 ans.</a:t>
            </a:r>
          </a:p>
          <a:p>
            <a:endParaRPr lang="fr-FR" dirty="0"/>
          </a:p>
        </p:txBody>
      </p:sp>
    </p:spTree>
    <p:extLst>
      <p:ext uri="{BB962C8B-B14F-4D97-AF65-F5344CB8AC3E}">
        <p14:creationId xmlns:p14="http://schemas.microsoft.com/office/powerpoint/2010/main" val="3870242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1E9F173-0F33-FC4D-058E-46FD79ABAAC4}"/>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vert="horz" lIns="182880" tIns="182880" rIns="182880" bIns="182880" rtlCol="0" anchor="ctr">
            <a:normAutofit/>
          </a:bodyPr>
          <a:lstStyle/>
          <a:p>
            <a:r>
              <a:rPr lang="en-US" kern="1200" cap="all" spc="200" baseline="0" dirty="0">
                <a:solidFill>
                  <a:srgbClr val="FFFFFF"/>
                </a:solidFill>
                <a:latin typeface="+mj-lt"/>
                <a:ea typeface="+mj-ea"/>
                <a:cs typeface="+mj-cs"/>
              </a:rPr>
              <a:t>prêt de main d’oeuvre </a:t>
            </a:r>
          </a:p>
        </p:txBody>
      </p:sp>
      <p:grpSp>
        <p:nvGrpSpPr>
          <p:cNvPr id="5" name="Groupe 4">
            <a:extLst>
              <a:ext uri="{FF2B5EF4-FFF2-40B4-BE49-F238E27FC236}">
                <a16:creationId xmlns:a16="http://schemas.microsoft.com/office/drawing/2014/main" id="{E91793EB-E3AA-2938-76BB-B2E182BEC04B}"/>
              </a:ext>
            </a:extLst>
          </p:cNvPr>
          <p:cNvGrpSpPr/>
          <p:nvPr/>
        </p:nvGrpSpPr>
        <p:grpSpPr>
          <a:xfrm>
            <a:off x="3657899" y="4680382"/>
            <a:ext cx="7329034" cy="2065934"/>
            <a:chOff x="1186164" y="4402451"/>
            <a:chExt cx="7329034" cy="2065934"/>
          </a:xfrm>
          <a:scene3d>
            <a:camera prst="orthographicFront"/>
            <a:lightRig rig="flat" dir="t"/>
          </a:scene3d>
        </p:grpSpPr>
        <p:sp>
          <p:nvSpPr>
            <p:cNvPr id="6" name="Rectangle : coins arrondis 5">
              <a:extLst>
                <a:ext uri="{FF2B5EF4-FFF2-40B4-BE49-F238E27FC236}">
                  <a16:creationId xmlns:a16="http://schemas.microsoft.com/office/drawing/2014/main" id="{104BD1FB-21C5-C6CC-6B57-FD9B814AA19D}"/>
                </a:ext>
              </a:extLst>
            </p:cNvPr>
            <p:cNvSpPr/>
            <p:nvPr/>
          </p:nvSpPr>
          <p:spPr>
            <a:xfrm>
              <a:off x="1186164" y="4402451"/>
              <a:ext cx="7329034" cy="2065934"/>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a:lstStyle/>
            <a:p>
              <a:endParaRPr lang="fr-FR"/>
            </a:p>
          </p:txBody>
        </p:sp>
        <p:sp>
          <p:nvSpPr>
            <p:cNvPr id="7" name="Rectangle : coins arrondis 4">
              <a:extLst>
                <a:ext uri="{FF2B5EF4-FFF2-40B4-BE49-F238E27FC236}">
                  <a16:creationId xmlns:a16="http://schemas.microsoft.com/office/drawing/2014/main" id="{24F39139-C029-50C2-676E-A1F176582A31}"/>
                </a:ext>
              </a:extLst>
            </p:cNvPr>
            <p:cNvSpPr txBox="1"/>
            <p:nvPr/>
          </p:nvSpPr>
          <p:spPr>
            <a:xfrm>
              <a:off x="1246672" y="4462960"/>
              <a:ext cx="7132167" cy="1944916"/>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1400" b="1" u="sng" kern="1200" dirty="0" err="1"/>
                <a:t>Exemples</a:t>
              </a:r>
              <a:r>
                <a:rPr lang="en-US" sz="1400" kern="1200" dirty="0"/>
                <a:t> : </a:t>
              </a:r>
              <a:br>
                <a:rPr lang="en-US" sz="1400" kern="1200" dirty="0"/>
              </a:br>
              <a:r>
                <a:rPr lang="en-US" sz="1400" kern="1200" dirty="0"/>
                <a:t>	- </a:t>
              </a:r>
              <a:r>
                <a:rPr lang="fr-FR" sz="1400" b="0" u="none" kern="1200" dirty="0"/>
                <a:t>Collaboration entre entreprises technologiques - Une entreprise technologique A pourrait prêter un de ses ingénieurs spécialisés en développement logiciel à une entreprise technologique B pour travailler sur un projet spécifique, avec l'accord de l'ingénieur. L'entreprise B rembourse alors les coûts salariaux à l'entreprise A</a:t>
              </a:r>
              <a:br>
                <a:rPr lang="fr-FR" sz="1400" b="0" u="none" kern="1200" dirty="0"/>
              </a:br>
              <a:r>
                <a:rPr lang="fr-FR" sz="1400" b="0" u="none" kern="1200" dirty="0"/>
                <a:t>	- Projet de recherche et développement - Une université ou un centre de recherche pourrait emprunter un ingénieur spécialisé en biotechnologie d'une entreprise pharmaceutique pour contribuer à un projet de recherche conjoint.</a:t>
              </a:r>
            </a:p>
          </p:txBody>
        </p:sp>
      </p:grpSp>
      <p:grpSp>
        <p:nvGrpSpPr>
          <p:cNvPr id="9" name="Groupe 8">
            <a:extLst>
              <a:ext uri="{FF2B5EF4-FFF2-40B4-BE49-F238E27FC236}">
                <a16:creationId xmlns:a16="http://schemas.microsoft.com/office/drawing/2014/main" id="{B2BE64E2-1AD6-8CB1-BC33-FF3B76B4F929}"/>
              </a:ext>
            </a:extLst>
          </p:cNvPr>
          <p:cNvGrpSpPr/>
          <p:nvPr/>
        </p:nvGrpSpPr>
        <p:grpSpPr>
          <a:xfrm>
            <a:off x="3323581" y="73359"/>
            <a:ext cx="6312893" cy="2445969"/>
            <a:chOff x="1272941" y="3538968"/>
            <a:chExt cx="7213332" cy="2895520"/>
          </a:xfrm>
          <a:scene3d>
            <a:camera prst="orthographicFront"/>
            <a:lightRig rig="flat" dir="t"/>
          </a:scene3d>
        </p:grpSpPr>
        <p:sp>
          <p:nvSpPr>
            <p:cNvPr id="11" name="Rectangle : coins arrondis 10">
              <a:extLst>
                <a:ext uri="{FF2B5EF4-FFF2-40B4-BE49-F238E27FC236}">
                  <a16:creationId xmlns:a16="http://schemas.microsoft.com/office/drawing/2014/main" id="{78D850AE-7F47-04D8-5788-5E75D4B8F770}"/>
                </a:ext>
              </a:extLst>
            </p:cNvPr>
            <p:cNvSpPr/>
            <p:nvPr/>
          </p:nvSpPr>
          <p:spPr>
            <a:xfrm>
              <a:off x="1272941" y="3538968"/>
              <a:ext cx="7213332" cy="2895520"/>
            </a:xfrm>
            <a:prstGeom prst="roundRect">
              <a:avLst>
                <a:gd name="adj" fmla="val 10000"/>
              </a:avLst>
            </a:prstGeom>
          </p:spPr>
          <p:style>
            <a:lnRef idx="1">
              <a:schemeClr val="accent2"/>
            </a:lnRef>
            <a:fillRef idx="2">
              <a:schemeClr val="accent2"/>
            </a:fillRef>
            <a:effectRef idx="1">
              <a:schemeClr val="accent2"/>
            </a:effectRef>
            <a:fontRef idx="minor">
              <a:schemeClr val="dk1"/>
            </a:fontRef>
          </p:style>
          <p:txBody>
            <a:bodyPr/>
            <a:lstStyle/>
            <a:p>
              <a:endParaRPr lang="fr-FR"/>
            </a:p>
          </p:txBody>
        </p:sp>
        <p:sp>
          <p:nvSpPr>
            <p:cNvPr id="13" name="Rectangle : coins arrondis 4">
              <a:extLst>
                <a:ext uri="{FF2B5EF4-FFF2-40B4-BE49-F238E27FC236}">
                  <a16:creationId xmlns:a16="http://schemas.microsoft.com/office/drawing/2014/main" id="{94795F47-B11B-AAAD-6CDA-BCDB0C19F978}"/>
                </a:ext>
              </a:extLst>
            </p:cNvPr>
            <p:cNvSpPr txBox="1"/>
            <p:nvPr/>
          </p:nvSpPr>
          <p:spPr>
            <a:xfrm>
              <a:off x="1357748" y="3623775"/>
              <a:ext cx="6940068" cy="2725906"/>
            </a:xfrm>
            <a:prstGeom prst="rect">
              <a:avLst/>
            </a:prstGeom>
          </p:spPr>
          <p:style>
            <a:lnRef idx="1">
              <a:schemeClr val="accent2"/>
            </a:lnRef>
            <a:fillRef idx="2">
              <a:schemeClr val="accent2"/>
            </a:fillRef>
            <a:effectRef idx="1">
              <a:schemeClr val="accent2"/>
            </a:effectRef>
            <a:fontRef idx="minor">
              <a:schemeClr val="dk1"/>
            </a:fontRef>
          </p:style>
          <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Articles L,8241-1 et </a:t>
              </a:r>
              <a:r>
                <a:rPr lang="en-US" sz="1800" kern="1200" dirty="0" err="1"/>
                <a:t>suivants</a:t>
              </a:r>
              <a:r>
                <a:rPr lang="en-US" sz="1800" kern="1200" dirty="0"/>
                <a:t> du Code du travail </a:t>
              </a:r>
              <a:br>
                <a:rPr lang="en-US" sz="1800" kern="1200" dirty="0"/>
              </a:br>
              <a:r>
                <a:rPr lang="fr-FR" sz="1800" kern="1200" dirty="0"/>
                <a:t> </a:t>
              </a:r>
              <a:r>
                <a:rPr lang="fr-FR" sz="1800" kern="1200" dirty="0">
                  <a:sym typeface="Wingdings" panose="05000000000000000000" pitchFamily="2" charset="2"/>
                </a:rPr>
                <a:t> P</a:t>
              </a:r>
              <a:r>
                <a:rPr lang="fr-FR" sz="1800" kern="1200" dirty="0"/>
                <a:t>ratique par laquelle une entreprise (l'entreprise prêteuse) met à disposition d'une autre entreprise (l'entreprise utilisatrice) un ou plusieurs de ses salariés, pour une durée déterminée. </a:t>
              </a:r>
              <a:br>
                <a:rPr lang="fr-FR" sz="1800" kern="1200" dirty="0"/>
              </a:br>
              <a:r>
                <a:rPr lang="fr-FR" sz="1800" kern="1200" dirty="0"/>
                <a:t>Cette pratique est strictement réglementée pour éviter l'abus, notamment le travail temporaire illégal</a:t>
              </a:r>
              <a:endParaRPr lang="en-US" sz="1800" kern="1200" dirty="0"/>
            </a:p>
          </p:txBody>
        </p:sp>
      </p:grpSp>
      <p:grpSp>
        <p:nvGrpSpPr>
          <p:cNvPr id="15" name="Groupe 14">
            <a:extLst>
              <a:ext uri="{FF2B5EF4-FFF2-40B4-BE49-F238E27FC236}">
                <a16:creationId xmlns:a16="http://schemas.microsoft.com/office/drawing/2014/main" id="{5C7810A2-DF84-9747-1DDF-615396DB2ACD}"/>
              </a:ext>
            </a:extLst>
          </p:cNvPr>
          <p:cNvGrpSpPr/>
          <p:nvPr/>
        </p:nvGrpSpPr>
        <p:grpSpPr>
          <a:xfrm>
            <a:off x="5556954" y="2584192"/>
            <a:ext cx="6167447" cy="2065935"/>
            <a:chOff x="0" y="1608622"/>
            <a:chExt cx="8486274" cy="3217244"/>
          </a:xfrm>
          <a:scene3d>
            <a:camera prst="orthographicFront"/>
            <a:lightRig rig="flat" dir="t"/>
          </a:scene3d>
        </p:grpSpPr>
        <p:sp>
          <p:nvSpPr>
            <p:cNvPr id="16" name="Rectangle : coins arrondis 15">
              <a:extLst>
                <a:ext uri="{FF2B5EF4-FFF2-40B4-BE49-F238E27FC236}">
                  <a16:creationId xmlns:a16="http://schemas.microsoft.com/office/drawing/2014/main" id="{DCBC58A7-0497-305B-AAF0-7DFC3FC896E8}"/>
                </a:ext>
              </a:extLst>
            </p:cNvPr>
            <p:cNvSpPr/>
            <p:nvPr/>
          </p:nvSpPr>
          <p:spPr>
            <a:xfrm>
              <a:off x="0" y="1608622"/>
              <a:ext cx="8486274" cy="3217244"/>
            </a:xfrm>
            <a:prstGeom prst="roundRect">
              <a:avLst>
                <a:gd name="adj" fmla="val 10000"/>
              </a:avLst>
            </a:prstGeom>
          </p:spPr>
          <p:style>
            <a:lnRef idx="1">
              <a:schemeClr val="accent3"/>
            </a:lnRef>
            <a:fillRef idx="2">
              <a:schemeClr val="accent3"/>
            </a:fillRef>
            <a:effectRef idx="1">
              <a:schemeClr val="accent3"/>
            </a:effectRef>
            <a:fontRef idx="minor">
              <a:schemeClr val="dk1"/>
            </a:fontRef>
          </p:style>
          <p:txBody>
            <a:bodyPr/>
            <a:lstStyle/>
            <a:p>
              <a:endParaRPr lang="fr-FR"/>
            </a:p>
          </p:txBody>
        </p:sp>
        <p:sp>
          <p:nvSpPr>
            <p:cNvPr id="17" name="Rectangle : coins arrondis 4">
              <a:extLst>
                <a:ext uri="{FF2B5EF4-FFF2-40B4-BE49-F238E27FC236}">
                  <a16:creationId xmlns:a16="http://schemas.microsoft.com/office/drawing/2014/main" id="{D77B42ED-7DDF-3E37-C5A6-6352BADCEC30}"/>
                </a:ext>
              </a:extLst>
            </p:cNvPr>
            <p:cNvSpPr txBox="1"/>
            <p:nvPr/>
          </p:nvSpPr>
          <p:spPr>
            <a:xfrm>
              <a:off x="94230" y="1702852"/>
              <a:ext cx="8297814" cy="3028784"/>
            </a:xfrm>
            <a:prstGeom prst="rect">
              <a:avLst/>
            </a:prstGeom>
          </p:spPr>
          <p:style>
            <a:lnRef idx="1">
              <a:schemeClr val="accent3"/>
            </a:lnRef>
            <a:fillRef idx="2">
              <a:schemeClr val="accent3"/>
            </a:fillRef>
            <a:effectRef idx="1">
              <a:schemeClr val="accent3"/>
            </a:effectRef>
            <a:fontRef idx="minor">
              <a:schemeClr val="dk1"/>
            </a:fontRef>
          </p:style>
          <p:txBody>
            <a:bodyPr spcFirstLastPara="0" vert="horz" wrap="square" lIns="68580" tIns="68580" rIns="68580" bIns="68580" numCol="1" spcCol="1270" anchor="ctr" anchorCtr="0">
              <a:noAutofit/>
            </a:bodyPr>
            <a:lstStyle/>
            <a:p>
              <a:pPr marL="0" lvl="0" indent="0" defTabSz="800100">
                <a:lnSpc>
                  <a:spcPct val="90000"/>
                </a:lnSpc>
                <a:spcBef>
                  <a:spcPct val="0"/>
                </a:spcBef>
                <a:spcAft>
                  <a:spcPct val="35000"/>
                </a:spcAft>
                <a:buNone/>
              </a:pPr>
              <a:r>
                <a:rPr lang="en-US" sz="1800" kern="1200" dirty="0" err="1"/>
                <a:t>L’accord</a:t>
              </a:r>
              <a:r>
                <a:rPr lang="en-US" sz="1800" kern="1200" dirty="0"/>
                <a:t> du </a:t>
              </a:r>
              <a:r>
                <a:rPr lang="en-US" sz="1800" kern="1200" dirty="0" err="1"/>
                <a:t>salarié</a:t>
              </a:r>
              <a:r>
                <a:rPr lang="en-US" sz="1800" kern="1200" dirty="0"/>
                <a:t> </a:t>
              </a:r>
              <a:r>
                <a:rPr lang="en-US" sz="1800" kern="1200" dirty="0" err="1"/>
                <a:t>est</a:t>
              </a:r>
              <a:r>
                <a:rPr lang="en-US" sz="1800" kern="1200" dirty="0"/>
                <a:t> </a:t>
              </a:r>
              <a:r>
                <a:rPr lang="en-US" sz="1800" b="1" kern="1200" dirty="0" err="1"/>
                <a:t>obligatoire</a:t>
              </a:r>
              <a:r>
                <a:rPr lang="en-US" sz="1800" b="1" kern="1200" dirty="0"/>
                <a:t> </a:t>
              </a:r>
              <a:r>
                <a:rPr lang="en-US" sz="1800" b="0" kern="1200" dirty="0"/>
                <a:t>: il doit </a:t>
              </a:r>
              <a:r>
                <a:rPr lang="en-US" sz="1800" b="0" kern="1200" dirty="0" err="1"/>
                <a:t>être</a:t>
              </a:r>
              <a:r>
                <a:rPr lang="en-US" sz="1800" b="0" kern="1200" dirty="0"/>
                <a:t> </a:t>
              </a:r>
              <a:r>
                <a:rPr lang="en-US" sz="1800" b="0" kern="1200" dirty="0" err="1"/>
                <a:t>écrit</a:t>
              </a:r>
              <a:r>
                <a:rPr lang="en-US" sz="1800" b="0" kern="1200" dirty="0"/>
                <a:t> au travers d’un </a:t>
              </a:r>
              <a:r>
                <a:rPr lang="en-US" sz="1800" b="0" kern="1200" dirty="0" err="1"/>
                <a:t>avenant</a:t>
              </a:r>
              <a:r>
                <a:rPr lang="en-US" sz="1800" b="0" kern="1200" dirty="0"/>
                <a:t> au </a:t>
              </a:r>
              <a:r>
                <a:rPr lang="en-US" sz="1800" b="0" kern="1200" dirty="0" err="1"/>
                <a:t>contrat</a:t>
              </a:r>
              <a:r>
                <a:rPr lang="en-US" sz="1800" b="0" kern="1200" dirty="0"/>
                <a:t> de travail </a:t>
              </a:r>
              <a:br>
                <a:rPr lang="en-US" sz="1800" b="0" kern="1200" dirty="0"/>
              </a:br>
              <a:r>
                <a:rPr lang="en-US" sz="1800" b="0" kern="1200" dirty="0"/>
                <a:t>Le </a:t>
              </a:r>
              <a:r>
                <a:rPr lang="en-US" sz="1800" b="0" kern="1200" dirty="0" err="1"/>
                <a:t>salarié</a:t>
              </a:r>
              <a:r>
                <a:rPr lang="en-US" sz="1800" b="0" kern="1200" dirty="0"/>
                <a:t> ne </a:t>
              </a:r>
              <a:r>
                <a:rPr lang="en-US" sz="1800" b="0" kern="1200" dirty="0" err="1"/>
                <a:t>peut</a:t>
              </a:r>
              <a:r>
                <a:rPr lang="en-US" sz="1800" b="0" kern="1200" dirty="0"/>
                <a:t> pas </a:t>
              </a:r>
              <a:r>
                <a:rPr lang="en-US" sz="1800" b="0" kern="1200" dirty="0" err="1"/>
                <a:t>être</a:t>
              </a:r>
              <a:r>
                <a:rPr lang="en-US" sz="1800" b="0" kern="1200" dirty="0"/>
                <a:t> </a:t>
              </a:r>
              <a:r>
                <a:rPr lang="en-US" sz="1800" b="0" kern="1200" dirty="0" err="1"/>
                <a:t>sanctionné</a:t>
              </a:r>
              <a:r>
                <a:rPr lang="en-US" sz="1800" b="0" kern="1200" dirty="0"/>
                <a:t>, </a:t>
              </a:r>
              <a:r>
                <a:rPr lang="en-US" sz="1800" b="0" kern="1200" dirty="0" err="1"/>
                <a:t>liencié</a:t>
              </a:r>
              <a:r>
                <a:rPr lang="en-US" sz="1800" b="0" kern="1200" dirty="0"/>
                <a:t> </a:t>
              </a:r>
              <a:r>
                <a:rPr lang="en-US" sz="1800" b="0" kern="1200" dirty="0" err="1"/>
                <a:t>ou</a:t>
              </a:r>
              <a:r>
                <a:rPr lang="en-US" sz="1800" b="0" kern="1200" dirty="0"/>
                <a:t> faire </a:t>
              </a:r>
              <a:r>
                <a:rPr lang="en-US" sz="1800" b="0" kern="1200" dirty="0" err="1"/>
                <a:t>l’objet</a:t>
              </a:r>
              <a:r>
                <a:rPr lang="en-US" sz="1800" b="0" kern="1200" dirty="0"/>
                <a:t> </a:t>
              </a:r>
              <a:r>
                <a:rPr lang="en-US" sz="1800" b="0" kern="1200" dirty="0" err="1"/>
                <a:t>d’une</a:t>
              </a:r>
              <a:r>
                <a:rPr lang="en-US" sz="1800" b="0" kern="1200" dirty="0"/>
                <a:t> </a:t>
              </a:r>
              <a:r>
                <a:rPr lang="en-US" sz="1800" b="0" kern="1200" dirty="0" err="1"/>
                <a:t>mesure</a:t>
              </a:r>
              <a:r>
                <a:rPr lang="en-US" sz="1800" b="0" kern="1200" dirty="0"/>
                <a:t> </a:t>
              </a:r>
              <a:r>
                <a:rPr lang="en-US" sz="1800" b="0" kern="1200" dirty="0" err="1"/>
                <a:t>discriminatoire</a:t>
              </a:r>
              <a:r>
                <a:rPr lang="en-US" sz="1800" b="0" kern="1200" dirty="0"/>
                <a:t> pour </a:t>
              </a:r>
              <a:r>
                <a:rPr lang="en-US" sz="1800" b="0" kern="1200" dirty="0" err="1"/>
                <a:t>avoir</a:t>
              </a:r>
              <a:r>
                <a:rPr lang="en-US" sz="1800" b="0" kern="1200" dirty="0"/>
                <a:t> refuse </a:t>
              </a:r>
              <a:r>
                <a:rPr lang="en-US" sz="1800" b="0" kern="1200" dirty="0" err="1"/>
                <a:t>une</a:t>
              </a:r>
              <a:r>
                <a:rPr lang="en-US" sz="1800" b="0" kern="1200" dirty="0"/>
                <a:t> proposition de mise à disposition</a:t>
              </a:r>
              <a:br>
                <a:rPr lang="en-US" sz="1800" b="0" kern="1200" dirty="0"/>
              </a:br>
              <a:r>
                <a:rPr lang="en-US" sz="1800" b="0" kern="1200" dirty="0"/>
                <a:t>Signature </a:t>
              </a:r>
              <a:r>
                <a:rPr lang="en-US" sz="1800" b="0" kern="1200" dirty="0" err="1"/>
                <a:t>d’une</a:t>
              </a:r>
              <a:r>
                <a:rPr lang="en-US" sz="1800" b="0" kern="1200" dirty="0"/>
                <a:t> convention de mise à disposition</a:t>
              </a:r>
              <a:endParaRPr lang="en-US" sz="1800" kern="1200" dirty="0"/>
            </a:p>
          </p:txBody>
        </p:sp>
      </p:grpSp>
      <p:pic>
        <p:nvPicPr>
          <p:cNvPr id="24" name="Image 23" descr="Une image contenant silhouette, croquis, dessin, dessin humoristique&#10;&#10;Description générée automatiquement">
            <a:extLst>
              <a:ext uri="{FF2B5EF4-FFF2-40B4-BE49-F238E27FC236}">
                <a16:creationId xmlns:a16="http://schemas.microsoft.com/office/drawing/2014/main" id="{A7CE3601-E81B-821C-6429-2DE4B91294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554" y="4371735"/>
            <a:ext cx="3390900" cy="1352550"/>
          </a:xfrm>
          <a:prstGeom prst="rect">
            <a:avLst/>
          </a:prstGeom>
        </p:spPr>
      </p:pic>
      <p:grpSp>
        <p:nvGrpSpPr>
          <p:cNvPr id="25" name="Groupe 24">
            <a:extLst>
              <a:ext uri="{FF2B5EF4-FFF2-40B4-BE49-F238E27FC236}">
                <a16:creationId xmlns:a16="http://schemas.microsoft.com/office/drawing/2014/main" id="{BC4014AC-CD4F-0F81-FDA1-D931E9B02CCC}"/>
              </a:ext>
            </a:extLst>
          </p:cNvPr>
          <p:cNvGrpSpPr/>
          <p:nvPr/>
        </p:nvGrpSpPr>
        <p:grpSpPr>
          <a:xfrm rot="8669812">
            <a:off x="8885407" y="2124393"/>
            <a:ext cx="520443" cy="676844"/>
            <a:chOff x="-329069" y="1132187"/>
            <a:chExt cx="920017" cy="901552"/>
          </a:xfrm>
        </p:grpSpPr>
        <p:sp>
          <p:nvSpPr>
            <p:cNvPr id="26" name="Flèche : bas 25">
              <a:extLst>
                <a:ext uri="{FF2B5EF4-FFF2-40B4-BE49-F238E27FC236}">
                  <a16:creationId xmlns:a16="http://schemas.microsoft.com/office/drawing/2014/main" id="{01AA845A-3BE9-0F06-B124-DD2F2E6A760D}"/>
                </a:ext>
              </a:extLst>
            </p:cNvPr>
            <p:cNvSpPr/>
            <p:nvPr/>
          </p:nvSpPr>
          <p:spPr>
            <a:xfrm rot="12831029">
              <a:off x="-329069" y="1132187"/>
              <a:ext cx="920017" cy="901552"/>
            </a:xfrm>
            <a:prstGeom prst="downArrow">
              <a:avLst>
                <a:gd name="adj1" fmla="val 55000"/>
                <a:gd name="adj2" fmla="val 45000"/>
              </a:avLst>
            </a:prstGeom>
          </p:spPr>
          <p:style>
            <a:lnRef idx="1">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a:lstStyle/>
            <a:p>
              <a:endParaRPr lang="fr-FR"/>
            </a:p>
          </p:txBody>
        </p:sp>
        <p:sp>
          <p:nvSpPr>
            <p:cNvPr id="27" name="Flèche : bas 4">
              <a:extLst>
                <a:ext uri="{FF2B5EF4-FFF2-40B4-BE49-F238E27FC236}">
                  <a16:creationId xmlns:a16="http://schemas.microsoft.com/office/drawing/2014/main" id="{671DDBF3-C2BE-9719-E0D5-F88AA26BE41E}"/>
                </a:ext>
              </a:extLst>
            </p:cNvPr>
            <p:cNvSpPr txBox="1"/>
            <p:nvPr/>
          </p:nvSpPr>
          <p:spPr>
            <a:xfrm rot="12831029">
              <a:off x="-184211" y="1336410"/>
              <a:ext cx="506009" cy="67841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p:txBody>
        </p:sp>
      </p:grpSp>
      <p:grpSp>
        <p:nvGrpSpPr>
          <p:cNvPr id="28" name="Groupe 27">
            <a:extLst>
              <a:ext uri="{FF2B5EF4-FFF2-40B4-BE49-F238E27FC236}">
                <a16:creationId xmlns:a16="http://schemas.microsoft.com/office/drawing/2014/main" id="{2DDE815B-43BA-78BB-2DDF-0D5C537A253D}"/>
              </a:ext>
            </a:extLst>
          </p:cNvPr>
          <p:cNvGrpSpPr/>
          <p:nvPr/>
        </p:nvGrpSpPr>
        <p:grpSpPr>
          <a:xfrm rot="8669812">
            <a:off x="10262525" y="4341959"/>
            <a:ext cx="520443" cy="676844"/>
            <a:chOff x="-329069" y="1132187"/>
            <a:chExt cx="920017" cy="901552"/>
          </a:xfrm>
        </p:grpSpPr>
        <p:sp>
          <p:nvSpPr>
            <p:cNvPr id="29" name="Flèche : bas 28">
              <a:extLst>
                <a:ext uri="{FF2B5EF4-FFF2-40B4-BE49-F238E27FC236}">
                  <a16:creationId xmlns:a16="http://schemas.microsoft.com/office/drawing/2014/main" id="{107C4A5E-134E-220C-68FC-D260CF2E59FA}"/>
                </a:ext>
              </a:extLst>
            </p:cNvPr>
            <p:cNvSpPr/>
            <p:nvPr/>
          </p:nvSpPr>
          <p:spPr>
            <a:xfrm rot="12831029">
              <a:off x="-329069" y="1132187"/>
              <a:ext cx="920017" cy="901552"/>
            </a:xfrm>
            <a:prstGeom prst="downArrow">
              <a:avLst>
                <a:gd name="adj1" fmla="val 55000"/>
                <a:gd name="adj2" fmla="val 45000"/>
              </a:avLst>
            </a:prstGeom>
          </p:spPr>
          <p:style>
            <a:lnRef idx="1">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a:lstStyle/>
            <a:p>
              <a:endParaRPr lang="fr-FR"/>
            </a:p>
          </p:txBody>
        </p:sp>
        <p:sp>
          <p:nvSpPr>
            <p:cNvPr id="30" name="Flèche : bas 4">
              <a:extLst>
                <a:ext uri="{FF2B5EF4-FFF2-40B4-BE49-F238E27FC236}">
                  <a16:creationId xmlns:a16="http://schemas.microsoft.com/office/drawing/2014/main" id="{875691D2-1171-E3A2-AD71-BBD9B86A9EA3}"/>
                </a:ext>
              </a:extLst>
            </p:cNvPr>
            <p:cNvSpPr txBox="1"/>
            <p:nvPr/>
          </p:nvSpPr>
          <p:spPr>
            <a:xfrm rot="12831029">
              <a:off x="-184211" y="1336410"/>
              <a:ext cx="506009" cy="67841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p:txBody>
        </p:sp>
      </p:grpSp>
    </p:spTree>
    <p:extLst>
      <p:ext uri="{BB962C8B-B14F-4D97-AF65-F5344CB8AC3E}">
        <p14:creationId xmlns:p14="http://schemas.microsoft.com/office/powerpoint/2010/main" val="3459969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A646F11-6E48-B700-7C59-6F9D7CBBFFC1}"/>
              </a:ext>
            </a:extLst>
          </p:cNvPr>
          <p:cNvSpPr>
            <a:spLocks noGrp="1"/>
          </p:cNvSpPr>
          <p:nvPr>
            <p:ph type="ctrTitle"/>
          </p:nvPr>
        </p:nvSpPr>
        <p:spPr>
          <a:xfrm>
            <a:off x="2231136" y="467418"/>
            <a:ext cx="7729728" cy="1188720"/>
          </a:xfrm>
          <a:solidFill>
            <a:srgbClr val="FFFFFF"/>
          </a:solidFill>
        </p:spPr>
        <p:txBody>
          <a:bodyPr vert="horz" lIns="182880" tIns="182880" rIns="182880" bIns="182880" rtlCol="0" anchor="ctr">
            <a:normAutofit fontScale="90000"/>
          </a:bodyPr>
          <a:lstStyle/>
          <a:p>
            <a:r>
              <a:rPr lang="fr-FR" sz="2800" b="1" dirty="0"/>
              <a:t>La Profession d'Ingénieur en France : Cadre Légal et Réglementaire</a:t>
            </a:r>
            <a:endParaRPr lang="en-US" sz="2800" b="1" kern="1200" cap="all" spc="200" baseline="0" dirty="0">
              <a:solidFill>
                <a:srgbClr val="262626"/>
              </a:solidFill>
              <a:latin typeface="+mj-lt"/>
              <a:ea typeface="+mj-ea"/>
              <a:cs typeface="+mj-cs"/>
            </a:endParaRPr>
          </a:p>
        </p:txBody>
      </p:sp>
      <p:sp>
        <p:nvSpPr>
          <p:cNvPr id="3" name="Sous-titre 2">
            <a:extLst>
              <a:ext uri="{FF2B5EF4-FFF2-40B4-BE49-F238E27FC236}">
                <a16:creationId xmlns:a16="http://schemas.microsoft.com/office/drawing/2014/main" id="{7EF43369-3560-A374-A1FA-FDB8E83A600C}"/>
              </a:ext>
            </a:extLst>
          </p:cNvPr>
          <p:cNvSpPr>
            <a:spLocks noGrp="1"/>
          </p:cNvSpPr>
          <p:nvPr>
            <p:ph type="subTitle" idx="1"/>
          </p:nvPr>
        </p:nvSpPr>
        <p:spPr>
          <a:xfrm>
            <a:off x="1588755" y="2248448"/>
            <a:ext cx="9014489" cy="2261957"/>
          </a:xfrm>
        </p:spPr>
        <p:txBody>
          <a:bodyPr vert="horz" lIns="91440" tIns="45720" rIns="91440" bIns="45720" rtlCol="0">
            <a:normAutofit/>
          </a:bodyPr>
          <a:lstStyle/>
          <a:p>
            <a:pPr marL="342900" indent="-342900" algn="just">
              <a:buFont typeface="Arial" panose="020B0604020202020204" pitchFamily="34" charset="0"/>
              <a:buChar char="•"/>
            </a:pPr>
            <a:r>
              <a:rPr lang="fr-FR" dirty="0">
                <a:solidFill>
                  <a:schemeClr val="tx1"/>
                </a:solidFill>
                <a:latin typeface="Times New Roman" panose="02020603050405020304" pitchFamily="18" charset="0"/>
                <a:cs typeface="Times New Roman" panose="02020603050405020304" pitchFamily="18" charset="0"/>
              </a:rPr>
              <a:t>La profession d'ingénieur en France est encadrée par diverses normes légales et éthiques. </a:t>
            </a:r>
          </a:p>
          <a:p>
            <a:pPr algn="just"/>
            <a:endParaRPr lang="fr-FR" dirty="0">
              <a:solidFill>
                <a:schemeClr val="tx1"/>
              </a:solidFill>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fr-FR" dirty="0">
                <a:solidFill>
                  <a:schemeClr val="tx1"/>
                </a:solidFill>
                <a:latin typeface="Times New Roman" panose="02020603050405020304" pitchFamily="18" charset="0"/>
                <a:cs typeface="Times New Roman" panose="02020603050405020304" pitchFamily="18" charset="0"/>
              </a:rPr>
              <a:t>Comprendre ces cadres est essentiel pour toute pratique d'ingénierie responsable et conforme en France.</a:t>
            </a:r>
          </a:p>
        </p:txBody>
      </p:sp>
    </p:spTree>
    <p:extLst>
      <p:ext uri="{BB962C8B-B14F-4D97-AF65-F5344CB8AC3E}">
        <p14:creationId xmlns:p14="http://schemas.microsoft.com/office/powerpoint/2010/main" val="191476798"/>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1E9F173-0F33-FC4D-058E-46FD79ABAAC4}"/>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vert="horz" lIns="182880" tIns="182880" rIns="182880" bIns="182880" rtlCol="0" anchor="ctr">
            <a:normAutofit fontScale="90000"/>
          </a:bodyPr>
          <a:lstStyle/>
          <a:p>
            <a:r>
              <a:rPr lang="en-US" kern="1200" cap="all" spc="200" baseline="0" dirty="0">
                <a:solidFill>
                  <a:srgbClr val="FFFFFF"/>
                </a:solidFill>
                <a:latin typeface="+mj-lt"/>
                <a:ea typeface="+mj-ea"/>
                <a:cs typeface="+mj-cs"/>
              </a:rPr>
              <a:t>prêt de main d’oeuvre</a:t>
            </a:r>
            <a:br>
              <a:rPr lang="en-US" kern="1200" cap="all" spc="200" baseline="0" dirty="0">
                <a:solidFill>
                  <a:srgbClr val="FFFFFF"/>
                </a:solidFill>
                <a:latin typeface="+mj-lt"/>
                <a:ea typeface="+mj-ea"/>
                <a:cs typeface="+mj-cs"/>
              </a:rPr>
            </a:br>
            <a:br>
              <a:rPr lang="en-US" kern="1200" cap="all" spc="200" baseline="0" dirty="0">
                <a:solidFill>
                  <a:srgbClr val="FFFFFF"/>
                </a:solidFill>
                <a:latin typeface="+mj-lt"/>
                <a:ea typeface="+mj-ea"/>
                <a:cs typeface="+mj-cs"/>
              </a:rPr>
            </a:br>
            <a:r>
              <a:rPr lang="en-US" kern="1200" cap="all" spc="200" baseline="0" dirty="0">
                <a:solidFill>
                  <a:srgbClr val="FFFFFF"/>
                </a:solidFill>
                <a:latin typeface="+mj-lt"/>
                <a:ea typeface="+mj-ea"/>
                <a:cs typeface="+mj-cs"/>
              </a:rPr>
              <a:t>STATUT DU </a:t>
            </a:r>
            <a:r>
              <a:rPr lang="en-US" kern="1200" cap="all" spc="200" baseline="0" dirty="0" err="1">
                <a:solidFill>
                  <a:srgbClr val="FFFFFF"/>
                </a:solidFill>
                <a:latin typeface="+mj-lt"/>
                <a:ea typeface="+mj-ea"/>
                <a:cs typeface="+mj-cs"/>
              </a:rPr>
              <a:t>SALARIé</a:t>
            </a:r>
            <a:r>
              <a:rPr lang="en-US" kern="1200" cap="all" spc="200" baseline="0" dirty="0">
                <a:solidFill>
                  <a:srgbClr val="FFFFFF"/>
                </a:solidFill>
                <a:latin typeface="+mj-lt"/>
                <a:ea typeface="+mj-ea"/>
                <a:cs typeface="+mj-cs"/>
              </a:rPr>
              <a:t> pendant la mise à disposition </a:t>
            </a:r>
          </a:p>
        </p:txBody>
      </p:sp>
      <p:grpSp>
        <p:nvGrpSpPr>
          <p:cNvPr id="5" name="Groupe 4">
            <a:extLst>
              <a:ext uri="{FF2B5EF4-FFF2-40B4-BE49-F238E27FC236}">
                <a16:creationId xmlns:a16="http://schemas.microsoft.com/office/drawing/2014/main" id="{E91793EB-E3AA-2938-76BB-B2E182BEC04B}"/>
              </a:ext>
            </a:extLst>
          </p:cNvPr>
          <p:cNvGrpSpPr/>
          <p:nvPr/>
        </p:nvGrpSpPr>
        <p:grpSpPr>
          <a:xfrm>
            <a:off x="5464222" y="3556828"/>
            <a:ext cx="6542313" cy="1596944"/>
            <a:chOff x="1186164" y="4402451"/>
            <a:chExt cx="7329034" cy="2065934"/>
          </a:xfrm>
          <a:scene3d>
            <a:camera prst="orthographicFront"/>
            <a:lightRig rig="flat" dir="t"/>
          </a:scene3d>
        </p:grpSpPr>
        <p:sp>
          <p:nvSpPr>
            <p:cNvPr id="6" name="Rectangle : coins arrondis 5">
              <a:extLst>
                <a:ext uri="{FF2B5EF4-FFF2-40B4-BE49-F238E27FC236}">
                  <a16:creationId xmlns:a16="http://schemas.microsoft.com/office/drawing/2014/main" id="{104BD1FB-21C5-C6CC-6B57-FD9B814AA19D}"/>
                </a:ext>
              </a:extLst>
            </p:cNvPr>
            <p:cNvSpPr/>
            <p:nvPr/>
          </p:nvSpPr>
          <p:spPr>
            <a:xfrm>
              <a:off x="1186164" y="4402451"/>
              <a:ext cx="7329034" cy="2065934"/>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a:lstStyle/>
            <a:p>
              <a:endParaRPr lang="fr-FR"/>
            </a:p>
          </p:txBody>
        </p:sp>
        <p:sp>
          <p:nvSpPr>
            <p:cNvPr id="7" name="Rectangle : coins arrondis 4">
              <a:extLst>
                <a:ext uri="{FF2B5EF4-FFF2-40B4-BE49-F238E27FC236}">
                  <a16:creationId xmlns:a16="http://schemas.microsoft.com/office/drawing/2014/main" id="{24F39139-C029-50C2-676E-A1F176582A31}"/>
                </a:ext>
              </a:extLst>
            </p:cNvPr>
            <p:cNvSpPr txBox="1"/>
            <p:nvPr/>
          </p:nvSpPr>
          <p:spPr>
            <a:xfrm>
              <a:off x="1246672" y="4462960"/>
              <a:ext cx="7132167" cy="1944916"/>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53340" tIns="53340" rIns="53340" bIns="533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fr-FR" b="1" u="none" kern="1200" dirty="0"/>
                <a:t>Fin de mise à disposition : </a:t>
              </a:r>
              <a:r>
                <a:rPr lang="fr-FR" u="none" kern="1200" dirty="0"/>
                <a:t> le salarié retrouve son poste de travail ou un poste à niveau équivalent dans l’entreprise d’origine, sans que sa carrière ou sa rémunération ne soit affectée par la période de prêt. </a:t>
              </a:r>
              <a:endParaRPr lang="fr-FR" b="1" u="none" kern="1200" dirty="0"/>
            </a:p>
          </p:txBody>
        </p:sp>
      </p:grpSp>
      <p:grpSp>
        <p:nvGrpSpPr>
          <p:cNvPr id="9" name="Groupe 8">
            <a:extLst>
              <a:ext uri="{FF2B5EF4-FFF2-40B4-BE49-F238E27FC236}">
                <a16:creationId xmlns:a16="http://schemas.microsoft.com/office/drawing/2014/main" id="{B2BE64E2-1AD6-8CB1-BC33-FF3B76B4F929}"/>
              </a:ext>
            </a:extLst>
          </p:cNvPr>
          <p:cNvGrpSpPr/>
          <p:nvPr/>
        </p:nvGrpSpPr>
        <p:grpSpPr>
          <a:xfrm>
            <a:off x="3323581" y="73359"/>
            <a:ext cx="6542313" cy="985419"/>
            <a:chOff x="1272941" y="3538968"/>
            <a:chExt cx="7213332" cy="2895520"/>
          </a:xfrm>
          <a:scene3d>
            <a:camera prst="orthographicFront"/>
            <a:lightRig rig="flat" dir="t"/>
          </a:scene3d>
        </p:grpSpPr>
        <p:sp>
          <p:nvSpPr>
            <p:cNvPr id="11" name="Rectangle : coins arrondis 10">
              <a:extLst>
                <a:ext uri="{FF2B5EF4-FFF2-40B4-BE49-F238E27FC236}">
                  <a16:creationId xmlns:a16="http://schemas.microsoft.com/office/drawing/2014/main" id="{78D850AE-7F47-04D8-5788-5E75D4B8F770}"/>
                </a:ext>
              </a:extLst>
            </p:cNvPr>
            <p:cNvSpPr/>
            <p:nvPr/>
          </p:nvSpPr>
          <p:spPr>
            <a:xfrm>
              <a:off x="1272941" y="3538968"/>
              <a:ext cx="7213332" cy="2895520"/>
            </a:xfrm>
            <a:prstGeom prst="roundRect">
              <a:avLst>
                <a:gd name="adj" fmla="val 10000"/>
              </a:avLst>
            </a:prstGeom>
          </p:spPr>
          <p:style>
            <a:lnRef idx="1">
              <a:schemeClr val="accent2"/>
            </a:lnRef>
            <a:fillRef idx="2">
              <a:schemeClr val="accent2"/>
            </a:fillRef>
            <a:effectRef idx="1">
              <a:schemeClr val="accent2"/>
            </a:effectRef>
            <a:fontRef idx="minor">
              <a:schemeClr val="dk1"/>
            </a:fontRef>
          </p:style>
          <p:txBody>
            <a:bodyPr/>
            <a:lstStyle/>
            <a:p>
              <a:endParaRPr lang="fr-FR"/>
            </a:p>
          </p:txBody>
        </p:sp>
        <p:sp>
          <p:nvSpPr>
            <p:cNvPr id="13" name="Rectangle : coins arrondis 4">
              <a:extLst>
                <a:ext uri="{FF2B5EF4-FFF2-40B4-BE49-F238E27FC236}">
                  <a16:creationId xmlns:a16="http://schemas.microsoft.com/office/drawing/2014/main" id="{94795F47-B11B-AAAD-6CDA-BCDB0C19F978}"/>
                </a:ext>
              </a:extLst>
            </p:cNvPr>
            <p:cNvSpPr txBox="1"/>
            <p:nvPr/>
          </p:nvSpPr>
          <p:spPr>
            <a:xfrm>
              <a:off x="1357748" y="3623775"/>
              <a:ext cx="6940068" cy="2725906"/>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FR" sz="1800" b="1" kern="1200" dirty="0"/>
                <a:t>Maintien du lien contractuel avec l’entreprise d’origine </a:t>
              </a:r>
              <a:endParaRPr lang="en-US" sz="1800" b="1" kern="1200" dirty="0"/>
            </a:p>
          </p:txBody>
        </p:sp>
      </p:grpSp>
      <p:grpSp>
        <p:nvGrpSpPr>
          <p:cNvPr id="15" name="Groupe 14">
            <a:extLst>
              <a:ext uri="{FF2B5EF4-FFF2-40B4-BE49-F238E27FC236}">
                <a16:creationId xmlns:a16="http://schemas.microsoft.com/office/drawing/2014/main" id="{5C7810A2-DF84-9747-1DDF-615396DB2ACD}"/>
              </a:ext>
            </a:extLst>
          </p:cNvPr>
          <p:cNvGrpSpPr/>
          <p:nvPr/>
        </p:nvGrpSpPr>
        <p:grpSpPr>
          <a:xfrm>
            <a:off x="5369521" y="1632926"/>
            <a:ext cx="6542313" cy="1243550"/>
            <a:chOff x="0" y="1608622"/>
            <a:chExt cx="8486274" cy="3217244"/>
          </a:xfrm>
          <a:scene3d>
            <a:camera prst="orthographicFront"/>
            <a:lightRig rig="flat" dir="t"/>
          </a:scene3d>
        </p:grpSpPr>
        <p:sp>
          <p:nvSpPr>
            <p:cNvPr id="16" name="Rectangle : coins arrondis 15">
              <a:extLst>
                <a:ext uri="{FF2B5EF4-FFF2-40B4-BE49-F238E27FC236}">
                  <a16:creationId xmlns:a16="http://schemas.microsoft.com/office/drawing/2014/main" id="{DCBC58A7-0497-305B-AAF0-7DFC3FC896E8}"/>
                </a:ext>
              </a:extLst>
            </p:cNvPr>
            <p:cNvSpPr/>
            <p:nvPr/>
          </p:nvSpPr>
          <p:spPr>
            <a:xfrm>
              <a:off x="0" y="1608622"/>
              <a:ext cx="8486274" cy="3217244"/>
            </a:xfrm>
            <a:prstGeom prst="roundRect">
              <a:avLst>
                <a:gd name="adj" fmla="val 10000"/>
              </a:avLst>
            </a:prstGeom>
          </p:spPr>
          <p:style>
            <a:lnRef idx="1">
              <a:schemeClr val="accent3"/>
            </a:lnRef>
            <a:fillRef idx="2">
              <a:schemeClr val="accent3"/>
            </a:fillRef>
            <a:effectRef idx="1">
              <a:schemeClr val="accent3"/>
            </a:effectRef>
            <a:fontRef idx="minor">
              <a:schemeClr val="dk1"/>
            </a:fontRef>
          </p:style>
          <p:txBody>
            <a:bodyPr/>
            <a:lstStyle/>
            <a:p>
              <a:endParaRPr lang="fr-FR"/>
            </a:p>
          </p:txBody>
        </p:sp>
        <p:sp>
          <p:nvSpPr>
            <p:cNvPr id="17" name="Rectangle : coins arrondis 4">
              <a:extLst>
                <a:ext uri="{FF2B5EF4-FFF2-40B4-BE49-F238E27FC236}">
                  <a16:creationId xmlns:a16="http://schemas.microsoft.com/office/drawing/2014/main" id="{D77B42ED-7DDF-3E37-C5A6-6352BADCEC30}"/>
                </a:ext>
              </a:extLst>
            </p:cNvPr>
            <p:cNvSpPr txBox="1"/>
            <p:nvPr/>
          </p:nvSpPr>
          <p:spPr>
            <a:xfrm>
              <a:off x="94230" y="1702852"/>
              <a:ext cx="8297814" cy="3028784"/>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spcFirstLastPara="0" vert="horz" wrap="square" lIns="68580" tIns="68580" rIns="68580" bIns="68580" numCol="1" spcCol="1270" anchor="ctr" anchorCtr="0">
              <a:noAutofit/>
            </a:bodyPr>
            <a:lstStyle/>
            <a:p>
              <a:pPr marL="0" lvl="0" indent="0" defTabSz="800100">
                <a:lnSpc>
                  <a:spcPct val="90000"/>
                </a:lnSpc>
                <a:spcBef>
                  <a:spcPct val="0"/>
                </a:spcBef>
                <a:spcAft>
                  <a:spcPct val="35000"/>
                </a:spcAft>
                <a:buNone/>
              </a:pPr>
              <a:r>
                <a:rPr lang="en-US" sz="1800" kern="1200" dirty="0" err="1"/>
                <a:t>Accès</a:t>
              </a:r>
              <a:r>
                <a:rPr lang="en-US" sz="1800" kern="1200" dirty="0"/>
                <a:t> aux installation de restauration et aux </a:t>
              </a:r>
              <a:r>
                <a:rPr lang="en-US" sz="1800" kern="1200" dirty="0" err="1"/>
                <a:t>moyens</a:t>
              </a:r>
              <a:r>
                <a:rPr lang="en-US" sz="1800" kern="1200" dirty="0"/>
                <a:t> de transports </a:t>
              </a:r>
              <a:r>
                <a:rPr lang="en-US" sz="1800" kern="1200" dirty="0" err="1"/>
                <a:t>collectifs</a:t>
              </a:r>
              <a:r>
                <a:rPr lang="en-US" sz="1800" kern="1200" dirty="0"/>
                <a:t> don’t </a:t>
              </a:r>
              <a:r>
                <a:rPr lang="en-US" sz="1800" kern="1200" dirty="0" err="1"/>
                <a:t>bénéficient</a:t>
              </a:r>
              <a:r>
                <a:rPr lang="en-US" sz="1800" kern="1200" dirty="0"/>
                <a:t> </a:t>
              </a:r>
              <a:r>
                <a:rPr lang="en-US" sz="1800" kern="1200" dirty="0" err="1"/>
                <a:t>éventuelle</a:t>
              </a:r>
              <a:r>
                <a:rPr lang="en-US" dirty="0" err="1"/>
                <a:t>ment</a:t>
              </a:r>
              <a:r>
                <a:rPr lang="en-US" dirty="0"/>
                <a:t> les salaries de </a:t>
              </a:r>
              <a:r>
                <a:rPr lang="en-US" dirty="0" err="1"/>
                <a:t>l’entreprise</a:t>
              </a:r>
              <a:r>
                <a:rPr lang="en-US" dirty="0"/>
                <a:t> </a:t>
              </a:r>
              <a:r>
                <a:rPr lang="en-US" dirty="0" err="1"/>
                <a:t>utilisatrice</a:t>
              </a:r>
              <a:r>
                <a:rPr lang="en-US" dirty="0"/>
                <a:t> </a:t>
              </a:r>
              <a:endParaRPr lang="en-US" sz="1800" kern="1200" dirty="0"/>
            </a:p>
          </p:txBody>
        </p:sp>
      </p:grpSp>
      <p:grpSp>
        <p:nvGrpSpPr>
          <p:cNvPr id="4" name="Groupe 3">
            <a:extLst>
              <a:ext uri="{FF2B5EF4-FFF2-40B4-BE49-F238E27FC236}">
                <a16:creationId xmlns:a16="http://schemas.microsoft.com/office/drawing/2014/main" id="{F82555C4-716C-50FC-4924-1410B0E551AF}"/>
              </a:ext>
            </a:extLst>
          </p:cNvPr>
          <p:cNvGrpSpPr/>
          <p:nvPr/>
        </p:nvGrpSpPr>
        <p:grpSpPr>
          <a:xfrm rot="19632248">
            <a:off x="-1415145" y="-2072103"/>
            <a:ext cx="4383023" cy="5276343"/>
            <a:chOff x="-7321350" y="-3911082"/>
            <a:chExt cx="7912298" cy="5944821"/>
          </a:xfrm>
        </p:grpSpPr>
        <p:sp>
          <p:nvSpPr>
            <p:cNvPr id="14" name="Flèche : bas 13">
              <a:extLst>
                <a:ext uri="{FF2B5EF4-FFF2-40B4-BE49-F238E27FC236}">
                  <a16:creationId xmlns:a16="http://schemas.microsoft.com/office/drawing/2014/main" id="{474C10B6-7FF1-4623-19F9-B3FF2599E9B8}"/>
                </a:ext>
              </a:extLst>
            </p:cNvPr>
            <p:cNvSpPr/>
            <p:nvPr/>
          </p:nvSpPr>
          <p:spPr>
            <a:xfrm rot="12831029">
              <a:off x="-329069" y="1132187"/>
              <a:ext cx="920017" cy="901552"/>
            </a:xfrm>
            <a:prstGeom prst="downArrow">
              <a:avLst>
                <a:gd name="adj1" fmla="val 55000"/>
                <a:gd name="adj2" fmla="val 45000"/>
              </a:avLst>
            </a:prstGeom>
          </p:spPr>
          <p:style>
            <a:lnRef idx="1">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a:lstStyle/>
            <a:p>
              <a:endParaRPr lang="fr-FR"/>
            </a:p>
          </p:txBody>
        </p:sp>
        <p:sp>
          <p:nvSpPr>
            <p:cNvPr id="18" name="Flèche : bas 4">
              <a:extLst>
                <a:ext uri="{FF2B5EF4-FFF2-40B4-BE49-F238E27FC236}">
                  <a16:creationId xmlns:a16="http://schemas.microsoft.com/office/drawing/2014/main" id="{6409C4D9-E8FB-A98C-5541-7B175ADB9E01}"/>
                </a:ext>
              </a:extLst>
            </p:cNvPr>
            <p:cNvSpPr txBox="1"/>
            <p:nvPr/>
          </p:nvSpPr>
          <p:spPr>
            <a:xfrm rot="12831029">
              <a:off x="-7321350" y="-3911082"/>
              <a:ext cx="506008" cy="67841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dirty="0"/>
            </a:p>
          </p:txBody>
        </p:sp>
      </p:grpSp>
      <p:grpSp>
        <p:nvGrpSpPr>
          <p:cNvPr id="19" name="Groupe 18">
            <a:extLst>
              <a:ext uri="{FF2B5EF4-FFF2-40B4-BE49-F238E27FC236}">
                <a16:creationId xmlns:a16="http://schemas.microsoft.com/office/drawing/2014/main" id="{7DBBCB7E-2A2C-C19A-2F7A-538760694EB6}"/>
              </a:ext>
            </a:extLst>
          </p:cNvPr>
          <p:cNvGrpSpPr/>
          <p:nvPr/>
        </p:nvGrpSpPr>
        <p:grpSpPr>
          <a:xfrm rot="5400000">
            <a:off x="4668012" y="3659182"/>
            <a:ext cx="809692" cy="890752"/>
            <a:chOff x="-329069" y="1132187"/>
            <a:chExt cx="920017" cy="901552"/>
          </a:xfrm>
        </p:grpSpPr>
        <p:sp>
          <p:nvSpPr>
            <p:cNvPr id="20" name="Flèche : bas 19">
              <a:extLst>
                <a:ext uri="{FF2B5EF4-FFF2-40B4-BE49-F238E27FC236}">
                  <a16:creationId xmlns:a16="http://schemas.microsoft.com/office/drawing/2014/main" id="{3D0A280B-D5C4-214E-8295-3BF67D91AB34}"/>
                </a:ext>
              </a:extLst>
            </p:cNvPr>
            <p:cNvSpPr/>
            <p:nvPr/>
          </p:nvSpPr>
          <p:spPr>
            <a:xfrm rot="12831029">
              <a:off x="-329069" y="1132187"/>
              <a:ext cx="920017" cy="901552"/>
            </a:xfrm>
            <a:prstGeom prst="downArrow">
              <a:avLst>
                <a:gd name="adj1" fmla="val 55000"/>
                <a:gd name="adj2" fmla="val 45000"/>
              </a:avLst>
            </a:prstGeom>
          </p:spPr>
          <p:style>
            <a:lnRef idx="1">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a:lstStyle/>
            <a:p>
              <a:endParaRPr lang="fr-FR"/>
            </a:p>
          </p:txBody>
        </p:sp>
        <p:sp>
          <p:nvSpPr>
            <p:cNvPr id="23" name="Flèche : bas 4">
              <a:extLst>
                <a:ext uri="{FF2B5EF4-FFF2-40B4-BE49-F238E27FC236}">
                  <a16:creationId xmlns:a16="http://schemas.microsoft.com/office/drawing/2014/main" id="{CA365DDE-B994-60BB-CE55-37165BF8DCE5}"/>
                </a:ext>
              </a:extLst>
            </p:cNvPr>
            <p:cNvSpPr txBox="1"/>
            <p:nvPr/>
          </p:nvSpPr>
          <p:spPr>
            <a:xfrm rot="12831029">
              <a:off x="-184211" y="1336410"/>
              <a:ext cx="506009" cy="67841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p:txBody>
        </p:sp>
      </p:grpSp>
      <p:grpSp>
        <p:nvGrpSpPr>
          <p:cNvPr id="25" name="Groupe 24">
            <a:extLst>
              <a:ext uri="{FF2B5EF4-FFF2-40B4-BE49-F238E27FC236}">
                <a16:creationId xmlns:a16="http://schemas.microsoft.com/office/drawing/2014/main" id="{BD72B714-1480-E85B-6E68-BF51454A35FE}"/>
              </a:ext>
            </a:extLst>
          </p:cNvPr>
          <p:cNvGrpSpPr/>
          <p:nvPr/>
        </p:nvGrpSpPr>
        <p:grpSpPr>
          <a:xfrm rot="1924133">
            <a:off x="4509506" y="1971799"/>
            <a:ext cx="800604" cy="977372"/>
            <a:chOff x="-329069" y="1132187"/>
            <a:chExt cx="920017" cy="901552"/>
          </a:xfrm>
        </p:grpSpPr>
        <p:sp>
          <p:nvSpPr>
            <p:cNvPr id="26" name="Flèche : bas 25">
              <a:extLst>
                <a:ext uri="{FF2B5EF4-FFF2-40B4-BE49-F238E27FC236}">
                  <a16:creationId xmlns:a16="http://schemas.microsoft.com/office/drawing/2014/main" id="{6EF0AC40-0044-78D1-1994-180CD95C685E}"/>
                </a:ext>
              </a:extLst>
            </p:cNvPr>
            <p:cNvSpPr/>
            <p:nvPr/>
          </p:nvSpPr>
          <p:spPr>
            <a:xfrm rot="12831029">
              <a:off x="-329069" y="1132187"/>
              <a:ext cx="920017" cy="901552"/>
            </a:xfrm>
            <a:prstGeom prst="downArrow">
              <a:avLst>
                <a:gd name="adj1" fmla="val 55000"/>
                <a:gd name="adj2" fmla="val 45000"/>
              </a:avLst>
            </a:prstGeom>
          </p:spPr>
          <p:style>
            <a:lnRef idx="1">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a:lstStyle/>
            <a:p>
              <a:endParaRPr lang="fr-FR"/>
            </a:p>
          </p:txBody>
        </p:sp>
        <p:sp>
          <p:nvSpPr>
            <p:cNvPr id="27" name="Flèche : bas 4">
              <a:extLst>
                <a:ext uri="{FF2B5EF4-FFF2-40B4-BE49-F238E27FC236}">
                  <a16:creationId xmlns:a16="http://schemas.microsoft.com/office/drawing/2014/main" id="{8A5814CC-990B-3B4D-F78B-A93163853444}"/>
                </a:ext>
              </a:extLst>
            </p:cNvPr>
            <p:cNvSpPr txBox="1"/>
            <p:nvPr/>
          </p:nvSpPr>
          <p:spPr>
            <a:xfrm rot="12831029">
              <a:off x="-184211" y="1336410"/>
              <a:ext cx="506009" cy="67841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p:txBody>
        </p:sp>
      </p:grpSp>
    </p:spTree>
    <p:extLst>
      <p:ext uri="{BB962C8B-B14F-4D97-AF65-F5344CB8AC3E}">
        <p14:creationId xmlns:p14="http://schemas.microsoft.com/office/powerpoint/2010/main" val="30007897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3A1D873-C063-8D99-8C72-7FD728C5B6C5}"/>
              </a:ext>
            </a:extLst>
          </p:cNvPr>
          <p:cNvSpPr>
            <a:spLocks noGrp="1"/>
          </p:cNvSpPr>
          <p:nvPr>
            <p:ph type="title"/>
          </p:nvPr>
        </p:nvSpPr>
        <p:spPr>
          <a:xfrm>
            <a:off x="2231136" y="467418"/>
            <a:ext cx="7729728" cy="1188720"/>
          </a:xfrm>
          <a:solidFill>
            <a:srgbClr val="FFFFFF"/>
          </a:solidFill>
        </p:spPr>
        <p:txBody>
          <a:bodyPr vert="horz" lIns="182880" tIns="182880" rIns="182880" bIns="182880" rtlCol="0" anchor="ctr">
            <a:normAutofit/>
          </a:bodyPr>
          <a:lstStyle/>
          <a:p>
            <a:r>
              <a:rPr lang="en-US" sz="2800" kern="1200" cap="all" spc="200" baseline="0" dirty="0">
                <a:solidFill>
                  <a:srgbClr val="262626"/>
                </a:solidFill>
                <a:latin typeface="+mj-lt"/>
                <a:ea typeface="+mj-ea"/>
                <a:cs typeface="+mj-cs"/>
              </a:rPr>
              <a:t>CONCLUSION</a:t>
            </a:r>
          </a:p>
        </p:txBody>
      </p:sp>
      <p:sp>
        <p:nvSpPr>
          <p:cNvPr id="4" name="ZoneTexte 3">
            <a:extLst>
              <a:ext uri="{FF2B5EF4-FFF2-40B4-BE49-F238E27FC236}">
                <a16:creationId xmlns:a16="http://schemas.microsoft.com/office/drawing/2014/main" id="{11DBB5F7-29F2-2FD6-3E17-6B55D348EB49}"/>
              </a:ext>
            </a:extLst>
          </p:cNvPr>
          <p:cNvSpPr txBox="1"/>
          <p:nvPr/>
        </p:nvSpPr>
        <p:spPr>
          <a:xfrm>
            <a:off x="1692322" y="1978927"/>
            <a:ext cx="8652681" cy="2557880"/>
          </a:xfrm>
          <a:prstGeom prst="rect">
            <a:avLst/>
          </a:prstGeom>
          <a:noFill/>
        </p:spPr>
        <p:txBody>
          <a:bodyPr wrap="square" rtlCol="0">
            <a:spAutoFit/>
          </a:bodyPr>
          <a:lstStyle/>
          <a:p>
            <a:pPr marL="285750" lvl="0" indent="-285750" algn="just">
              <a:lnSpc>
                <a:spcPct val="107000"/>
              </a:lnSpc>
              <a:spcAft>
                <a:spcPts val="800"/>
              </a:spcAft>
              <a:buSzPts val="1000"/>
              <a:buFont typeface="Arial" panose="020B0604020202020204" pitchFamily="34" charset="0"/>
              <a:buChar char="•"/>
              <a:tabLst>
                <a:tab pos="457200" algn="l"/>
              </a:tabLst>
            </a:pPr>
            <a:r>
              <a:rPr lang="fr-FR" sz="18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Résumé</a:t>
            </a:r>
            <a:r>
              <a:rPr lang="fr-FR" sz="1800"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La compréhension et le respect des clauses contractuelles sont cruciaux tant pour l'employeur que pour le salarié. </a:t>
            </a:r>
            <a:endParaRPr lang="fr-FR" kern="0" dirty="0">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07000"/>
              </a:lnSpc>
              <a:spcAft>
                <a:spcPts val="800"/>
              </a:spcAft>
              <a:buSzPts val="1000"/>
              <a:tabLst>
                <a:tab pos="457200" algn="l"/>
              </a:tabLst>
            </a:pPr>
            <a:r>
              <a:rPr lang="fr-FR" sz="1800"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Ces clauses doivent être équilibrées, claires et conformes à la législation.</a:t>
            </a:r>
          </a:p>
          <a:p>
            <a:pPr lvl="0" algn="just">
              <a:lnSpc>
                <a:spcPct val="107000"/>
              </a:lnSpc>
              <a:spcAft>
                <a:spcPts val="800"/>
              </a:spcAft>
              <a:buSzPts val="1000"/>
              <a:tabLst>
                <a:tab pos="457200" algn="l"/>
              </a:tabLst>
            </a:pPr>
            <a:endParaRPr lang="fr-FR"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gn="just">
              <a:lnSpc>
                <a:spcPct val="107000"/>
              </a:lnSpc>
              <a:spcAft>
                <a:spcPts val="800"/>
              </a:spcAft>
              <a:buSzPts val="1000"/>
              <a:buFont typeface="Arial" panose="020B0604020202020204" pitchFamily="34" charset="0"/>
              <a:buChar char="•"/>
              <a:tabLst>
                <a:tab pos="457200" algn="l"/>
              </a:tabLst>
            </a:pPr>
            <a:r>
              <a:rPr lang="fr-FR" sz="18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Point à retenir</a:t>
            </a:r>
            <a:r>
              <a:rPr lang="fr-FR" sz="1800"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Importance d'une rédaction précise et d'une compréhension claire des implications de chaque clause.</a:t>
            </a:r>
            <a:endParaRPr lang="fr-FR"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pic>
        <p:nvPicPr>
          <p:cNvPr id="5" name="Image 4" descr="Une image contenant symbole, cercle, croquis, clipart&#10;&#10;Description générée automatiquement">
            <a:extLst>
              <a:ext uri="{FF2B5EF4-FFF2-40B4-BE49-F238E27FC236}">
                <a16:creationId xmlns:a16="http://schemas.microsoft.com/office/drawing/2014/main" id="{F4351D63-6B5F-123D-6862-691E78374648}"/>
              </a:ext>
            </a:extLst>
          </p:cNvPr>
          <p:cNvPicPr>
            <a:picLocks noChangeAspect="1"/>
          </p:cNvPicPr>
          <p:nvPr/>
        </p:nvPicPr>
        <p:blipFill rotWithShape="1">
          <a:blip r:embed="rId2">
            <a:extLst>
              <a:ext uri="{28A0092B-C50C-407E-A947-70E740481C1C}">
                <a14:useLocalDpi xmlns:a14="http://schemas.microsoft.com/office/drawing/2010/main" val="0"/>
              </a:ext>
            </a:extLst>
          </a:blip>
          <a:srcRect l="16833" t="15468" r="17297" b="18199"/>
          <a:stretch/>
        </p:blipFill>
        <p:spPr>
          <a:xfrm>
            <a:off x="9154332" y="3875964"/>
            <a:ext cx="1721785" cy="1733879"/>
          </a:xfrm>
          <a:prstGeom prst="rect">
            <a:avLst/>
          </a:prstGeom>
        </p:spPr>
      </p:pic>
    </p:spTree>
    <p:extLst>
      <p:ext uri="{BB962C8B-B14F-4D97-AF65-F5344CB8AC3E}">
        <p14:creationId xmlns:p14="http://schemas.microsoft.com/office/powerpoint/2010/main" val="6536064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5BD17F-C95C-40ED-8D04-03295D46F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bg2">
              <a:alpha val="8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0" name="Rectangle 9">
            <a:extLst>
              <a:ext uri="{FF2B5EF4-FFF2-40B4-BE49-F238E27FC236}">
                <a16:creationId xmlns:a16="http://schemas.microsoft.com/office/drawing/2014/main" id="{4203DEB5-0B19-4F8E-84E2-00F5861C96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321564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740B5EE-BDE0-34D9-FC8D-041AF0087F63}"/>
              </a:ext>
            </a:extLst>
          </p:cNvPr>
          <p:cNvSpPr>
            <a:spLocks noGrp="1"/>
          </p:cNvSpPr>
          <p:nvPr>
            <p:ph type="title"/>
          </p:nvPr>
        </p:nvSpPr>
        <p:spPr>
          <a:xfrm>
            <a:off x="2028092" y="988741"/>
            <a:ext cx="9359252" cy="4880518"/>
          </a:xfrm>
          <a:noFill/>
          <a:ln>
            <a:noFill/>
          </a:ln>
        </p:spPr>
        <p:txBody>
          <a:bodyPr vert="horz" wrap="square" lIns="274320" tIns="182880" rIns="274320" bIns="182880" rtlCol="0" anchor="ctr" anchorCtr="1">
            <a:normAutofit/>
          </a:bodyPr>
          <a:lstStyle/>
          <a:p>
            <a:pPr algn="l"/>
            <a:r>
              <a:rPr lang="fr-FR" sz="5400" b="1" kern="0" dirty="0">
                <a:effectLst/>
                <a:latin typeface="Times New Roman" panose="02020603050405020304" pitchFamily="18" charset="0"/>
                <a:ea typeface="Times New Roman" panose="02020603050405020304" pitchFamily="18" charset="0"/>
              </a:rPr>
              <a:t>LES CONVENTIONS DE FORFAIT</a:t>
            </a:r>
            <a:endParaRPr lang="en-US" sz="13800" kern="1200" cap="all" spc="200" baseline="0" dirty="0">
              <a:solidFill>
                <a:schemeClr val="tx1"/>
              </a:solidFill>
              <a:latin typeface="+mj-lt"/>
              <a:ea typeface="+mj-ea"/>
              <a:cs typeface="+mj-cs"/>
            </a:endParaRPr>
          </a:p>
        </p:txBody>
      </p:sp>
    </p:spTree>
    <p:extLst>
      <p:ext uri="{BB962C8B-B14F-4D97-AF65-F5344CB8AC3E}">
        <p14:creationId xmlns:p14="http://schemas.microsoft.com/office/powerpoint/2010/main" val="2272877126"/>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3A1D873-C063-8D99-8C72-7FD728C5B6C5}"/>
              </a:ext>
            </a:extLst>
          </p:cNvPr>
          <p:cNvSpPr>
            <a:spLocks noGrp="1"/>
          </p:cNvSpPr>
          <p:nvPr>
            <p:ph type="title"/>
          </p:nvPr>
        </p:nvSpPr>
        <p:spPr>
          <a:xfrm>
            <a:off x="2231136" y="467418"/>
            <a:ext cx="7729728" cy="1188720"/>
          </a:xfrm>
          <a:solidFill>
            <a:srgbClr val="FFFFFF"/>
          </a:solidFill>
        </p:spPr>
        <p:txBody>
          <a:bodyPr vert="horz" lIns="182880" tIns="182880" rIns="182880" bIns="182880" rtlCol="0" anchor="ctr">
            <a:normAutofit fontScale="90000"/>
          </a:bodyPr>
          <a:lstStyle/>
          <a:p>
            <a:r>
              <a:rPr lang="fr-FR" sz="2800" dirty="0"/>
              <a:t>Introduction </a:t>
            </a:r>
            <a:br>
              <a:rPr lang="fr-FR" sz="2800" dirty="0"/>
            </a:br>
            <a:r>
              <a:rPr lang="fr-FR" sz="2800" dirty="0"/>
              <a:t> </a:t>
            </a:r>
            <a:br>
              <a:rPr lang="fr-FR" sz="2800" dirty="0"/>
            </a:br>
            <a:r>
              <a:rPr lang="fr-FR" sz="2800" dirty="0"/>
              <a:t>- définition d’une CONVENTION</a:t>
            </a:r>
            <a:endParaRPr lang="en-US" sz="2800" kern="1200" cap="all" spc="200" baseline="0" dirty="0">
              <a:solidFill>
                <a:srgbClr val="262626"/>
              </a:solidFill>
              <a:latin typeface="+mj-lt"/>
              <a:ea typeface="+mj-ea"/>
              <a:cs typeface="+mj-cs"/>
            </a:endParaRPr>
          </a:p>
        </p:txBody>
      </p:sp>
      <p:sp>
        <p:nvSpPr>
          <p:cNvPr id="4" name="ZoneTexte 3">
            <a:extLst>
              <a:ext uri="{FF2B5EF4-FFF2-40B4-BE49-F238E27FC236}">
                <a16:creationId xmlns:a16="http://schemas.microsoft.com/office/drawing/2014/main" id="{11DBB5F7-29F2-2FD6-3E17-6B55D348EB49}"/>
              </a:ext>
            </a:extLst>
          </p:cNvPr>
          <p:cNvSpPr txBox="1"/>
          <p:nvPr/>
        </p:nvSpPr>
        <p:spPr>
          <a:xfrm>
            <a:off x="1742993" y="1946114"/>
            <a:ext cx="8652681" cy="2308324"/>
          </a:xfrm>
          <a:prstGeom prst="rect">
            <a:avLst/>
          </a:prstGeom>
          <a:noFill/>
        </p:spPr>
        <p:txBody>
          <a:bodyPr wrap="square" rtlCol="0">
            <a:spAutoFit/>
          </a:bodyPr>
          <a:lstStyle/>
          <a:p>
            <a:pPr marL="285750" indent="-285750">
              <a:buFont typeface="Arial" panose="020B0604020202020204" pitchFamily="34" charset="0"/>
              <a:buChar char="•"/>
            </a:pPr>
            <a:r>
              <a:rPr lang="fr-FR" sz="1400" kern="0" dirty="0">
                <a:solidFill>
                  <a:schemeClr val="tx1"/>
                </a:solidFill>
                <a:effectLst/>
                <a:latin typeface="Times New Roman" panose="02020603050405020304" pitchFamily="18" charset="0"/>
                <a:ea typeface="Times New Roman" panose="02020603050405020304" pitchFamily="18" charset="0"/>
              </a:rPr>
              <a:t>La convention de forfait permet de fixer une durée de travail sur une base annuelle en jours ou en heures, au lieu de la durée légale hebdomadaire.</a:t>
            </a:r>
          </a:p>
          <a:p>
            <a:pPr marL="285750" indent="-285750">
              <a:buFont typeface="Arial" panose="020B0604020202020204" pitchFamily="34" charset="0"/>
              <a:buChar char="•"/>
            </a:pPr>
            <a:endParaRPr lang="fr-FR" sz="1400" kern="0" dirty="0">
              <a:solidFill>
                <a:schemeClr val="tx1"/>
              </a:solidFill>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fr-FR" sz="1400" kern="0" dirty="0">
                <a:solidFill>
                  <a:schemeClr val="tx1"/>
                </a:solidFill>
                <a:latin typeface="Times New Roman" panose="02020603050405020304" pitchFamily="18" charset="0"/>
                <a:ea typeface="Times New Roman" panose="02020603050405020304" pitchFamily="18" charset="0"/>
              </a:rPr>
              <a:t>Par principe, la durée légale de travail est de :</a:t>
            </a:r>
          </a:p>
          <a:p>
            <a:r>
              <a:rPr lang="fr-FR" sz="1400" kern="0" dirty="0">
                <a:solidFill>
                  <a:schemeClr val="tx1"/>
                </a:solidFill>
                <a:latin typeface="Times New Roman" panose="02020603050405020304" pitchFamily="18" charset="0"/>
                <a:ea typeface="Times New Roman" panose="02020603050405020304" pitchFamily="18" charset="0"/>
              </a:rPr>
              <a:t>	- 7 heures par jour</a:t>
            </a:r>
          </a:p>
          <a:p>
            <a:r>
              <a:rPr lang="fr-FR" sz="1400" kern="0" dirty="0">
                <a:solidFill>
                  <a:schemeClr val="tx1"/>
                </a:solidFill>
                <a:latin typeface="Times New Roman" panose="02020603050405020304" pitchFamily="18" charset="0"/>
                <a:ea typeface="Times New Roman" panose="02020603050405020304" pitchFamily="18" charset="0"/>
              </a:rPr>
              <a:t>	- 35 heures par semaine</a:t>
            </a:r>
          </a:p>
          <a:p>
            <a:endParaRPr lang="fr-FR" sz="1400" kern="0" dirty="0">
              <a:solidFill>
                <a:schemeClr val="tx1"/>
              </a:solidFill>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fr-FR" sz="1400" kern="0" dirty="0">
                <a:solidFill>
                  <a:schemeClr val="tx1"/>
                </a:solidFill>
                <a:latin typeface="Times New Roman" panose="02020603050405020304" pitchFamily="18" charset="0"/>
                <a:ea typeface="Times New Roman" panose="02020603050405020304" pitchFamily="18" charset="0"/>
              </a:rPr>
              <a:t>La convention de forfait est un document qui prévoit une durée du travail différente de la durée légale ou conventionnelle, sur la base d’un forfait établi en heures (sur la semaine, le moi, l’année) ou en jours (sur l’année).</a:t>
            </a:r>
          </a:p>
          <a:p>
            <a:endParaRPr lang="fr-FR" dirty="0"/>
          </a:p>
        </p:txBody>
      </p:sp>
      <p:pic>
        <p:nvPicPr>
          <p:cNvPr id="3" name="Image 2" descr="Une image contenant horloge, texte, personne, habits&#10;&#10;Description générée automatiquement">
            <a:extLst>
              <a:ext uri="{FF2B5EF4-FFF2-40B4-BE49-F238E27FC236}">
                <a16:creationId xmlns:a16="http://schemas.microsoft.com/office/drawing/2014/main" id="{EE296574-6F34-7675-D559-FFB73E0604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8590" y="3873948"/>
            <a:ext cx="2993409" cy="2993409"/>
          </a:xfrm>
          <a:prstGeom prst="rect">
            <a:avLst/>
          </a:prstGeom>
        </p:spPr>
      </p:pic>
    </p:spTree>
    <p:extLst>
      <p:ext uri="{BB962C8B-B14F-4D97-AF65-F5344CB8AC3E}">
        <p14:creationId xmlns:p14="http://schemas.microsoft.com/office/powerpoint/2010/main" val="34055226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653D2B5-3B12-CD48-A0B3-79FDB80F0EDC}"/>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vert="horz" lIns="182880" tIns="182880" rIns="182880" bIns="182880" rtlCol="0" anchor="ctr">
            <a:normAutofit fontScale="90000"/>
          </a:bodyPr>
          <a:lstStyle/>
          <a:p>
            <a:br>
              <a:rPr lang="en-US" sz="2300" kern="1200" cap="all" spc="200" baseline="0" dirty="0">
                <a:solidFill>
                  <a:srgbClr val="FFFFFF"/>
                </a:solidFill>
                <a:latin typeface="+mj-lt"/>
                <a:ea typeface="+mj-ea"/>
                <a:cs typeface="+mj-cs"/>
              </a:rPr>
            </a:br>
            <a:br>
              <a:rPr lang="en-US" sz="2300" kern="1200" cap="all" spc="200" baseline="0" dirty="0">
                <a:solidFill>
                  <a:srgbClr val="FFFFFF"/>
                </a:solidFill>
                <a:latin typeface="+mj-lt"/>
                <a:ea typeface="+mj-ea"/>
                <a:cs typeface="+mj-cs"/>
              </a:rPr>
            </a:br>
            <a:br>
              <a:rPr lang="en-US" sz="2300" kern="1200" cap="all" spc="200" baseline="0" dirty="0">
                <a:solidFill>
                  <a:srgbClr val="FFFFFF"/>
                </a:solidFill>
                <a:latin typeface="+mj-lt"/>
                <a:ea typeface="+mj-ea"/>
                <a:cs typeface="+mj-cs"/>
              </a:rPr>
            </a:br>
            <a:r>
              <a:rPr lang="en-US" sz="2300" kern="1200" cap="all" spc="200" baseline="0" dirty="0">
                <a:solidFill>
                  <a:srgbClr val="FFFFFF"/>
                </a:solidFill>
                <a:latin typeface="+mj-lt"/>
                <a:ea typeface="+mj-ea"/>
                <a:cs typeface="+mj-cs"/>
              </a:rPr>
              <a:t>Convention de </a:t>
            </a:r>
            <a:r>
              <a:rPr lang="en-US" sz="2300" kern="1200" cap="all" spc="200" baseline="0" dirty="0" err="1">
                <a:solidFill>
                  <a:srgbClr val="FFFFFF"/>
                </a:solidFill>
                <a:latin typeface="+mj-lt"/>
                <a:ea typeface="+mj-ea"/>
                <a:cs typeface="+mj-cs"/>
              </a:rPr>
              <a:t>Forfait</a:t>
            </a:r>
            <a:r>
              <a:rPr lang="en-US" sz="2300" kern="1200" cap="all" spc="200" baseline="0" dirty="0">
                <a:solidFill>
                  <a:srgbClr val="FFFFFF"/>
                </a:solidFill>
                <a:latin typeface="+mj-lt"/>
                <a:ea typeface="+mj-ea"/>
                <a:cs typeface="+mj-cs"/>
              </a:rPr>
              <a:t> en Heures </a:t>
            </a:r>
            <a:r>
              <a:rPr lang="en-US" sz="2300" kern="1200" cap="all" spc="200" baseline="0" dirty="0" err="1">
                <a:solidFill>
                  <a:srgbClr val="FFFFFF"/>
                </a:solidFill>
                <a:latin typeface="+mj-lt"/>
                <a:ea typeface="+mj-ea"/>
                <a:cs typeface="+mj-cs"/>
              </a:rPr>
              <a:t>ou</a:t>
            </a:r>
            <a:r>
              <a:rPr lang="en-US" sz="2300" kern="1200" cap="all" spc="200" baseline="0" dirty="0">
                <a:solidFill>
                  <a:srgbClr val="FFFFFF"/>
                </a:solidFill>
                <a:latin typeface="+mj-lt"/>
                <a:ea typeface="+mj-ea"/>
                <a:cs typeface="+mj-cs"/>
              </a:rPr>
              <a:t> en </a:t>
            </a:r>
            <a:r>
              <a:rPr lang="en-US" sz="2300" kern="1200" cap="all" spc="200" baseline="0" dirty="0" err="1">
                <a:solidFill>
                  <a:srgbClr val="FFFFFF"/>
                </a:solidFill>
                <a:latin typeface="+mj-lt"/>
                <a:ea typeface="+mj-ea"/>
                <a:cs typeface="+mj-cs"/>
              </a:rPr>
              <a:t>Jours</a:t>
            </a:r>
            <a:br>
              <a:rPr lang="en-US" sz="2300" kern="1200" cap="all" spc="200" baseline="0" dirty="0">
                <a:solidFill>
                  <a:srgbClr val="FFFFFF"/>
                </a:solidFill>
                <a:latin typeface="+mj-lt"/>
                <a:ea typeface="+mj-ea"/>
                <a:cs typeface="+mj-cs"/>
              </a:rPr>
            </a:br>
            <a:br>
              <a:rPr lang="en-US" sz="2300" kern="1200" cap="all" spc="200" baseline="0" dirty="0">
                <a:solidFill>
                  <a:srgbClr val="FFFFFF"/>
                </a:solidFill>
                <a:latin typeface="+mj-lt"/>
                <a:ea typeface="+mj-ea"/>
                <a:cs typeface="+mj-cs"/>
              </a:rPr>
            </a:br>
            <a:r>
              <a:rPr lang="fr-FR" b="1" kern="0" dirty="0">
                <a:latin typeface="Segoe UI Emoji" panose="020B0502040204020203" pitchFamily="34" charset="0"/>
                <a:ea typeface="Times New Roman" panose="02020603050405020304" pitchFamily="18" charset="0"/>
                <a:cs typeface="Segoe UI Emoji" panose="020B0502040204020203" pitchFamily="34" charset="0"/>
              </a:rPr>
              <a:t>🕒</a:t>
            </a:r>
            <a:br>
              <a:rPr lang="fr-FR" b="1" kern="0" dirty="0">
                <a:latin typeface="Segoe UI Emoji" panose="020B0502040204020203" pitchFamily="34" charset="0"/>
                <a:ea typeface="Times New Roman" panose="02020603050405020304" pitchFamily="18" charset="0"/>
                <a:cs typeface="Segoe UI Emoji" panose="020B0502040204020203" pitchFamily="34" charset="0"/>
              </a:rPr>
            </a:br>
            <a:br>
              <a:rPr lang="fr-FR" kern="100" dirty="0">
                <a:latin typeface="Calibri" panose="020F0502020204030204" pitchFamily="34" charset="0"/>
                <a:ea typeface="Calibri" panose="020F0502020204030204" pitchFamily="34" charset="0"/>
                <a:cs typeface="Times New Roman" panose="02020603050405020304" pitchFamily="18" charset="0"/>
              </a:rPr>
            </a:br>
            <a:endParaRPr lang="en-US" sz="2300" kern="1200" cap="all" spc="200" baseline="0" dirty="0">
              <a:solidFill>
                <a:srgbClr val="FFFFFF"/>
              </a:solidFill>
              <a:latin typeface="+mj-lt"/>
              <a:ea typeface="+mj-ea"/>
              <a:cs typeface="+mj-cs"/>
            </a:endParaRPr>
          </a:p>
        </p:txBody>
      </p:sp>
      <p:graphicFrame>
        <p:nvGraphicFramePr>
          <p:cNvPr id="14" name="Espace réservé du texte 2">
            <a:extLst>
              <a:ext uri="{FF2B5EF4-FFF2-40B4-BE49-F238E27FC236}">
                <a16:creationId xmlns:a16="http://schemas.microsoft.com/office/drawing/2014/main" id="{9A09A374-2D3A-8D76-F4F9-3784ACAAC097}"/>
              </a:ext>
            </a:extLst>
          </p:cNvPr>
          <p:cNvGraphicFramePr/>
          <p:nvPr>
            <p:extLst>
              <p:ext uri="{D42A27DB-BD31-4B8C-83A1-F6EECF244321}">
                <p14:modId xmlns:p14="http://schemas.microsoft.com/office/powerpoint/2010/main" val="1745642398"/>
              </p:ext>
            </p:extLst>
          </p:nvPr>
        </p:nvGraphicFramePr>
        <p:xfrm>
          <a:off x="4793504" y="159432"/>
          <a:ext cx="7046804" cy="6499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239062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653D2B5-3B12-CD48-A0B3-79FDB80F0EDC}"/>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vert="horz" lIns="182880" tIns="182880" rIns="182880" bIns="182880" rtlCol="0" anchor="ctr">
            <a:normAutofit/>
          </a:bodyPr>
          <a:lstStyle/>
          <a:p>
            <a:r>
              <a:rPr lang="fr-FR" sz="1800" b="1" kern="0" dirty="0">
                <a:solidFill>
                  <a:schemeClr val="bg1"/>
                </a:solidFill>
                <a:effectLst/>
                <a:latin typeface="Times New Roman" panose="02020603050405020304" pitchFamily="18" charset="0"/>
                <a:ea typeface="Times New Roman" panose="02020603050405020304" pitchFamily="18" charset="0"/>
              </a:rPr>
              <a:t>Droits et Obligations Associés à la convention</a:t>
            </a:r>
            <a:endParaRPr lang="en-US" sz="2300" kern="1200" cap="all" spc="200" baseline="0" dirty="0">
              <a:solidFill>
                <a:schemeClr val="bg1"/>
              </a:solidFill>
              <a:latin typeface="+mj-lt"/>
              <a:ea typeface="+mj-ea"/>
              <a:cs typeface="+mj-cs"/>
            </a:endParaRPr>
          </a:p>
        </p:txBody>
      </p:sp>
      <p:graphicFrame>
        <p:nvGraphicFramePr>
          <p:cNvPr id="14" name="Espace réservé du texte 2">
            <a:extLst>
              <a:ext uri="{FF2B5EF4-FFF2-40B4-BE49-F238E27FC236}">
                <a16:creationId xmlns:a16="http://schemas.microsoft.com/office/drawing/2014/main" id="{9A09A374-2D3A-8D76-F4F9-3784ACAAC097}"/>
              </a:ext>
            </a:extLst>
          </p:cNvPr>
          <p:cNvGraphicFramePr/>
          <p:nvPr>
            <p:extLst>
              <p:ext uri="{D42A27DB-BD31-4B8C-83A1-F6EECF244321}">
                <p14:modId xmlns:p14="http://schemas.microsoft.com/office/powerpoint/2010/main" val="744829004"/>
              </p:ext>
            </p:extLst>
          </p:nvPr>
        </p:nvGraphicFramePr>
        <p:xfrm>
          <a:off x="4690943" y="650430"/>
          <a:ext cx="5320696" cy="4053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 3" descr="Une image contenant horloge, cercle, Horloge murale&#10;&#10;Description générée automatiquement">
            <a:extLst>
              <a:ext uri="{FF2B5EF4-FFF2-40B4-BE49-F238E27FC236}">
                <a16:creationId xmlns:a16="http://schemas.microsoft.com/office/drawing/2014/main" id="{908D2A40-D520-4E67-48E1-FC5D2482DC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19463" y="4254292"/>
            <a:ext cx="2441812" cy="2441812"/>
          </a:xfrm>
          <a:prstGeom prst="rect">
            <a:avLst/>
          </a:prstGeom>
        </p:spPr>
      </p:pic>
    </p:spTree>
    <p:extLst>
      <p:ext uri="{BB962C8B-B14F-4D97-AF65-F5344CB8AC3E}">
        <p14:creationId xmlns:p14="http://schemas.microsoft.com/office/powerpoint/2010/main" val="36432454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3A1D873-C063-8D99-8C72-7FD728C5B6C5}"/>
              </a:ext>
            </a:extLst>
          </p:cNvPr>
          <p:cNvSpPr>
            <a:spLocks noGrp="1"/>
          </p:cNvSpPr>
          <p:nvPr>
            <p:ph type="title"/>
          </p:nvPr>
        </p:nvSpPr>
        <p:spPr>
          <a:xfrm>
            <a:off x="2231136" y="467418"/>
            <a:ext cx="7729728" cy="1188720"/>
          </a:xfrm>
          <a:solidFill>
            <a:srgbClr val="FFFFFF"/>
          </a:solidFill>
        </p:spPr>
        <p:txBody>
          <a:bodyPr vert="horz" lIns="182880" tIns="182880" rIns="182880" bIns="182880" rtlCol="0" anchor="ctr">
            <a:normAutofit/>
          </a:bodyPr>
          <a:lstStyle/>
          <a:p>
            <a:r>
              <a:rPr lang="en-US" sz="2800" kern="1200" cap="all" spc="200" baseline="0" dirty="0">
                <a:solidFill>
                  <a:srgbClr val="262626"/>
                </a:solidFill>
                <a:latin typeface="+mj-lt"/>
                <a:ea typeface="+mj-ea"/>
                <a:cs typeface="+mj-cs"/>
              </a:rPr>
              <a:t>CONCLUSION</a:t>
            </a:r>
          </a:p>
        </p:txBody>
      </p:sp>
      <p:sp>
        <p:nvSpPr>
          <p:cNvPr id="4" name="ZoneTexte 3">
            <a:extLst>
              <a:ext uri="{FF2B5EF4-FFF2-40B4-BE49-F238E27FC236}">
                <a16:creationId xmlns:a16="http://schemas.microsoft.com/office/drawing/2014/main" id="{A10CEF75-B32C-5ED6-BDC5-C664C6DBFB5D}"/>
              </a:ext>
            </a:extLst>
          </p:cNvPr>
          <p:cNvSpPr txBox="1"/>
          <p:nvPr/>
        </p:nvSpPr>
        <p:spPr>
          <a:xfrm>
            <a:off x="1746913" y="1965278"/>
            <a:ext cx="8570794" cy="2751651"/>
          </a:xfrm>
          <a:prstGeom prst="rect">
            <a:avLst/>
          </a:prstGeom>
          <a:noFill/>
        </p:spPr>
        <p:txBody>
          <a:bodyPr wrap="square" rtlCol="0">
            <a:spAutoFit/>
          </a:bodyPr>
          <a:lstStyle/>
          <a:p>
            <a:pPr marL="285750" lvl="0" indent="-285750" algn="just">
              <a:lnSpc>
                <a:spcPct val="107000"/>
              </a:lnSpc>
              <a:spcAft>
                <a:spcPts val="800"/>
              </a:spcAft>
              <a:buSzPts val="1000"/>
              <a:buFont typeface="Arial" panose="020B0604020202020204" pitchFamily="34" charset="0"/>
              <a:buChar char="•"/>
              <a:tabLst>
                <a:tab pos="457200" algn="l"/>
              </a:tabLst>
            </a:pPr>
            <a:r>
              <a:rPr lang="fr-FR" sz="18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Résumé</a:t>
            </a:r>
            <a:r>
              <a:rPr lang="fr-FR" sz="1800"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La convention de forfait offre flexibilité et autonomie mais nécessite une gestion attentive pour préserver l'équilibre travail/vie personnelle et respecter les droits des salariés.</a:t>
            </a:r>
            <a:endParaRPr lang="fr-FR"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gn="just">
              <a:lnSpc>
                <a:spcPct val="107000"/>
              </a:lnSpc>
              <a:spcAft>
                <a:spcPts val="800"/>
              </a:spcAft>
              <a:buSzPts val="1000"/>
              <a:buFont typeface="Arial" panose="020B0604020202020204" pitchFamily="34" charset="0"/>
              <a:buChar char="•"/>
              <a:tabLst>
                <a:tab pos="457200" algn="l"/>
              </a:tabLst>
            </a:pPr>
            <a:r>
              <a:rPr lang="fr-FR" sz="18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Point à retenir</a:t>
            </a:r>
            <a:r>
              <a:rPr lang="fr-FR" sz="1800"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Importance d'une approche équilibrée pour les conventions de forfait, en tenant compte des besoins des entreprises et des salariés.</a:t>
            </a:r>
            <a:endParaRPr lang="fr-FR"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gn="just">
              <a:lnSpc>
                <a:spcPct val="107000"/>
              </a:lnSpc>
              <a:spcAft>
                <a:spcPts val="800"/>
              </a:spcAft>
              <a:buSzPts val="1000"/>
              <a:buFont typeface="Arial" panose="020B0604020202020204" pitchFamily="34" charset="0"/>
              <a:buChar char="•"/>
              <a:tabLst>
                <a:tab pos="457200" algn="l"/>
              </a:tabLst>
            </a:pPr>
            <a:r>
              <a:rPr lang="fr-FR" sz="1800" b="1"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Perspective future</a:t>
            </a:r>
            <a:r>
              <a:rPr lang="fr-FR" sz="1800" kern="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Tendance vers des modèles de travail plus flexibles et personnalisés, influencée par les conventions de forfait.</a:t>
            </a:r>
            <a:endParaRPr lang="fr-FR"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pic>
        <p:nvPicPr>
          <p:cNvPr id="3" name="Image 2" descr="Une image contenant symbole, cercle, croquis, clipart&#10;&#10;Description générée automatiquement">
            <a:extLst>
              <a:ext uri="{FF2B5EF4-FFF2-40B4-BE49-F238E27FC236}">
                <a16:creationId xmlns:a16="http://schemas.microsoft.com/office/drawing/2014/main" id="{05DDF312-C28B-58C4-3F74-902F334A315D}"/>
              </a:ext>
            </a:extLst>
          </p:cNvPr>
          <p:cNvPicPr>
            <a:picLocks noChangeAspect="1"/>
          </p:cNvPicPr>
          <p:nvPr/>
        </p:nvPicPr>
        <p:blipFill rotWithShape="1">
          <a:blip r:embed="rId2">
            <a:extLst>
              <a:ext uri="{28A0092B-C50C-407E-A947-70E740481C1C}">
                <a14:useLocalDpi xmlns:a14="http://schemas.microsoft.com/office/drawing/2010/main" val="0"/>
              </a:ext>
            </a:extLst>
          </a:blip>
          <a:srcRect l="16833" t="15468" r="17297" b="18199"/>
          <a:stretch/>
        </p:blipFill>
        <p:spPr>
          <a:xfrm>
            <a:off x="9376012" y="4099202"/>
            <a:ext cx="1500105" cy="1510642"/>
          </a:xfrm>
          <a:prstGeom prst="rect">
            <a:avLst/>
          </a:prstGeom>
        </p:spPr>
      </p:pic>
    </p:spTree>
    <p:extLst>
      <p:ext uri="{BB962C8B-B14F-4D97-AF65-F5344CB8AC3E}">
        <p14:creationId xmlns:p14="http://schemas.microsoft.com/office/powerpoint/2010/main" val="12460960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5BD17F-C95C-40ED-8D04-03295D46F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bg2">
              <a:alpha val="8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0" name="Rectangle 9">
            <a:extLst>
              <a:ext uri="{FF2B5EF4-FFF2-40B4-BE49-F238E27FC236}">
                <a16:creationId xmlns:a16="http://schemas.microsoft.com/office/drawing/2014/main" id="{4203DEB5-0B19-4F8E-84E2-00F5861C96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321564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740B5EE-BDE0-34D9-FC8D-041AF0087F63}"/>
              </a:ext>
            </a:extLst>
          </p:cNvPr>
          <p:cNvSpPr>
            <a:spLocks noGrp="1"/>
          </p:cNvSpPr>
          <p:nvPr>
            <p:ph type="title"/>
          </p:nvPr>
        </p:nvSpPr>
        <p:spPr>
          <a:xfrm>
            <a:off x="2028092" y="988741"/>
            <a:ext cx="9359252" cy="4880518"/>
          </a:xfrm>
          <a:noFill/>
          <a:ln>
            <a:noFill/>
          </a:ln>
        </p:spPr>
        <p:txBody>
          <a:bodyPr vert="horz" wrap="square" lIns="274320" tIns="182880" rIns="274320" bIns="182880" rtlCol="0" anchor="ctr" anchorCtr="1">
            <a:normAutofit/>
          </a:bodyPr>
          <a:lstStyle/>
          <a:p>
            <a:pPr algn="l"/>
            <a:r>
              <a:rPr lang="fr-FR" sz="5400" b="1" kern="0" dirty="0">
                <a:effectLst/>
                <a:latin typeface="Times New Roman" panose="02020603050405020304" pitchFamily="18" charset="0"/>
                <a:ea typeface="Times New Roman" panose="02020603050405020304" pitchFamily="18" charset="0"/>
              </a:rPr>
              <a:t>Harcèlement moral au travail</a:t>
            </a:r>
            <a:endParaRPr lang="en-US" sz="13800" kern="1200" cap="all" spc="200" baseline="0" dirty="0">
              <a:solidFill>
                <a:schemeClr val="tx1"/>
              </a:solidFill>
              <a:latin typeface="+mj-lt"/>
              <a:ea typeface="+mj-ea"/>
              <a:cs typeface="+mj-cs"/>
            </a:endParaRPr>
          </a:p>
        </p:txBody>
      </p:sp>
    </p:spTree>
    <p:extLst>
      <p:ext uri="{BB962C8B-B14F-4D97-AF65-F5344CB8AC3E}">
        <p14:creationId xmlns:p14="http://schemas.microsoft.com/office/powerpoint/2010/main" val="2943278639"/>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3A1D873-C063-8D99-8C72-7FD728C5B6C5}"/>
              </a:ext>
            </a:extLst>
          </p:cNvPr>
          <p:cNvSpPr>
            <a:spLocks noGrp="1"/>
          </p:cNvSpPr>
          <p:nvPr>
            <p:ph type="title"/>
          </p:nvPr>
        </p:nvSpPr>
        <p:spPr>
          <a:xfrm>
            <a:off x="2231136" y="467418"/>
            <a:ext cx="7729728" cy="1188720"/>
          </a:xfrm>
          <a:solidFill>
            <a:srgbClr val="FFFFFF"/>
          </a:solidFill>
        </p:spPr>
        <p:txBody>
          <a:bodyPr vert="horz" lIns="182880" tIns="182880" rIns="182880" bIns="182880" rtlCol="0" anchor="ctr">
            <a:normAutofit fontScale="90000"/>
          </a:bodyPr>
          <a:lstStyle/>
          <a:p>
            <a:r>
              <a:rPr lang="fr-FR" sz="2800" dirty="0"/>
              <a:t>Introduction </a:t>
            </a:r>
            <a:br>
              <a:rPr lang="fr-FR" sz="2800" dirty="0"/>
            </a:br>
            <a:r>
              <a:rPr lang="fr-FR" sz="2800" dirty="0"/>
              <a:t> </a:t>
            </a:r>
            <a:br>
              <a:rPr lang="fr-FR" sz="2800" dirty="0"/>
            </a:br>
            <a:r>
              <a:rPr lang="fr-FR" sz="2800" dirty="0"/>
              <a:t>- définition du harcèlement moral</a:t>
            </a:r>
            <a:endParaRPr lang="en-US" sz="2800" kern="1200" cap="all" spc="200" baseline="0" dirty="0">
              <a:solidFill>
                <a:srgbClr val="262626"/>
              </a:solidFill>
              <a:latin typeface="+mj-lt"/>
              <a:ea typeface="+mj-ea"/>
              <a:cs typeface="+mj-cs"/>
            </a:endParaRPr>
          </a:p>
        </p:txBody>
      </p:sp>
      <p:sp>
        <p:nvSpPr>
          <p:cNvPr id="4" name="ZoneTexte 3">
            <a:extLst>
              <a:ext uri="{FF2B5EF4-FFF2-40B4-BE49-F238E27FC236}">
                <a16:creationId xmlns:a16="http://schemas.microsoft.com/office/drawing/2014/main" id="{A10CEF75-B32C-5ED6-BDC5-C664C6DBFB5D}"/>
              </a:ext>
            </a:extLst>
          </p:cNvPr>
          <p:cNvSpPr txBox="1"/>
          <p:nvPr/>
        </p:nvSpPr>
        <p:spPr>
          <a:xfrm>
            <a:off x="1746913" y="2292827"/>
            <a:ext cx="8570794" cy="2585323"/>
          </a:xfrm>
          <a:prstGeom prst="rect">
            <a:avLst/>
          </a:prstGeom>
          <a:noFill/>
        </p:spPr>
        <p:txBody>
          <a:bodyPr wrap="square" rtlCol="0">
            <a:spAutoFit/>
          </a:bodyPr>
          <a:lstStyle/>
          <a:p>
            <a:pPr marL="285750" indent="-285750" algn="just">
              <a:buFont typeface="Arial" panose="020B0604020202020204" pitchFamily="34" charset="0"/>
              <a:buChar char="•"/>
            </a:pPr>
            <a:r>
              <a:rPr lang="fr-FR" kern="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Le harcèlement moral au travail se manifeste par des </a:t>
            </a:r>
            <a:r>
              <a:rPr lang="fr-FR" b="1" kern="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agissements répétés</a:t>
            </a:r>
            <a:r>
              <a:rPr lang="fr-FR" kern="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qui </a:t>
            </a:r>
            <a:r>
              <a:rPr lang="fr-FR" b="1" kern="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dégradent les conditions de travail</a:t>
            </a:r>
            <a:r>
              <a:rPr lang="fr-FR" kern="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portent atteinte à la dignité du salarié, altèrent sa santé mentale ou menacent son évolution professionnelle.</a:t>
            </a:r>
          </a:p>
          <a:p>
            <a:pPr marL="285750" indent="-285750" algn="just">
              <a:buFont typeface="Arial" panose="020B0604020202020204" pitchFamily="34" charset="0"/>
              <a:buChar char="•"/>
            </a:pPr>
            <a:endParaRPr lang="fr-FR" kern="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fr-FR" kern="0" dirty="0">
                <a:latin typeface="Times New Roman" panose="02020603050405020304" pitchFamily="18" charset="0"/>
                <a:ea typeface="Times New Roman" panose="02020603050405020304" pitchFamily="18" charset="0"/>
                <a:cs typeface="Times New Roman" panose="02020603050405020304" pitchFamily="18" charset="0"/>
              </a:rPr>
              <a:t>Le harceleur peut être : le dirigeant, un salarié, un tiers chargé par </a:t>
            </a:r>
            <a:r>
              <a:rPr lang="fr-FR" kern="0">
                <a:latin typeface="Times New Roman" panose="02020603050405020304" pitchFamily="18" charset="0"/>
                <a:ea typeface="Times New Roman" panose="02020603050405020304" pitchFamily="18" charset="0"/>
                <a:cs typeface="Times New Roman" panose="02020603050405020304" pitchFamily="18" charset="0"/>
              </a:rPr>
              <a:t>l’employeur etc…</a:t>
            </a:r>
          </a:p>
          <a:p>
            <a:pPr algn="just"/>
            <a:endParaRPr lang="fr-FR" kern="0" dirty="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fr-FR" kern="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Le temps n’est pas un élément constitu</a:t>
            </a:r>
            <a:r>
              <a:rPr lang="fr-FR" kern="0" dirty="0">
                <a:latin typeface="Times New Roman" panose="02020603050405020304" pitchFamily="18" charset="0"/>
                <a:ea typeface="Times New Roman" panose="02020603050405020304" pitchFamily="18" charset="0"/>
                <a:cs typeface="Times New Roman" panose="02020603050405020304" pitchFamily="18" charset="0"/>
              </a:rPr>
              <a:t>tif du harcèlement moral : les faits peuvent se dérouler sur une brève période </a:t>
            </a:r>
            <a:endParaRPr lang="fr-FR" kern="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fr-FR" kern="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15322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DAD6160-85E9-9C5F-306E-D56C892B3CA7}"/>
              </a:ext>
            </a:extLst>
          </p:cNvPr>
          <p:cNvSpPr>
            <a:spLocks noGrp="1"/>
          </p:cNvSpPr>
          <p:nvPr>
            <p:ph type="title"/>
          </p:nvPr>
        </p:nvSpPr>
        <p:spPr>
          <a:xfrm>
            <a:off x="2231136" y="467418"/>
            <a:ext cx="7729728" cy="1188720"/>
          </a:xfrm>
          <a:solidFill>
            <a:srgbClr val="FFFFFF"/>
          </a:solidFill>
        </p:spPr>
        <p:txBody>
          <a:bodyPr vert="horz" lIns="182880" tIns="182880" rIns="182880" bIns="182880" rtlCol="0" anchor="ctr">
            <a:normAutofit/>
          </a:bodyPr>
          <a:lstStyle/>
          <a:p>
            <a:r>
              <a:rPr lang="en-US" kern="1200" cap="all" spc="200" baseline="0" dirty="0">
                <a:solidFill>
                  <a:srgbClr val="262626"/>
                </a:solidFill>
                <a:latin typeface="+mj-lt"/>
                <a:ea typeface="+mj-ea"/>
                <a:cs typeface="+mj-cs"/>
              </a:rPr>
              <a:t>Articles Clés du Code du Travail – definition du </a:t>
            </a:r>
            <a:r>
              <a:rPr lang="en-US" kern="1200" cap="all" spc="200" baseline="0" dirty="0" err="1">
                <a:solidFill>
                  <a:srgbClr val="262626"/>
                </a:solidFill>
                <a:latin typeface="+mj-lt"/>
                <a:ea typeface="+mj-ea"/>
                <a:cs typeface="+mj-cs"/>
              </a:rPr>
              <a:t>harcèlement</a:t>
            </a:r>
            <a:endParaRPr lang="en-US" kern="1200" cap="all" spc="200" baseline="0" dirty="0">
              <a:solidFill>
                <a:srgbClr val="262626"/>
              </a:solidFill>
              <a:latin typeface="+mj-lt"/>
              <a:ea typeface="+mj-ea"/>
              <a:cs typeface="+mj-cs"/>
            </a:endParaRPr>
          </a:p>
        </p:txBody>
      </p:sp>
      <p:sp>
        <p:nvSpPr>
          <p:cNvPr id="3" name="Espace réservé du texte 2">
            <a:extLst>
              <a:ext uri="{FF2B5EF4-FFF2-40B4-BE49-F238E27FC236}">
                <a16:creationId xmlns:a16="http://schemas.microsoft.com/office/drawing/2014/main" id="{3E9BC902-281C-68AB-C76A-6E92C26D5963}"/>
              </a:ext>
            </a:extLst>
          </p:cNvPr>
          <p:cNvSpPr>
            <a:spLocks noGrp="1"/>
          </p:cNvSpPr>
          <p:nvPr>
            <p:ph type="body" idx="1"/>
          </p:nvPr>
        </p:nvSpPr>
        <p:spPr>
          <a:xfrm>
            <a:off x="1706062" y="2291262"/>
            <a:ext cx="8779512" cy="2879256"/>
          </a:xfrm>
        </p:spPr>
        <p:txBody>
          <a:bodyPr vert="horz" lIns="91440" tIns="45720" rIns="91440" bIns="45720" rtlCol="0">
            <a:normAutofit/>
          </a:bodyPr>
          <a:lstStyle/>
          <a:p>
            <a:r>
              <a:rPr lang="en-US" dirty="0">
                <a:solidFill>
                  <a:schemeClr val="tx1"/>
                </a:solidFill>
                <a:latin typeface="Times New Roman" panose="02020603050405020304" pitchFamily="18" charset="0"/>
                <a:cs typeface="Times New Roman" panose="02020603050405020304" pitchFamily="18" charset="0"/>
              </a:rPr>
              <a:t>Article L.1152-2 : </a:t>
            </a:r>
            <a:r>
              <a:rPr lang="en-US" dirty="0" err="1">
                <a:solidFill>
                  <a:schemeClr val="tx1"/>
                </a:solidFill>
                <a:latin typeface="Times New Roman" panose="02020603050405020304" pitchFamily="18" charset="0"/>
                <a:cs typeface="Times New Roman" panose="02020603050405020304" pitchFamily="18" charset="0"/>
              </a:rPr>
              <a:t>Cet</a:t>
            </a:r>
            <a:r>
              <a:rPr lang="en-US" dirty="0">
                <a:solidFill>
                  <a:schemeClr val="tx1"/>
                </a:solidFill>
                <a:latin typeface="Times New Roman" panose="02020603050405020304" pitchFamily="18" charset="0"/>
                <a:cs typeface="Times New Roman" panose="02020603050405020304" pitchFamily="18" charset="0"/>
              </a:rPr>
              <a:t> article </a:t>
            </a:r>
            <a:r>
              <a:rPr lang="en-US" dirty="0" err="1">
                <a:solidFill>
                  <a:schemeClr val="tx1"/>
                </a:solidFill>
                <a:latin typeface="Times New Roman" panose="02020603050405020304" pitchFamily="18" charset="0"/>
                <a:cs typeface="Times New Roman" panose="02020603050405020304" pitchFamily="18" charset="0"/>
              </a:rPr>
              <a:t>établit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une</a:t>
            </a:r>
            <a:r>
              <a:rPr lang="en-US" dirty="0">
                <a:solidFill>
                  <a:schemeClr val="tx1"/>
                </a:solidFill>
                <a:latin typeface="Times New Roman" panose="02020603050405020304" pitchFamily="18" charset="0"/>
                <a:cs typeface="Times New Roman" panose="02020603050405020304" pitchFamily="18" charset="0"/>
              </a:rPr>
              <a:t> protection </a:t>
            </a:r>
            <a:r>
              <a:rPr lang="en-US" dirty="0" err="1">
                <a:solidFill>
                  <a:schemeClr val="tx1"/>
                </a:solidFill>
                <a:latin typeface="Times New Roman" panose="02020603050405020304" pitchFamily="18" charset="0"/>
                <a:cs typeface="Times New Roman" panose="02020603050405020304" pitchFamily="18" charset="0"/>
              </a:rPr>
              <a:t>contre</a:t>
            </a:r>
            <a:r>
              <a:rPr lang="en-US" dirty="0">
                <a:solidFill>
                  <a:schemeClr val="tx1"/>
                </a:solidFill>
                <a:latin typeface="Times New Roman" panose="02020603050405020304" pitchFamily="18" charset="0"/>
                <a:cs typeface="Times New Roman" panose="02020603050405020304" pitchFamily="18" charset="0"/>
              </a:rPr>
              <a:t> le </a:t>
            </a:r>
            <a:r>
              <a:rPr lang="en-US" dirty="0" err="1">
                <a:solidFill>
                  <a:schemeClr val="tx1"/>
                </a:solidFill>
                <a:latin typeface="Times New Roman" panose="02020603050405020304" pitchFamily="18" charset="0"/>
                <a:cs typeface="Times New Roman" panose="02020603050405020304" pitchFamily="18" charset="0"/>
              </a:rPr>
              <a:t>licenciement</a:t>
            </a:r>
            <a:r>
              <a:rPr lang="en-US" dirty="0">
                <a:solidFill>
                  <a:schemeClr val="tx1"/>
                </a:solidFill>
                <a:latin typeface="Times New Roman" panose="02020603050405020304" pitchFamily="18" charset="0"/>
                <a:cs typeface="Times New Roman" panose="02020603050405020304" pitchFamily="18" charset="0"/>
              </a:rPr>
              <a:t> pour les </a:t>
            </a:r>
            <a:r>
              <a:rPr lang="en-US" dirty="0" err="1">
                <a:solidFill>
                  <a:schemeClr val="tx1"/>
                </a:solidFill>
                <a:latin typeface="Times New Roman" panose="02020603050405020304" pitchFamily="18" charset="0"/>
                <a:cs typeface="Times New Roman" panose="02020603050405020304" pitchFamily="18" charset="0"/>
              </a:rPr>
              <a:t>salariés</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ayant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subi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ou</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refusé</a:t>
            </a:r>
            <a:r>
              <a:rPr lang="en-US" dirty="0">
                <a:solidFill>
                  <a:schemeClr val="tx1"/>
                </a:solidFill>
                <a:latin typeface="Times New Roman" panose="02020603050405020304" pitchFamily="18" charset="0"/>
                <a:cs typeface="Times New Roman" panose="02020603050405020304" pitchFamily="18" charset="0"/>
              </a:rPr>
              <a:t> de </a:t>
            </a:r>
            <a:r>
              <a:rPr lang="en-US" dirty="0" err="1">
                <a:solidFill>
                  <a:schemeClr val="tx1"/>
                </a:solidFill>
                <a:latin typeface="Times New Roman" panose="02020603050405020304" pitchFamily="18" charset="0"/>
                <a:cs typeface="Times New Roman" panose="02020603050405020304" pitchFamily="18" charset="0"/>
              </a:rPr>
              <a:t>subir</a:t>
            </a:r>
            <a:r>
              <a:rPr lang="en-US" dirty="0">
                <a:solidFill>
                  <a:schemeClr val="tx1"/>
                </a:solidFill>
                <a:latin typeface="Times New Roman" panose="02020603050405020304" pitchFamily="18" charset="0"/>
                <a:cs typeface="Times New Roman" panose="02020603050405020304" pitchFamily="18" charset="0"/>
              </a:rPr>
              <a:t> du </a:t>
            </a:r>
            <a:r>
              <a:rPr lang="en-US" dirty="0" err="1">
                <a:solidFill>
                  <a:schemeClr val="tx1"/>
                </a:solidFill>
                <a:latin typeface="Times New Roman" panose="02020603050405020304" pitchFamily="18" charset="0"/>
                <a:cs typeface="Times New Roman" panose="02020603050405020304" pitchFamily="18" charset="0"/>
              </a:rPr>
              <a:t>harcèlement</a:t>
            </a:r>
            <a:r>
              <a:rPr lang="en-US" dirty="0">
                <a:solidFill>
                  <a:schemeClr val="tx1"/>
                </a:solidFill>
                <a:latin typeface="Times New Roman" panose="02020603050405020304" pitchFamily="18" charset="0"/>
                <a:cs typeface="Times New Roman" panose="02020603050405020304" pitchFamily="18" charset="0"/>
              </a:rPr>
              <a:t> moral, </a:t>
            </a:r>
            <a:r>
              <a:rPr lang="en-US" dirty="0" err="1">
                <a:solidFill>
                  <a:schemeClr val="tx1"/>
                </a:solidFill>
                <a:latin typeface="Times New Roman" panose="02020603050405020304" pitchFamily="18" charset="0"/>
                <a:cs typeface="Times New Roman" panose="02020603050405020304" pitchFamily="18" charset="0"/>
              </a:rPr>
              <a:t>ou</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ayant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témoigné</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ou</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relaté</a:t>
            </a:r>
            <a:r>
              <a:rPr lang="en-US" dirty="0">
                <a:solidFill>
                  <a:schemeClr val="tx1"/>
                </a:solidFill>
                <a:latin typeface="Times New Roman" panose="02020603050405020304" pitchFamily="18" charset="0"/>
                <a:cs typeface="Times New Roman" panose="02020603050405020304" pitchFamily="18" charset="0"/>
              </a:rPr>
              <a:t> de </a:t>
            </a:r>
            <a:r>
              <a:rPr lang="en-US" dirty="0" err="1">
                <a:solidFill>
                  <a:schemeClr val="tx1"/>
                </a:solidFill>
                <a:latin typeface="Times New Roman" panose="02020603050405020304" pitchFamily="18" charset="0"/>
                <a:cs typeface="Times New Roman" panose="02020603050405020304" pitchFamily="18" charset="0"/>
              </a:rPr>
              <a:t>tels</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agissements</a:t>
            </a:r>
            <a:r>
              <a:rPr lang="en-US" dirty="0">
                <a:solidFill>
                  <a:schemeClr val="tx1"/>
                </a:solidFill>
                <a:latin typeface="Times New Roman" panose="02020603050405020304" pitchFamily="18" charset="0"/>
                <a:cs typeface="Times New Roman" panose="02020603050405020304" pitchFamily="18" charset="0"/>
              </a:rPr>
              <a:t> de bonne </a:t>
            </a:r>
            <a:r>
              <a:rPr lang="en-US" dirty="0" err="1">
                <a:solidFill>
                  <a:schemeClr val="tx1"/>
                </a:solidFill>
                <a:latin typeface="Times New Roman" panose="02020603050405020304" pitchFamily="18" charset="0"/>
                <a:cs typeface="Times New Roman" panose="02020603050405020304" pitchFamily="18" charset="0"/>
              </a:rPr>
              <a:t>foi</a:t>
            </a:r>
            <a:r>
              <a:rPr lang="en-US" dirty="0">
                <a:solidFill>
                  <a:schemeClr val="tx1"/>
                </a:solidFill>
                <a:latin typeface="Times New Roman" panose="02020603050405020304" pitchFamily="18" charset="0"/>
                <a:cs typeface="Times New Roman" panose="02020603050405020304" pitchFamily="18" charset="0"/>
              </a:rPr>
              <a:t>.</a:t>
            </a:r>
          </a:p>
          <a:p>
            <a:r>
              <a:rPr lang="fr-FR" dirty="0">
                <a:solidFill>
                  <a:schemeClr val="tx1"/>
                </a:solidFill>
                <a:latin typeface="Times New Roman" panose="02020603050405020304" pitchFamily="18" charset="0"/>
                <a:cs typeface="Times New Roman" panose="02020603050405020304" pitchFamily="18" charset="0"/>
              </a:rPr>
              <a:t>L1152-1 : « Aucun salarié ne doit subir les agissements répétés de harcèlement moral qui ont pour objet ou pour effet une dégradation de ses conditions de travail susceptible de porter atteinte à ses droits et à sa dignité, d'altérer sa santé physique ou mentale ou de compromettre son avenir professionnel »</a:t>
            </a:r>
            <a:endParaRPr lang="en-US" dirty="0">
              <a:solidFill>
                <a:schemeClr val="tx1"/>
              </a:solidFill>
              <a:latin typeface="Times New Roman" panose="02020603050405020304" pitchFamily="18" charset="0"/>
              <a:cs typeface="Times New Roman" panose="02020603050405020304" pitchFamily="18" charset="0"/>
            </a:endParaRPr>
          </a:p>
        </p:txBody>
      </p:sp>
      <p:pic>
        <p:nvPicPr>
          <p:cNvPr id="5" name="Image 4" descr="Une image contenant texte, boîte, livre, conception&#10;&#10;Description générée automatiquement">
            <a:extLst>
              <a:ext uri="{FF2B5EF4-FFF2-40B4-BE49-F238E27FC236}">
                <a16:creationId xmlns:a16="http://schemas.microsoft.com/office/drawing/2014/main" id="{12D31FED-1A1D-1F01-41BF-A87C85ACD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1309"/>
            <a:ext cx="3185941" cy="2477069"/>
          </a:xfrm>
          <a:prstGeom prst="rect">
            <a:avLst/>
          </a:prstGeom>
        </p:spPr>
      </p:pic>
    </p:spTree>
    <p:extLst>
      <p:ext uri="{BB962C8B-B14F-4D97-AF65-F5344CB8AC3E}">
        <p14:creationId xmlns:p14="http://schemas.microsoft.com/office/powerpoint/2010/main" val="17843088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A646F11-6E48-B700-7C59-6F9D7CBBFFC1}"/>
              </a:ext>
            </a:extLst>
          </p:cNvPr>
          <p:cNvSpPr>
            <a:spLocks noGrp="1"/>
          </p:cNvSpPr>
          <p:nvPr>
            <p:ph type="ctrTitle"/>
          </p:nvPr>
        </p:nvSpPr>
        <p:spPr>
          <a:xfrm>
            <a:off x="2231136" y="467418"/>
            <a:ext cx="7729728" cy="1188720"/>
          </a:xfrm>
          <a:solidFill>
            <a:srgbClr val="FFFFFF"/>
          </a:solidFill>
        </p:spPr>
        <p:txBody>
          <a:bodyPr vert="horz" lIns="182880" tIns="182880" rIns="182880" bIns="182880" rtlCol="0" anchor="ctr">
            <a:normAutofit/>
          </a:bodyPr>
          <a:lstStyle/>
          <a:p>
            <a:r>
              <a:rPr lang="fr-FR" sz="2800" b="1" dirty="0"/>
              <a:t>Comprendre la Hiérarchie des Normes en France</a:t>
            </a:r>
            <a:endParaRPr lang="en-US" sz="2800" b="1" kern="1200" cap="all" spc="200" baseline="0" dirty="0">
              <a:solidFill>
                <a:srgbClr val="262626"/>
              </a:solidFill>
              <a:latin typeface="+mj-lt"/>
              <a:ea typeface="+mj-ea"/>
              <a:cs typeface="+mj-cs"/>
            </a:endParaRPr>
          </a:p>
        </p:txBody>
      </p:sp>
      <p:sp>
        <p:nvSpPr>
          <p:cNvPr id="3" name="Sous-titre 2">
            <a:extLst>
              <a:ext uri="{FF2B5EF4-FFF2-40B4-BE49-F238E27FC236}">
                <a16:creationId xmlns:a16="http://schemas.microsoft.com/office/drawing/2014/main" id="{7EF43369-3560-A374-A1FA-FDB8E83A600C}"/>
              </a:ext>
            </a:extLst>
          </p:cNvPr>
          <p:cNvSpPr>
            <a:spLocks noGrp="1"/>
          </p:cNvSpPr>
          <p:nvPr>
            <p:ph type="subTitle" idx="1"/>
          </p:nvPr>
        </p:nvSpPr>
        <p:spPr>
          <a:xfrm>
            <a:off x="1588755" y="2248448"/>
            <a:ext cx="9014489" cy="2261957"/>
          </a:xfrm>
        </p:spPr>
        <p:txBody>
          <a:bodyPr vert="horz" lIns="91440" tIns="45720" rIns="91440" bIns="45720" rtlCol="0">
            <a:normAutofit/>
          </a:bodyPr>
          <a:lstStyle/>
          <a:p>
            <a:pPr marL="342900" indent="-342900" algn="just">
              <a:buFont typeface="Arial" panose="020B0604020202020204" pitchFamily="34" charset="0"/>
              <a:buChar char="•"/>
            </a:pPr>
            <a:r>
              <a:rPr lang="fr-FR" dirty="0">
                <a:solidFill>
                  <a:schemeClr val="tx1"/>
                </a:solidFill>
                <a:latin typeface="Times New Roman" panose="02020603050405020304" pitchFamily="18" charset="0"/>
                <a:cs typeface="Times New Roman" panose="02020603050405020304" pitchFamily="18" charset="0"/>
              </a:rPr>
              <a:t>La hiérarchie des normes en France est structurée en plusieurs niveaux.</a:t>
            </a:r>
          </a:p>
          <a:p>
            <a:pPr marL="342900" indent="-342900" algn="just">
              <a:buFont typeface="Arial" panose="020B0604020202020204" pitchFamily="34" charset="0"/>
              <a:buChar char="•"/>
            </a:pPr>
            <a:r>
              <a:rPr lang="fr-FR" dirty="0">
                <a:solidFill>
                  <a:schemeClr val="tx1"/>
                </a:solidFill>
                <a:latin typeface="Times New Roman" panose="02020603050405020304" pitchFamily="18" charset="0"/>
                <a:cs typeface="Times New Roman" panose="02020603050405020304" pitchFamily="18" charset="0"/>
              </a:rPr>
              <a:t>Les normes professionnelles pour les ingénieurs s'inscrivent dans ce cadre, en respectant les lois et réglementations en vigueur. </a:t>
            </a:r>
          </a:p>
          <a:p>
            <a:pPr marL="342900" indent="-342900" algn="just">
              <a:buFont typeface="Arial" panose="020B0604020202020204" pitchFamily="34" charset="0"/>
              <a:buChar char="•"/>
            </a:pPr>
            <a:r>
              <a:rPr lang="fr-FR" dirty="0">
                <a:solidFill>
                  <a:schemeClr val="tx1"/>
                </a:solidFill>
                <a:latin typeface="Times New Roman" panose="02020603050405020304" pitchFamily="18" charset="0"/>
                <a:cs typeface="Times New Roman" panose="02020603050405020304" pitchFamily="18" charset="0"/>
              </a:rPr>
              <a:t>Cette hiérarchie garantit la cohérence et la légalité des pratiques dans la profession d'ingénieur.</a:t>
            </a:r>
          </a:p>
        </p:txBody>
      </p:sp>
      <p:pic>
        <p:nvPicPr>
          <p:cNvPr id="7" name="Image 6" descr="Une image contenant symbole, balance, conception&#10;&#10;Description générée automatiquement">
            <a:extLst>
              <a:ext uri="{FF2B5EF4-FFF2-40B4-BE49-F238E27FC236}">
                <a16:creationId xmlns:a16="http://schemas.microsoft.com/office/drawing/2014/main" id="{DDB42F45-76A3-33DE-EF6B-D38E3744C0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3569" y="4142359"/>
            <a:ext cx="1428750" cy="1428750"/>
          </a:xfrm>
          <a:prstGeom prst="rect">
            <a:avLst/>
          </a:prstGeom>
        </p:spPr>
      </p:pic>
    </p:spTree>
    <p:extLst>
      <p:ext uri="{BB962C8B-B14F-4D97-AF65-F5344CB8AC3E}">
        <p14:creationId xmlns:p14="http://schemas.microsoft.com/office/powerpoint/2010/main" val="3852880604"/>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DAD6160-85E9-9C5F-306E-D56C892B3CA7}"/>
              </a:ext>
            </a:extLst>
          </p:cNvPr>
          <p:cNvSpPr>
            <a:spLocks noGrp="1"/>
          </p:cNvSpPr>
          <p:nvPr>
            <p:ph type="title"/>
          </p:nvPr>
        </p:nvSpPr>
        <p:spPr>
          <a:xfrm>
            <a:off x="2231136" y="467418"/>
            <a:ext cx="7729728" cy="1188720"/>
          </a:xfrm>
          <a:solidFill>
            <a:srgbClr val="FFFFFF"/>
          </a:solidFill>
        </p:spPr>
        <p:txBody>
          <a:bodyPr vert="horz" lIns="182880" tIns="182880" rIns="182880" bIns="182880" rtlCol="0" anchor="ctr">
            <a:normAutofit/>
          </a:bodyPr>
          <a:lstStyle/>
          <a:p>
            <a:r>
              <a:rPr lang="en-US" kern="1200" cap="all" spc="200" baseline="0" dirty="0">
                <a:solidFill>
                  <a:srgbClr val="262626"/>
                </a:solidFill>
                <a:latin typeface="+mj-lt"/>
                <a:ea typeface="+mj-ea"/>
                <a:cs typeface="+mj-cs"/>
              </a:rPr>
              <a:t>Articles Clés du Code du Travail – sanction</a:t>
            </a:r>
            <a:r>
              <a:rPr lang="en-US" dirty="0"/>
              <a:t> du </a:t>
            </a:r>
            <a:r>
              <a:rPr lang="en-US" dirty="0" err="1"/>
              <a:t>harcèlement</a:t>
            </a:r>
            <a:endParaRPr lang="en-US" kern="1200" cap="all" spc="200" baseline="0" dirty="0">
              <a:solidFill>
                <a:srgbClr val="262626"/>
              </a:solidFill>
              <a:latin typeface="+mj-lt"/>
              <a:ea typeface="+mj-ea"/>
              <a:cs typeface="+mj-cs"/>
            </a:endParaRPr>
          </a:p>
        </p:txBody>
      </p:sp>
      <p:sp>
        <p:nvSpPr>
          <p:cNvPr id="3" name="Espace réservé du texte 2">
            <a:extLst>
              <a:ext uri="{FF2B5EF4-FFF2-40B4-BE49-F238E27FC236}">
                <a16:creationId xmlns:a16="http://schemas.microsoft.com/office/drawing/2014/main" id="{3E9BC902-281C-68AB-C76A-6E92C26D5963}"/>
              </a:ext>
            </a:extLst>
          </p:cNvPr>
          <p:cNvSpPr>
            <a:spLocks noGrp="1"/>
          </p:cNvSpPr>
          <p:nvPr>
            <p:ph type="body" idx="1"/>
          </p:nvPr>
        </p:nvSpPr>
        <p:spPr>
          <a:xfrm>
            <a:off x="1706062" y="2291262"/>
            <a:ext cx="8779512" cy="2879256"/>
          </a:xfrm>
        </p:spPr>
        <p:txBody>
          <a:bodyPr vert="horz" lIns="91440" tIns="45720" rIns="91440" bIns="45720" rtlCol="0">
            <a:normAutofit/>
          </a:bodyPr>
          <a:lstStyle/>
          <a:p>
            <a:r>
              <a:rPr lang="en-US" dirty="0">
                <a:solidFill>
                  <a:schemeClr val="tx1"/>
                </a:solidFill>
                <a:latin typeface="Times New Roman" panose="02020603050405020304" pitchFamily="18" charset="0"/>
                <a:cs typeface="Times New Roman" panose="02020603050405020304" pitchFamily="18" charset="0"/>
              </a:rPr>
              <a:t>Article L.1152-3: </a:t>
            </a:r>
            <a:r>
              <a:rPr lang="en-US" dirty="0" err="1">
                <a:solidFill>
                  <a:schemeClr val="tx1"/>
                </a:solidFill>
                <a:latin typeface="Times New Roman" panose="02020603050405020304" pitchFamily="18" charset="0"/>
                <a:cs typeface="Times New Roman" panose="02020603050405020304" pitchFamily="18" charset="0"/>
              </a:rPr>
              <a:t>Nullité</a:t>
            </a:r>
            <a:r>
              <a:rPr lang="en-US" dirty="0">
                <a:solidFill>
                  <a:schemeClr val="tx1"/>
                </a:solidFill>
                <a:latin typeface="Times New Roman" panose="02020603050405020304" pitchFamily="18" charset="0"/>
                <a:cs typeface="Times New Roman" panose="02020603050405020304" pitchFamily="18" charset="0"/>
              </a:rPr>
              <a:t> de </a:t>
            </a:r>
            <a:r>
              <a:rPr lang="en-US" dirty="0" err="1">
                <a:solidFill>
                  <a:schemeClr val="tx1"/>
                </a:solidFill>
                <a:latin typeface="Times New Roman" panose="02020603050405020304" pitchFamily="18" charset="0"/>
                <a:cs typeface="Times New Roman" panose="02020603050405020304" pitchFamily="18" charset="0"/>
              </a:rPr>
              <a:t>toute</a:t>
            </a:r>
            <a:r>
              <a:rPr lang="en-US" dirty="0">
                <a:solidFill>
                  <a:schemeClr val="tx1"/>
                </a:solidFill>
                <a:latin typeface="Times New Roman" panose="02020603050405020304" pitchFamily="18" charset="0"/>
                <a:cs typeface="Times New Roman" panose="02020603050405020304" pitchFamily="18" charset="0"/>
              </a:rPr>
              <a:t> rupture du </a:t>
            </a:r>
            <a:r>
              <a:rPr lang="en-US" dirty="0" err="1">
                <a:solidFill>
                  <a:schemeClr val="tx1"/>
                </a:solidFill>
                <a:latin typeface="Times New Roman" panose="02020603050405020304" pitchFamily="18" charset="0"/>
                <a:cs typeface="Times New Roman" panose="02020603050405020304" pitchFamily="18" charset="0"/>
              </a:rPr>
              <a:t>contrat</a:t>
            </a:r>
            <a:r>
              <a:rPr lang="en-US" dirty="0">
                <a:solidFill>
                  <a:schemeClr val="tx1"/>
                </a:solidFill>
                <a:latin typeface="Times New Roman" panose="02020603050405020304" pitchFamily="18" charset="0"/>
                <a:cs typeface="Times New Roman" panose="02020603050405020304" pitchFamily="18" charset="0"/>
              </a:rPr>
              <a:t> de travail </a:t>
            </a:r>
            <a:r>
              <a:rPr lang="en-US" dirty="0" err="1">
                <a:solidFill>
                  <a:schemeClr val="tx1"/>
                </a:solidFill>
                <a:latin typeface="Times New Roman" panose="02020603050405020304" pitchFamily="18" charset="0"/>
                <a:cs typeface="Times New Roman" panose="02020603050405020304" pitchFamily="18" charset="0"/>
              </a:rPr>
              <a:t>intervenue</a:t>
            </a:r>
            <a:r>
              <a:rPr lang="en-US" dirty="0">
                <a:solidFill>
                  <a:schemeClr val="tx1"/>
                </a:solidFill>
                <a:latin typeface="Times New Roman" panose="02020603050405020304" pitchFamily="18" charset="0"/>
                <a:cs typeface="Times New Roman" panose="02020603050405020304" pitchFamily="18" charset="0"/>
              </a:rPr>
              <a:t> en </a:t>
            </a:r>
            <a:r>
              <a:rPr lang="en-US" dirty="0" err="1">
                <a:solidFill>
                  <a:schemeClr val="tx1"/>
                </a:solidFill>
                <a:latin typeface="Times New Roman" panose="02020603050405020304" pitchFamily="18" charset="0"/>
                <a:cs typeface="Times New Roman" panose="02020603050405020304" pitchFamily="18" charset="0"/>
              </a:rPr>
              <a:t>méconnaissance</a:t>
            </a:r>
            <a:r>
              <a:rPr lang="en-US" dirty="0">
                <a:solidFill>
                  <a:schemeClr val="tx1"/>
                </a:solidFill>
                <a:latin typeface="Times New Roman" panose="02020603050405020304" pitchFamily="18" charset="0"/>
                <a:cs typeface="Times New Roman" panose="02020603050405020304" pitchFamily="18" charset="0"/>
              </a:rPr>
              <a:t> de </a:t>
            </a:r>
            <a:r>
              <a:rPr lang="en-US" dirty="0" err="1">
                <a:solidFill>
                  <a:schemeClr val="tx1"/>
                </a:solidFill>
                <a:latin typeface="Times New Roman" panose="02020603050405020304" pitchFamily="18" charset="0"/>
                <a:cs typeface="Times New Roman" panose="02020603050405020304" pitchFamily="18" charset="0"/>
              </a:rPr>
              <a:t>cette</a:t>
            </a:r>
            <a:r>
              <a:rPr lang="en-US" dirty="0">
                <a:solidFill>
                  <a:schemeClr val="tx1"/>
                </a:solidFill>
                <a:latin typeface="Times New Roman" panose="02020603050405020304" pitchFamily="18" charset="0"/>
                <a:cs typeface="Times New Roman" panose="02020603050405020304" pitchFamily="18" charset="0"/>
              </a:rPr>
              <a:t> protection </a:t>
            </a:r>
            <a:r>
              <a:rPr lang="en-US" dirty="0" err="1">
                <a:solidFill>
                  <a:schemeClr val="tx1"/>
                </a:solidFill>
                <a:latin typeface="Times New Roman" panose="02020603050405020304" pitchFamily="18" charset="0"/>
                <a:cs typeface="Times New Roman" panose="02020603050405020304" pitchFamily="18" charset="0"/>
              </a:rPr>
              <a:t>est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établie</a:t>
            </a:r>
            <a:r>
              <a:rPr lang="en-US" dirty="0">
                <a:solidFill>
                  <a:schemeClr val="tx1"/>
                </a:solidFill>
                <a:latin typeface="Times New Roman" panose="02020603050405020304" pitchFamily="18" charset="0"/>
                <a:cs typeface="Times New Roman" panose="02020603050405020304" pitchFamily="18" charset="0"/>
              </a:rPr>
              <a:t> par </a:t>
            </a:r>
            <a:r>
              <a:rPr lang="en-US" dirty="0" err="1">
                <a:solidFill>
                  <a:schemeClr val="tx1"/>
                </a:solidFill>
                <a:latin typeface="Times New Roman" panose="02020603050405020304" pitchFamily="18" charset="0"/>
                <a:cs typeface="Times New Roman" panose="02020603050405020304" pitchFamily="18" charset="0"/>
              </a:rPr>
              <a:t>cet</a:t>
            </a:r>
            <a:r>
              <a:rPr lang="en-US" dirty="0">
                <a:solidFill>
                  <a:schemeClr val="tx1"/>
                </a:solidFill>
                <a:latin typeface="Times New Roman" panose="02020603050405020304" pitchFamily="18" charset="0"/>
                <a:cs typeface="Times New Roman" panose="02020603050405020304" pitchFamily="18" charset="0"/>
              </a:rPr>
              <a:t> article.</a:t>
            </a:r>
          </a:p>
          <a:p>
            <a:endParaRPr lang="en-US" dirty="0">
              <a:solidFill>
                <a:schemeClr val="tx1"/>
              </a:solidFill>
              <a:latin typeface="Times New Roman" panose="02020603050405020304" pitchFamily="18" charset="0"/>
              <a:cs typeface="Times New Roman" panose="02020603050405020304" pitchFamily="18" charset="0"/>
            </a:endParaRPr>
          </a:p>
          <a:p>
            <a:r>
              <a:rPr lang="en-US" dirty="0">
                <a:solidFill>
                  <a:schemeClr val="tx1"/>
                </a:solidFill>
                <a:latin typeface="Times New Roman" panose="02020603050405020304" pitchFamily="18" charset="0"/>
                <a:cs typeface="Times New Roman" panose="02020603050405020304" pitchFamily="18" charset="0"/>
              </a:rPr>
              <a:t>Sanction pour </a:t>
            </a:r>
            <a:r>
              <a:rPr lang="en-US" dirty="0" err="1">
                <a:solidFill>
                  <a:schemeClr val="tx1"/>
                </a:solidFill>
                <a:latin typeface="Times New Roman" panose="02020603050405020304" pitchFamily="18" charset="0"/>
                <a:cs typeface="Times New Roman" panose="02020603050405020304" pitchFamily="18" charset="0"/>
              </a:rPr>
              <a:t>l’auteur</a:t>
            </a:r>
            <a:r>
              <a:rPr lang="en-US" dirty="0">
                <a:solidFill>
                  <a:schemeClr val="tx1"/>
                </a:solidFill>
                <a:latin typeface="Times New Roman" panose="02020603050405020304" pitchFamily="18" charset="0"/>
                <a:cs typeface="Times New Roman" panose="02020603050405020304" pitchFamily="18" charset="0"/>
              </a:rPr>
              <a:t> : L.1152-5 : </a:t>
            </a:r>
            <a:r>
              <a:rPr lang="fr-FR" dirty="0">
                <a:solidFill>
                  <a:schemeClr val="tx1"/>
                </a:solidFill>
                <a:latin typeface="Times New Roman" panose="02020603050405020304" pitchFamily="18" charset="0"/>
                <a:cs typeface="Times New Roman" panose="02020603050405020304" pitchFamily="18" charset="0"/>
              </a:rPr>
              <a:t>Tout salarié ayant procédé à des agissements de harcèlement moral est passible d'une sanction disciplinaire .</a:t>
            </a:r>
          </a:p>
          <a:p>
            <a:endParaRPr lang="en-US" dirty="0">
              <a:solidFill>
                <a:schemeClr val="tx1"/>
              </a:solidFill>
              <a:latin typeface="Times New Roman" panose="02020603050405020304" pitchFamily="18" charset="0"/>
              <a:cs typeface="Times New Roman" panose="02020603050405020304" pitchFamily="18" charset="0"/>
            </a:endParaRPr>
          </a:p>
        </p:txBody>
      </p:sp>
      <p:pic>
        <p:nvPicPr>
          <p:cNvPr id="5" name="Image 4" descr="Une image contenant texte, boîte, livre, conception&#10;&#10;Description générée automatiquement">
            <a:extLst>
              <a:ext uri="{FF2B5EF4-FFF2-40B4-BE49-F238E27FC236}">
                <a16:creationId xmlns:a16="http://schemas.microsoft.com/office/drawing/2014/main" id="{12D31FED-1A1D-1F01-41BF-A87C85ACD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1309"/>
            <a:ext cx="3185941" cy="2477069"/>
          </a:xfrm>
          <a:prstGeom prst="rect">
            <a:avLst/>
          </a:prstGeom>
        </p:spPr>
      </p:pic>
    </p:spTree>
    <p:extLst>
      <p:ext uri="{BB962C8B-B14F-4D97-AF65-F5344CB8AC3E}">
        <p14:creationId xmlns:p14="http://schemas.microsoft.com/office/powerpoint/2010/main" val="3011162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DE51F65-B518-3A99-0FDB-341669EE3A17}"/>
              </a:ext>
            </a:extLst>
          </p:cNvPr>
          <p:cNvSpPr>
            <a:spLocks noGrp="1"/>
          </p:cNvSpPr>
          <p:nvPr>
            <p:ph type="title"/>
          </p:nvPr>
        </p:nvSpPr>
        <p:spPr>
          <a:xfrm>
            <a:off x="2231136" y="467418"/>
            <a:ext cx="7729728" cy="1188720"/>
          </a:xfrm>
          <a:solidFill>
            <a:srgbClr val="FFFFFF"/>
          </a:solidFill>
        </p:spPr>
        <p:txBody>
          <a:bodyPr vert="horz" lIns="182880" tIns="182880" rIns="182880" bIns="182880" rtlCol="0" anchor="ctr">
            <a:normAutofit/>
          </a:bodyPr>
          <a:lstStyle/>
          <a:p>
            <a:r>
              <a:rPr lang="en-US" kern="1200" cap="all" spc="200" baseline="0" dirty="0">
                <a:solidFill>
                  <a:srgbClr val="262626"/>
                </a:solidFill>
                <a:latin typeface="+mj-lt"/>
                <a:ea typeface="+mj-ea"/>
                <a:cs typeface="+mj-cs"/>
              </a:rPr>
              <a:t>Obligations de l'Employeur</a:t>
            </a:r>
          </a:p>
        </p:txBody>
      </p:sp>
      <p:sp>
        <p:nvSpPr>
          <p:cNvPr id="3" name="Espace réservé du texte 2">
            <a:extLst>
              <a:ext uri="{FF2B5EF4-FFF2-40B4-BE49-F238E27FC236}">
                <a16:creationId xmlns:a16="http://schemas.microsoft.com/office/drawing/2014/main" id="{FD1CCB53-E44B-71AF-A9D0-CB7E8FDC8739}"/>
              </a:ext>
            </a:extLst>
          </p:cNvPr>
          <p:cNvSpPr>
            <a:spLocks noGrp="1"/>
          </p:cNvSpPr>
          <p:nvPr>
            <p:ph type="body" idx="1"/>
          </p:nvPr>
        </p:nvSpPr>
        <p:spPr>
          <a:xfrm>
            <a:off x="1706062" y="2291262"/>
            <a:ext cx="8779512" cy="2879256"/>
          </a:xfrm>
        </p:spPr>
        <p:txBody>
          <a:bodyPr vert="horz" lIns="91440" tIns="45720" rIns="91440" bIns="45720" rtlCol="0">
            <a:normAutofit/>
          </a:bodyPr>
          <a:lstStyle/>
          <a:p>
            <a:r>
              <a:rPr lang="en-US" dirty="0">
                <a:solidFill>
                  <a:schemeClr val="tx1"/>
                </a:solidFill>
                <a:latin typeface="Times New Roman" panose="02020603050405020304" pitchFamily="18" charset="0"/>
                <a:cs typeface="Times New Roman" panose="02020603050405020304" pitchFamily="18" charset="0"/>
              </a:rPr>
              <a:t>Article L1232-6 : </a:t>
            </a:r>
            <a:r>
              <a:rPr lang="en-US" dirty="0" err="1">
                <a:solidFill>
                  <a:schemeClr val="tx1"/>
                </a:solidFill>
                <a:latin typeface="Times New Roman" panose="02020603050405020304" pitchFamily="18" charset="0"/>
                <a:cs typeface="Times New Roman" panose="02020603050405020304" pitchFamily="18" charset="0"/>
              </a:rPr>
              <a:t>Cet</a:t>
            </a:r>
            <a:r>
              <a:rPr lang="en-US" dirty="0">
                <a:solidFill>
                  <a:schemeClr val="tx1"/>
                </a:solidFill>
                <a:latin typeface="Times New Roman" panose="02020603050405020304" pitchFamily="18" charset="0"/>
                <a:cs typeface="Times New Roman" panose="02020603050405020304" pitchFamily="18" charset="0"/>
              </a:rPr>
              <a:t> article </a:t>
            </a:r>
            <a:r>
              <a:rPr lang="en-US" dirty="0" err="1">
                <a:solidFill>
                  <a:schemeClr val="tx1"/>
                </a:solidFill>
                <a:latin typeface="Times New Roman" panose="02020603050405020304" pitchFamily="18" charset="0"/>
                <a:cs typeface="Times New Roman" panose="02020603050405020304" pitchFamily="18" charset="0"/>
              </a:rPr>
              <a:t>spécifie</a:t>
            </a:r>
            <a:r>
              <a:rPr lang="en-US" dirty="0">
                <a:solidFill>
                  <a:schemeClr val="tx1"/>
                </a:solidFill>
                <a:latin typeface="Times New Roman" panose="02020603050405020304" pitchFamily="18" charset="0"/>
                <a:cs typeface="Times New Roman" panose="02020603050405020304" pitchFamily="18" charset="0"/>
              </a:rPr>
              <a:t> que la </a:t>
            </a:r>
            <a:r>
              <a:rPr lang="en-US" dirty="0" err="1">
                <a:solidFill>
                  <a:schemeClr val="tx1"/>
                </a:solidFill>
                <a:latin typeface="Times New Roman" panose="02020603050405020304" pitchFamily="18" charset="0"/>
                <a:cs typeface="Times New Roman" panose="02020603050405020304" pitchFamily="18" charset="0"/>
              </a:rPr>
              <a:t>lettre</a:t>
            </a:r>
            <a:r>
              <a:rPr lang="en-US" dirty="0">
                <a:solidFill>
                  <a:schemeClr val="tx1"/>
                </a:solidFill>
                <a:latin typeface="Times New Roman" panose="02020603050405020304" pitchFamily="18" charset="0"/>
                <a:cs typeface="Times New Roman" panose="02020603050405020304" pitchFamily="18" charset="0"/>
              </a:rPr>
              <a:t> de </a:t>
            </a:r>
            <a:r>
              <a:rPr lang="en-US" dirty="0" err="1">
                <a:solidFill>
                  <a:schemeClr val="tx1"/>
                </a:solidFill>
                <a:latin typeface="Times New Roman" panose="02020603050405020304" pitchFamily="18" charset="0"/>
                <a:cs typeface="Times New Roman" panose="02020603050405020304" pitchFamily="18" charset="0"/>
              </a:rPr>
              <a:t>licenciement</a:t>
            </a:r>
            <a:r>
              <a:rPr lang="en-US" dirty="0">
                <a:solidFill>
                  <a:schemeClr val="tx1"/>
                </a:solidFill>
                <a:latin typeface="Times New Roman" panose="02020603050405020304" pitchFamily="18" charset="0"/>
                <a:cs typeface="Times New Roman" panose="02020603050405020304" pitchFamily="18" charset="0"/>
              </a:rPr>
              <a:t> doit </a:t>
            </a:r>
            <a:r>
              <a:rPr lang="en-US" dirty="0" err="1">
                <a:solidFill>
                  <a:schemeClr val="tx1"/>
                </a:solidFill>
                <a:latin typeface="Times New Roman" panose="02020603050405020304" pitchFamily="18" charset="0"/>
                <a:cs typeface="Times New Roman" panose="02020603050405020304" pitchFamily="18" charset="0"/>
              </a:rPr>
              <a:t>clairement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mentionner</a:t>
            </a:r>
            <a:r>
              <a:rPr lang="en-US" dirty="0">
                <a:solidFill>
                  <a:schemeClr val="tx1"/>
                </a:solidFill>
                <a:latin typeface="Times New Roman" panose="02020603050405020304" pitchFamily="18" charset="0"/>
                <a:cs typeface="Times New Roman" panose="02020603050405020304" pitchFamily="18" charset="0"/>
              </a:rPr>
              <a:t> les motifs </a:t>
            </a:r>
            <a:r>
              <a:rPr lang="en-US" dirty="0" err="1">
                <a:solidFill>
                  <a:schemeClr val="tx1"/>
                </a:solidFill>
                <a:latin typeface="Times New Roman" panose="02020603050405020304" pitchFamily="18" charset="0"/>
                <a:cs typeface="Times New Roman" panose="02020603050405020304" pitchFamily="18" charset="0"/>
              </a:rPr>
              <a:t>invoqués</a:t>
            </a:r>
            <a:r>
              <a:rPr lang="en-US" dirty="0">
                <a:solidFill>
                  <a:schemeClr val="tx1"/>
                </a:solidFill>
                <a:latin typeface="Times New Roman" panose="02020603050405020304" pitchFamily="18" charset="0"/>
                <a:cs typeface="Times New Roman" panose="02020603050405020304" pitchFamily="18" charset="0"/>
              </a:rPr>
              <a:t> par </a:t>
            </a:r>
            <a:r>
              <a:rPr lang="en-US" dirty="0" err="1">
                <a:solidFill>
                  <a:schemeClr val="tx1"/>
                </a:solidFill>
                <a:latin typeface="Times New Roman" panose="02020603050405020304" pitchFamily="18" charset="0"/>
                <a:cs typeface="Times New Roman" panose="02020603050405020304" pitchFamily="18" charset="0"/>
              </a:rPr>
              <a:t>l’employeur</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ce</a:t>
            </a:r>
            <a:r>
              <a:rPr lang="en-US" dirty="0">
                <a:solidFill>
                  <a:schemeClr val="tx1"/>
                </a:solidFill>
                <a:latin typeface="Times New Roman" panose="02020603050405020304" pitchFamily="18" charset="0"/>
                <a:cs typeface="Times New Roman" panose="02020603050405020304" pitchFamily="18" charset="0"/>
              </a:rPr>
              <a:t> qui </a:t>
            </a:r>
            <a:r>
              <a:rPr lang="en-US" dirty="0" err="1">
                <a:solidFill>
                  <a:schemeClr val="tx1"/>
                </a:solidFill>
                <a:latin typeface="Times New Roman" panose="02020603050405020304" pitchFamily="18" charset="0"/>
                <a:cs typeface="Times New Roman" panose="02020603050405020304" pitchFamily="18" charset="0"/>
              </a:rPr>
              <a:t>inclut</a:t>
            </a:r>
            <a:r>
              <a:rPr lang="en-US" dirty="0">
                <a:solidFill>
                  <a:schemeClr val="tx1"/>
                </a:solidFill>
                <a:latin typeface="Times New Roman" panose="02020603050405020304" pitchFamily="18" charset="0"/>
                <a:cs typeface="Times New Roman" panose="02020603050405020304" pitchFamily="18" charset="0"/>
              </a:rPr>
              <a:t> les </a:t>
            </a:r>
            <a:r>
              <a:rPr lang="en-US" dirty="0" err="1">
                <a:solidFill>
                  <a:schemeClr val="tx1"/>
                </a:solidFill>
                <a:latin typeface="Times New Roman" panose="02020603050405020304" pitchFamily="18" charset="0"/>
                <a:cs typeface="Times New Roman" panose="02020603050405020304" pitchFamily="18" charset="0"/>
              </a:rPr>
              <a:t>cas</a:t>
            </a:r>
            <a:r>
              <a:rPr lang="en-US" dirty="0">
                <a:solidFill>
                  <a:schemeClr val="tx1"/>
                </a:solidFill>
                <a:latin typeface="Times New Roman" panose="02020603050405020304" pitchFamily="18" charset="0"/>
                <a:cs typeface="Times New Roman" panose="02020603050405020304" pitchFamily="18" charset="0"/>
              </a:rPr>
              <a:t> de </a:t>
            </a:r>
            <a:r>
              <a:rPr lang="en-US" dirty="0" err="1">
                <a:solidFill>
                  <a:schemeClr val="tx1"/>
                </a:solidFill>
                <a:latin typeface="Times New Roman" panose="02020603050405020304" pitchFamily="18" charset="0"/>
                <a:cs typeface="Times New Roman" panose="02020603050405020304" pitchFamily="18" charset="0"/>
              </a:rPr>
              <a:t>harcèlement</a:t>
            </a:r>
            <a:r>
              <a:rPr lang="en-US" dirty="0">
                <a:solidFill>
                  <a:schemeClr val="tx1"/>
                </a:solidFill>
                <a:latin typeface="Times New Roman" panose="02020603050405020304" pitchFamily="18" charset="0"/>
                <a:cs typeface="Times New Roman" panose="02020603050405020304" pitchFamily="18" charset="0"/>
              </a:rPr>
              <a:t> moral.</a:t>
            </a:r>
          </a:p>
          <a:p>
            <a:r>
              <a:rPr lang="en-US" dirty="0" err="1">
                <a:solidFill>
                  <a:schemeClr val="tx1"/>
                </a:solidFill>
                <a:latin typeface="Times New Roman" panose="02020603050405020304" pitchFamily="18" charset="0"/>
                <a:cs typeface="Times New Roman" panose="02020603050405020304" pitchFamily="18" charset="0"/>
              </a:rPr>
              <a:t>Responsabilités</a:t>
            </a:r>
            <a:r>
              <a:rPr lang="en-US" dirty="0">
                <a:solidFill>
                  <a:schemeClr val="tx1"/>
                </a:solidFill>
                <a:latin typeface="Times New Roman" panose="02020603050405020304" pitchFamily="18" charset="0"/>
                <a:cs typeface="Times New Roman" panose="02020603050405020304" pitchFamily="18" charset="0"/>
              </a:rPr>
              <a:t> : Les </a:t>
            </a:r>
            <a:r>
              <a:rPr lang="en-US" dirty="0" err="1">
                <a:solidFill>
                  <a:schemeClr val="tx1"/>
                </a:solidFill>
                <a:latin typeface="Times New Roman" panose="02020603050405020304" pitchFamily="18" charset="0"/>
                <a:cs typeface="Times New Roman" panose="02020603050405020304" pitchFamily="18" charset="0"/>
              </a:rPr>
              <a:t>employeurs</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ont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l'obligation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légale</a:t>
            </a:r>
            <a:r>
              <a:rPr lang="en-US" dirty="0">
                <a:solidFill>
                  <a:schemeClr val="tx1"/>
                </a:solidFill>
                <a:latin typeface="Times New Roman" panose="02020603050405020304" pitchFamily="18" charset="0"/>
                <a:cs typeface="Times New Roman" panose="02020603050405020304" pitchFamily="18" charset="0"/>
              </a:rPr>
              <a:t> de </a:t>
            </a:r>
            <a:r>
              <a:rPr lang="en-US" dirty="0" err="1">
                <a:solidFill>
                  <a:schemeClr val="tx1"/>
                </a:solidFill>
                <a:latin typeface="Times New Roman" panose="02020603050405020304" pitchFamily="18" charset="0"/>
                <a:cs typeface="Times New Roman" panose="02020603050405020304" pitchFamily="18" charset="0"/>
              </a:rPr>
              <a:t>prévenir</a:t>
            </a:r>
            <a:r>
              <a:rPr lang="en-US" dirty="0">
                <a:solidFill>
                  <a:schemeClr val="tx1"/>
                </a:solidFill>
                <a:latin typeface="Times New Roman" panose="02020603050405020304" pitchFamily="18" charset="0"/>
                <a:cs typeface="Times New Roman" panose="02020603050405020304" pitchFamily="18" charset="0"/>
              </a:rPr>
              <a:t> le </a:t>
            </a:r>
            <a:r>
              <a:rPr lang="en-US" dirty="0" err="1">
                <a:solidFill>
                  <a:schemeClr val="tx1"/>
                </a:solidFill>
                <a:latin typeface="Times New Roman" panose="02020603050405020304" pitchFamily="18" charset="0"/>
                <a:cs typeface="Times New Roman" panose="02020603050405020304" pitchFamily="18" charset="0"/>
              </a:rPr>
              <a:t>harcèlement</a:t>
            </a:r>
            <a:r>
              <a:rPr lang="en-US" dirty="0">
                <a:solidFill>
                  <a:schemeClr val="tx1"/>
                </a:solidFill>
                <a:latin typeface="Times New Roman" panose="02020603050405020304" pitchFamily="18" charset="0"/>
                <a:cs typeface="Times New Roman" panose="02020603050405020304" pitchFamily="18" charset="0"/>
              </a:rPr>
              <a:t> moral, </a:t>
            </a:r>
            <a:r>
              <a:rPr lang="en-US" dirty="0" err="1">
                <a:solidFill>
                  <a:schemeClr val="tx1"/>
                </a:solidFill>
                <a:latin typeface="Times New Roman" panose="02020603050405020304" pitchFamily="18" charset="0"/>
                <a:cs typeface="Times New Roman" panose="02020603050405020304" pitchFamily="18" charset="0"/>
              </a:rPr>
              <a:t>d'enquêter</a:t>
            </a:r>
            <a:r>
              <a:rPr lang="en-US" dirty="0">
                <a:solidFill>
                  <a:schemeClr val="tx1"/>
                </a:solidFill>
                <a:latin typeface="Times New Roman" panose="02020603050405020304" pitchFamily="18" charset="0"/>
                <a:cs typeface="Times New Roman" panose="02020603050405020304" pitchFamily="18" charset="0"/>
              </a:rPr>
              <a:t> sur les </a:t>
            </a:r>
            <a:r>
              <a:rPr lang="en-US" dirty="0" err="1">
                <a:solidFill>
                  <a:schemeClr val="tx1"/>
                </a:solidFill>
                <a:latin typeface="Times New Roman" panose="02020603050405020304" pitchFamily="18" charset="0"/>
                <a:cs typeface="Times New Roman" panose="02020603050405020304" pitchFamily="18" charset="0"/>
              </a:rPr>
              <a:t>plaintes</a:t>
            </a:r>
            <a:r>
              <a:rPr lang="en-US" dirty="0">
                <a:solidFill>
                  <a:schemeClr val="tx1"/>
                </a:solidFill>
                <a:latin typeface="Times New Roman" panose="02020603050405020304" pitchFamily="18" charset="0"/>
                <a:cs typeface="Times New Roman" panose="02020603050405020304" pitchFamily="18" charset="0"/>
              </a:rPr>
              <a:t> et de prendre des </a:t>
            </a:r>
            <a:r>
              <a:rPr lang="en-US" dirty="0" err="1">
                <a:solidFill>
                  <a:schemeClr val="tx1"/>
                </a:solidFill>
                <a:latin typeface="Times New Roman" panose="02020603050405020304" pitchFamily="18" charset="0"/>
                <a:cs typeface="Times New Roman" panose="02020603050405020304" pitchFamily="18" charset="0"/>
              </a:rPr>
              <a:t>mesures</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adéquates</a:t>
            </a:r>
            <a:r>
              <a:rPr lang="en-US" dirty="0">
                <a:solidFill>
                  <a:schemeClr val="tx1"/>
                </a:solidFill>
                <a:latin typeface="Times New Roman" panose="02020603050405020304" pitchFamily="18" charset="0"/>
                <a:cs typeface="Times New Roman" panose="02020603050405020304" pitchFamily="18" charset="0"/>
              </a:rPr>
              <a:t> pour </a:t>
            </a:r>
            <a:r>
              <a:rPr lang="en-US" dirty="0" err="1">
                <a:solidFill>
                  <a:schemeClr val="tx1"/>
                </a:solidFill>
                <a:latin typeface="Times New Roman" panose="02020603050405020304" pitchFamily="18" charset="0"/>
                <a:cs typeface="Times New Roman" panose="02020603050405020304" pitchFamily="18" charset="0"/>
              </a:rPr>
              <a:t>protéger</a:t>
            </a:r>
            <a:r>
              <a:rPr lang="en-US" dirty="0">
                <a:solidFill>
                  <a:schemeClr val="tx1"/>
                </a:solidFill>
                <a:latin typeface="Times New Roman" panose="02020603050405020304" pitchFamily="18" charset="0"/>
                <a:cs typeface="Times New Roman" panose="02020603050405020304" pitchFamily="18" charset="0"/>
              </a:rPr>
              <a:t> les </a:t>
            </a:r>
            <a:r>
              <a:rPr lang="en-US" dirty="0" err="1">
                <a:solidFill>
                  <a:schemeClr val="tx1"/>
                </a:solidFill>
                <a:latin typeface="Times New Roman" panose="02020603050405020304" pitchFamily="18" charset="0"/>
                <a:cs typeface="Times New Roman" panose="02020603050405020304" pitchFamily="18" charset="0"/>
              </a:rPr>
              <a:t>employés</a:t>
            </a:r>
            <a:r>
              <a:rPr lang="en-US" dirty="0">
                <a:solidFill>
                  <a:schemeClr val="tx1"/>
                </a:solidFill>
                <a:latin typeface="Times New Roman" panose="02020603050405020304" pitchFamily="18" charset="0"/>
                <a:cs typeface="Times New Roman" panose="02020603050405020304" pitchFamily="18" charset="0"/>
              </a:rPr>
              <a:t> et </a:t>
            </a:r>
            <a:r>
              <a:rPr lang="en-US" dirty="0" err="1">
                <a:solidFill>
                  <a:schemeClr val="tx1"/>
                </a:solidFill>
                <a:latin typeface="Times New Roman" panose="02020603050405020304" pitchFamily="18" charset="0"/>
                <a:cs typeface="Times New Roman" panose="02020603050405020304" pitchFamily="18" charset="0"/>
              </a:rPr>
              <a:t>maintenir</a:t>
            </a:r>
            <a:r>
              <a:rPr lang="en-US" dirty="0">
                <a:solidFill>
                  <a:schemeClr val="tx1"/>
                </a:solidFill>
                <a:latin typeface="Times New Roman" panose="02020603050405020304" pitchFamily="18" charset="0"/>
                <a:cs typeface="Times New Roman" panose="02020603050405020304" pitchFamily="18" charset="0"/>
              </a:rPr>
              <a:t> un </a:t>
            </a:r>
            <a:r>
              <a:rPr lang="en-US" dirty="0" err="1">
                <a:solidFill>
                  <a:schemeClr val="tx1"/>
                </a:solidFill>
                <a:latin typeface="Times New Roman" panose="02020603050405020304" pitchFamily="18" charset="0"/>
                <a:cs typeface="Times New Roman" panose="02020603050405020304" pitchFamily="18" charset="0"/>
              </a:rPr>
              <a:t>environnement</a:t>
            </a:r>
            <a:r>
              <a:rPr lang="en-US" dirty="0">
                <a:solidFill>
                  <a:schemeClr val="tx1"/>
                </a:solidFill>
                <a:latin typeface="Times New Roman" panose="02020603050405020304" pitchFamily="18" charset="0"/>
                <a:cs typeface="Times New Roman" panose="02020603050405020304" pitchFamily="18" charset="0"/>
              </a:rPr>
              <a:t> de travail </a:t>
            </a:r>
            <a:r>
              <a:rPr lang="en-US" dirty="0" err="1">
                <a:solidFill>
                  <a:schemeClr val="tx1"/>
                </a:solidFill>
                <a:latin typeface="Times New Roman" panose="02020603050405020304" pitchFamily="18" charset="0"/>
                <a:cs typeface="Times New Roman" panose="02020603050405020304" pitchFamily="18" charset="0"/>
              </a:rPr>
              <a:t>respectueux</a:t>
            </a:r>
            <a:r>
              <a:rPr lang="en-US" dirty="0">
                <a:solidFill>
                  <a:schemeClr val="tx1"/>
                </a:solidFill>
                <a:latin typeface="Times New Roman" panose="02020603050405020304" pitchFamily="18" charset="0"/>
                <a:cs typeface="Times New Roman" panose="02020603050405020304" pitchFamily="18" charset="0"/>
              </a:rPr>
              <a:t> et </a:t>
            </a:r>
            <a:r>
              <a:rPr lang="en-US" dirty="0" err="1">
                <a:solidFill>
                  <a:schemeClr val="tx1"/>
                </a:solidFill>
                <a:latin typeface="Times New Roman" panose="02020603050405020304" pitchFamily="18" charset="0"/>
                <a:cs typeface="Times New Roman" panose="02020603050405020304" pitchFamily="18" charset="0"/>
              </a:rPr>
              <a:t>sûr</a:t>
            </a:r>
            <a:r>
              <a:rPr lang="en-US" dirty="0">
                <a:solidFill>
                  <a:schemeClr val="tx1"/>
                </a:solidFill>
                <a:latin typeface="Times New Roman" panose="02020603050405020304" pitchFamily="18" charset="0"/>
                <a:cs typeface="Times New Roman" panose="02020603050405020304" pitchFamily="18" charset="0"/>
              </a:rPr>
              <a:t> –article L.1152-4 Code du travail </a:t>
            </a:r>
          </a:p>
          <a:p>
            <a:r>
              <a:rPr lang="en-US" dirty="0" err="1">
                <a:solidFill>
                  <a:schemeClr val="tx1"/>
                </a:solidFill>
                <a:latin typeface="Times New Roman" panose="02020603050405020304" pitchFamily="18" charset="0"/>
                <a:cs typeface="Times New Roman" panose="02020603050405020304" pitchFamily="18" charset="0"/>
              </a:rPr>
              <a:t>Possibilité</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d’une</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mesure</a:t>
            </a:r>
            <a:r>
              <a:rPr lang="en-US" dirty="0">
                <a:solidFill>
                  <a:schemeClr val="tx1"/>
                </a:solidFill>
                <a:latin typeface="Times New Roman" panose="02020603050405020304" pitchFamily="18" charset="0"/>
                <a:cs typeface="Times New Roman" panose="02020603050405020304" pitchFamily="18" charset="0"/>
              </a:rPr>
              <a:t> de </a:t>
            </a:r>
            <a:r>
              <a:rPr lang="en-US" dirty="0" err="1">
                <a:solidFill>
                  <a:schemeClr val="tx1"/>
                </a:solidFill>
                <a:latin typeface="Times New Roman" panose="02020603050405020304" pitchFamily="18" charset="0"/>
                <a:cs typeface="Times New Roman" panose="02020603050405020304" pitchFamily="18" charset="0"/>
              </a:rPr>
              <a:t>médiation</a:t>
            </a:r>
            <a:r>
              <a:rPr lang="en-US" dirty="0">
                <a:solidFill>
                  <a:schemeClr val="tx1"/>
                </a:solidFill>
                <a:latin typeface="Times New Roman" panose="02020603050405020304" pitchFamily="18" charset="0"/>
                <a:cs typeface="Times New Roman" panose="02020603050405020304" pitchFamily="18" charset="0"/>
              </a:rPr>
              <a:t> : article L.1152-6 code du travail. </a:t>
            </a:r>
          </a:p>
        </p:txBody>
      </p:sp>
      <p:pic>
        <p:nvPicPr>
          <p:cNvPr id="5" name="Image 4" descr="Une image contenant texte, dessin humoristique, intérieur&#10;&#10;Description générée automatiquement">
            <a:extLst>
              <a:ext uri="{FF2B5EF4-FFF2-40B4-BE49-F238E27FC236}">
                <a16:creationId xmlns:a16="http://schemas.microsoft.com/office/drawing/2014/main" id="{2488DA94-1910-0FC6-A2ED-E902A45124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5319" y="4323732"/>
            <a:ext cx="2329218" cy="2329218"/>
          </a:xfrm>
          <a:prstGeom prst="rect">
            <a:avLst/>
          </a:prstGeom>
        </p:spPr>
      </p:pic>
    </p:spTree>
    <p:extLst>
      <p:ext uri="{BB962C8B-B14F-4D97-AF65-F5344CB8AC3E}">
        <p14:creationId xmlns:p14="http://schemas.microsoft.com/office/powerpoint/2010/main" val="4605618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37E4A3F-AACA-9489-90D4-7BCD22FC52AA}"/>
              </a:ext>
            </a:extLst>
          </p:cNvPr>
          <p:cNvSpPr>
            <a:spLocks noGrp="1"/>
          </p:cNvSpPr>
          <p:nvPr>
            <p:ph type="title"/>
          </p:nvPr>
        </p:nvSpPr>
        <p:spPr>
          <a:xfrm>
            <a:off x="2231136" y="467418"/>
            <a:ext cx="7729728" cy="1188720"/>
          </a:xfrm>
          <a:solidFill>
            <a:srgbClr val="FFFFFF"/>
          </a:solidFill>
        </p:spPr>
        <p:txBody>
          <a:bodyPr vert="horz" lIns="182880" tIns="182880" rIns="182880" bIns="182880" rtlCol="0" anchor="ctr">
            <a:normAutofit/>
          </a:bodyPr>
          <a:lstStyle/>
          <a:p>
            <a:r>
              <a:rPr lang="en-US" kern="1200" cap="all" spc="200" baseline="0" dirty="0">
                <a:solidFill>
                  <a:srgbClr val="262626"/>
                </a:solidFill>
                <a:latin typeface="+mj-lt"/>
                <a:ea typeface="+mj-ea"/>
                <a:cs typeface="+mj-cs"/>
              </a:rPr>
              <a:t>Jurisprudence Récente</a:t>
            </a:r>
          </a:p>
        </p:txBody>
      </p:sp>
      <p:sp>
        <p:nvSpPr>
          <p:cNvPr id="3" name="Espace réservé du texte 2">
            <a:extLst>
              <a:ext uri="{FF2B5EF4-FFF2-40B4-BE49-F238E27FC236}">
                <a16:creationId xmlns:a16="http://schemas.microsoft.com/office/drawing/2014/main" id="{342E2F91-373E-6884-4087-200B7037CB21}"/>
              </a:ext>
            </a:extLst>
          </p:cNvPr>
          <p:cNvSpPr>
            <a:spLocks noGrp="1"/>
          </p:cNvSpPr>
          <p:nvPr>
            <p:ph type="body" idx="1"/>
          </p:nvPr>
        </p:nvSpPr>
        <p:spPr>
          <a:xfrm>
            <a:off x="1706062" y="2291262"/>
            <a:ext cx="8779512" cy="2879256"/>
          </a:xfrm>
        </p:spPr>
        <p:txBody>
          <a:bodyPr vert="horz" lIns="91440" tIns="45720" rIns="91440" bIns="45720" rtlCol="0">
            <a:normAutofit/>
          </a:bodyPr>
          <a:lstStyle/>
          <a:p>
            <a:r>
              <a:rPr lang="en-US" b="1" dirty="0">
                <a:solidFill>
                  <a:schemeClr val="tx1"/>
                </a:solidFill>
                <a:latin typeface="Times New Roman" panose="02020603050405020304" pitchFamily="18" charset="0"/>
                <a:cs typeface="Times New Roman" panose="02020603050405020304" pitchFamily="18" charset="0"/>
              </a:rPr>
              <a:t>Cour de cassation du 19 </a:t>
            </a:r>
            <a:r>
              <a:rPr lang="en-US" b="1" dirty="0" err="1">
                <a:solidFill>
                  <a:schemeClr val="tx1"/>
                </a:solidFill>
                <a:latin typeface="Times New Roman" panose="02020603050405020304" pitchFamily="18" charset="0"/>
                <a:cs typeface="Times New Roman" panose="02020603050405020304" pitchFamily="18" charset="0"/>
              </a:rPr>
              <a:t>avril</a:t>
            </a:r>
            <a:r>
              <a:rPr lang="en-US" b="1" dirty="0">
                <a:solidFill>
                  <a:schemeClr val="tx1"/>
                </a:solidFill>
                <a:latin typeface="Times New Roman" panose="02020603050405020304" pitchFamily="18" charset="0"/>
                <a:cs typeface="Times New Roman" panose="02020603050405020304" pitchFamily="18" charset="0"/>
              </a:rPr>
              <a:t> 2023 </a:t>
            </a:r>
            <a:r>
              <a:rPr lang="en-US" dirty="0">
                <a:solidFill>
                  <a:schemeClr val="tx1"/>
                </a:solidFill>
                <a:latin typeface="Times New Roman" panose="02020603050405020304" pitchFamily="18" charset="0"/>
                <a:cs typeface="Times New Roman" panose="02020603050405020304" pitchFamily="18" charset="0"/>
              </a:rPr>
              <a:t>(n°21-21053) : un </a:t>
            </a:r>
            <a:r>
              <a:rPr lang="en-US" dirty="0" err="1">
                <a:solidFill>
                  <a:schemeClr val="tx1"/>
                </a:solidFill>
                <a:latin typeface="Times New Roman" panose="02020603050405020304" pitchFamily="18" charset="0"/>
                <a:cs typeface="Times New Roman" panose="02020603050405020304" pitchFamily="18" charset="0"/>
              </a:rPr>
              <a:t>salarié</a:t>
            </a:r>
            <a:r>
              <a:rPr lang="en-US" dirty="0">
                <a:solidFill>
                  <a:schemeClr val="tx1"/>
                </a:solidFill>
                <a:latin typeface="Times New Roman" panose="02020603050405020304" pitchFamily="18" charset="0"/>
                <a:cs typeface="Times New Roman" panose="02020603050405020304" pitchFamily="18" charset="0"/>
              </a:rPr>
              <a:t> qui </a:t>
            </a:r>
            <a:r>
              <a:rPr lang="en-US" dirty="0" err="1">
                <a:solidFill>
                  <a:schemeClr val="tx1"/>
                </a:solidFill>
                <a:latin typeface="Times New Roman" panose="02020603050405020304" pitchFamily="18" charset="0"/>
                <a:cs typeface="Times New Roman" panose="02020603050405020304" pitchFamily="18" charset="0"/>
              </a:rPr>
              <a:t>dénonce</a:t>
            </a:r>
            <a:r>
              <a:rPr lang="en-US" dirty="0">
                <a:solidFill>
                  <a:schemeClr val="tx1"/>
                </a:solidFill>
                <a:latin typeface="Times New Roman" panose="02020603050405020304" pitchFamily="18" charset="0"/>
                <a:cs typeface="Times New Roman" panose="02020603050405020304" pitchFamily="18" charset="0"/>
              </a:rPr>
              <a:t> des faits de </a:t>
            </a:r>
            <a:r>
              <a:rPr lang="en-US" dirty="0" err="1">
                <a:solidFill>
                  <a:schemeClr val="tx1"/>
                </a:solidFill>
                <a:latin typeface="Times New Roman" panose="02020603050405020304" pitchFamily="18" charset="0"/>
                <a:cs typeface="Times New Roman" panose="02020603050405020304" pitchFamily="18" charset="0"/>
              </a:rPr>
              <a:t>harcèlement</a:t>
            </a:r>
            <a:r>
              <a:rPr lang="en-US" dirty="0">
                <a:solidFill>
                  <a:schemeClr val="tx1"/>
                </a:solidFill>
                <a:latin typeface="Times New Roman" panose="02020603050405020304" pitchFamily="18" charset="0"/>
                <a:cs typeface="Times New Roman" panose="02020603050405020304" pitchFamily="18" charset="0"/>
              </a:rPr>
              <a:t> moral </a:t>
            </a:r>
            <a:r>
              <a:rPr lang="en-US" dirty="0" err="1">
                <a:solidFill>
                  <a:schemeClr val="tx1"/>
                </a:solidFill>
                <a:latin typeface="Times New Roman" panose="02020603050405020304" pitchFamily="18" charset="0"/>
                <a:cs typeface="Times New Roman" panose="02020603050405020304" pitchFamily="18" charset="0"/>
              </a:rPr>
              <a:t>est</a:t>
            </a:r>
            <a:r>
              <a:rPr lang="en-US" dirty="0">
                <a:solidFill>
                  <a:schemeClr val="tx1"/>
                </a:solidFill>
                <a:latin typeface="Times New Roman" panose="02020603050405020304" pitchFamily="18" charset="0"/>
                <a:cs typeface="Times New Roman" panose="02020603050405020304" pitchFamily="18" charset="0"/>
              </a:rPr>
              <a:t> protégé </a:t>
            </a:r>
            <a:r>
              <a:rPr lang="en-US" dirty="0" err="1">
                <a:solidFill>
                  <a:schemeClr val="tx1"/>
                </a:solidFill>
                <a:latin typeface="Times New Roman" panose="02020603050405020304" pitchFamily="18" charset="0"/>
                <a:cs typeface="Times New Roman" panose="02020603050405020304" pitchFamily="18" charset="0"/>
              </a:rPr>
              <a:t>contre</a:t>
            </a:r>
            <a:r>
              <a:rPr lang="en-US" dirty="0">
                <a:solidFill>
                  <a:schemeClr val="tx1"/>
                </a:solidFill>
                <a:latin typeface="Times New Roman" panose="02020603050405020304" pitchFamily="18" charset="0"/>
                <a:cs typeface="Times New Roman" panose="02020603050405020304" pitchFamily="18" charset="0"/>
              </a:rPr>
              <a:t> le </a:t>
            </a:r>
            <a:r>
              <a:rPr lang="en-US" dirty="0" err="1">
                <a:solidFill>
                  <a:schemeClr val="tx1"/>
                </a:solidFill>
                <a:latin typeface="Times New Roman" panose="02020603050405020304" pitchFamily="18" charset="0"/>
                <a:cs typeface="Times New Roman" panose="02020603050405020304" pitchFamily="18" charset="0"/>
              </a:rPr>
              <a:t>licenciement</a:t>
            </a:r>
            <a:r>
              <a:rPr lang="en-US" dirty="0">
                <a:solidFill>
                  <a:schemeClr val="tx1"/>
                </a:solidFill>
                <a:latin typeface="Times New Roman" panose="02020603050405020304" pitchFamily="18" charset="0"/>
                <a:cs typeface="Times New Roman" panose="02020603050405020304" pitchFamily="18" charset="0"/>
              </a:rPr>
              <a:t> pour </a:t>
            </a:r>
            <a:r>
              <a:rPr lang="en-US" dirty="0" err="1">
                <a:solidFill>
                  <a:schemeClr val="tx1"/>
                </a:solidFill>
                <a:latin typeface="Times New Roman" panose="02020603050405020304" pitchFamily="18" charset="0"/>
                <a:cs typeface="Times New Roman" panose="02020603050405020304" pitchFamily="18" charset="0"/>
              </a:rPr>
              <a:t>ces</a:t>
            </a:r>
            <a:r>
              <a:rPr lang="en-US" dirty="0">
                <a:solidFill>
                  <a:schemeClr val="tx1"/>
                </a:solidFill>
                <a:latin typeface="Times New Roman" panose="02020603050405020304" pitchFamily="18" charset="0"/>
                <a:cs typeface="Times New Roman" panose="02020603050405020304" pitchFamily="18" charset="0"/>
              </a:rPr>
              <a:t> motifs, </a:t>
            </a:r>
            <a:r>
              <a:rPr lang="en-US" dirty="0" err="1">
                <a:solidFill>
                  <a:schemeClr val="tx1"/>
                </a:solidFill>
                <a:latin typeface="Times New Roman" panose="02020603050405020304" pitchFamily="18" charset="0"/>
                <a:cs typeface="Times New Roman" panose="02020603050405020304" pitchFamily="18" charset="0"/>
              </a:rPr>
              <a:t>même</a:t>
            </a:r>
            <a:r>
              <a:rPr lang="en-US" dirty="0">
                <a:solidFill>
                  <a:schemeClr val="tx1"/>
                </a:solidFill>
                <a:latin typeface="Times New Roman" panose="02020603050405020304" pitchFamily="18" charset="0"/>
                <a:cs typeface="Times New Roman" panose="02020603050405020304" pitchFamily="18" charset="0"/>
              </a:rPr>
              <a:t> sans </a:t>
            </a:r>
            <a:r>
              <a:rPr lang="en-US" dirty="0" err="1">
                <a:solidFill>
                  <a:schemeClr val="tx1"/>
                </a:solidFill>
                <a:latin typeface="Times New Roman" panose="02020603050405020304" pitchFamily="18" charset="0"/>
                <a:cs typeface="Times New Roman" panose="02020603050405020304" pitchFamily="18" charset="0"/>
              </a:rPr>
              <a:t>avoir</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explicitement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qualifié</a:t>
            </a:r>
            <a:r>
              <a:rPr lang="en-US" dirty="0">
                <a:solidFill>
                  <a:schemeClr val="tx1"/>
                </a:solidFill>
                <a:latin typeface="Times New Roman" panose="02020603050405020304" pitchFamily="18" charset="0"/>
                <a:cs typeface="Times New Roman" panose="02020603050405020304" pitchFamily="18" charset="0"/>
              </a:rPr>
              <a:t> les faits de </a:t>
            </a:r>
            <a:r>
              <a:rPr lang="en-US" dirty="0" err="1">
                <a:solidFill>
                  <a:schemeClr val="tx1"/>
                </a:solidFill>
                <a:latin typeface="Times New Roman" panose="02020603050405020304" pitchFamily="18" charset="0"/>
                <a:cs typeface="Times New Roman" panose="02020603050405020304" pitchFamily="18" charset="0"/>
              </a:rPr>
              <a:t>harcèlement</a:t>
            </a:r>
            <a:r>
              <a:rPr lang="en-US" dirty="0">
                <a:solidFill>
                  <a:schemeClr val="tx1"/>
                </a:solidFill>
                <a:latin typeface="Times New Roman" panose="02020603050405020304" pitchFamily="18" charset="0"/>
                <a:cs typeface="Times New Roman" panose="02020603050405020304" pitchFamily="18" charset="0"/>
              </a:rPr>
              <a:t> moral </a:t>
            </a:r>
            <a:r>
              <a:rPr lang="en-US" dirty="0" err="1">
                <a:solidFill>
                  <a:schemeClr val="tx1"/>
                </a:solidFill>
                <a:latin typeface="Times New Roman" panose="02020603050405020304" pitchFamily="18" charset="0"/>
                <a:cs typeface="Times New Roman" panose="02020603050405020304" pitchFamily="18" charset="0"/>
              </a:rPr>
              <a:t>lors</a:t>
            </a:r>
            <a:r>
              <a:rPr lang="en-US" dirty="0">
                <a:solidFill>
                  <a:schemeClr val="tx1"/>
                </a:solidFill>
                <a:latin typeface="Times New Roman" panose="02020603050405020304" pitchFamily="18" charset="0"/>
                <a:cs typeface="Times New Roman" panose="02020603050405020304" pitchFamily="18" charset="0"/>
              </a:rPr>
              <a:t> de </a:t>
            </a:r>
            <a:r>
              <a:rPr lang="en-US" dirty="0" err="1">
                <a:solidFill>
                  <a:schemeClr val="tx1"/>
                </a:solidFill>
                <a:latin typeface="Times New Roman" panose="02020603050405020304" pitchFamily="18" charset="0"/>
                <a:cs typeface="Times New Roman" panose="02020603050405020304" pitchFamily="18" charset="0"/>
              </a:rPr>
              <a:t>leur</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dénonciation</a:t>
            </a:r>
            <a:r>
              <a:rPr lang="en-US" dirty="0">
                <a:solidFill>
                  <a:schemeClr val="tx1"/>
                </a:solidFill>
                <a:latin typeface="Times New Roman" panose="02020603050405020304" pitchFamily="18" charset="0"/>
                <a:cs typeface="Times New Roman" panose="02020603050405020304" pitchFamily="18" charset="0"/>
              </a:rPr>
              <a:t>, à </a:t>
            </a:r>
            <a:r>
              <a:rPr lang="en-US" dirty="0" err="1">
                <a:solidFill>
                  <a:schemeClr val="tx1"/>
                </a:solidFill>
                <a:latin typeface="Times New Roman" panose="02020603050405020304" pitchFamily="18" charset="0"/>
                <a:cs typeface="Times New Roman" panose="02020603050405020304" pitchFamily="18" charset="0"/>
              </a:rPr>
              <a:t>moins</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qu'il</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n'agisse</a:t>
            </a:r>
            <a:r>
              <a:rPr lang="en-US" dirty="0">
                <a:solidFill>
                  <a:schemeClr val="tx1"/>
                </a:solidFill>
                <a:latin typeface="Times New Roman" panose="02020603050405020304" pitchFamily="18" charset="0"/>
                <a:cs typeface="Times New Roman" panose="02020603050405020304" pitchFamily="18" charset="0"/>
              </a:rPr>
              <a:t> de </a:t>
            </a:r>
            <a:r>
              <a:rPr lang="en-US" dirty="0" err="1">
                <a:solidFill>
                  <a:schemeClr val="tx1"/>
                </a:solidFill>
                <a:latin typeface="Times New Roman" panose="02020603050405020304" pitchFamily="18" charset="0"/>
                <a:cs typeface="Times New Roman" panose="02020603050405020304" pitchFamily="18" charset="0"/>
              </a:rPr>
              <a:t>mauvaise</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foi</a:t>
            </a:r>
            <a:r>
              <a:rPr lang="en-US" dirty="0">
                <a:solidFill>
                  <a:schemeClr val="tx1"/>
                </a:solidFill>
                <a:latin typeface="Times New Roman" panose="02020603050405020304" pitchFamily="18" charset="0"/>
                <a:cs typeface="Times New Roman" panose="02020603050405020304" pitchFamily="18" charset="0"/>
              </a:rPr>
              <a:t>.</a:t>
            </a:r>
          </a:p>
          <a:p>
            <a:r>
              <a:rPr lang="en-US" dirty="0">
                <a:solidFill>
                  <a:schemeClr val="tx1"/>
                </a:solidFill>
                <a:latin typeface="Times New Roman" panose="02020603050405020304" pitchFamily="18" charset="0"/>
                <a:cs typeface="Times New Roman" panose="02020603050405020304" pitchFamily="18" charset="0"/>
              </a:rPr>
              <a:t>Importance: Ce </a:t>
            </a:r>
            <a:r>
              <a:rPr lang="en-US" dirty="0" err="1">
                <a:solidFill>
                  <a:schemeClr val="tx1"/>
                </a:solidFill>
                <a:latin typeface="Times New Roman" panose="02020603050405020304" pitchFamily="18" charset="0"/>
                <a:cs typeface="Times New Roman" panose="02020603050405020304" pitchFamily="18" charset="0"/>
              </a:rPr>
              <a:t>revirement</a:t>
            </a:r>
            <a:r>
              <a:rPr lang="en-US" dirty="0">
                <a:solidFill>
                  <a:schemeClr val="tx1"/>
                </a:solidFill>
                <a:latin typeface="Times New Roman" panose="02020603050405020304" pitchFamily="18" charset="0"/>
                <a:cs typeface="Times New Roman" panose="02020603050405020304" pitchFamily="18" charset="0"/>
              </a:rPr>
              <a:t> de jurisprudence </a:t>
            </a:r>
            <a:r>
              <a:rPr lang="en-US" dirty="0" err="1">
                <a:solidFill>
                  <a:schemeClr val="tx1"/>
                </a:solidFill>
                <a:latin typeface="Times New Roman" panose="02020603050405020304" pitchFamily="18" charset="0"/>
                <a:cs typeface="Times New Roman" panose="02020603050405020304" pitchFamily="18" charset="0"/>
              </a:rPr>
              <a:t>renforce</a:t>
            </a:r>
            <a:r>
              <a:rPr lang="en-US" dirty="0">
                <a:solidFill>
                  <a:schemeClr val="tx1"/>
                </a:solidFill>
                <a:latin typeface="Times New Roman" panose="02020603050405020304" pitchFamily="18" charset="0"/>
                <a:cs typeface="Times New Roman" panose="02020603050405020304" pitchFamily="18" charset="0"/>
              </a:rPr>
              <a:t> la protection des </a:t>
            </a:r>
            <a:r>
              <a:rPr lang="en-US" dirty="0" err="1">
                <a:solidFill>
                  <a:schemeClr val="tx1"/>
                </a:solidFill>
                <a:latin typeface="Times New Roman" panose="02020603050405020304" pitchFamily="18" charset="0"/>
                <a:cs typeface="Times New Roman" panose="02020603050405020304" pitchFamily="18" charset="0"/>
              </a:rPr>
              <a:t>salariés</a:t>
            </a:r>
            <a:r>
              <a:rPr lang="en-US" dirty="0">
                <a:solidFill>
                  <a:schemeClr val="tx1"/>
                </a:solidFill>
                <a:latin typeface="Times New Roman" panose="02020603050405020304" pitchFamily="18" charset="0"/>
                <a:cs typeface="Times New Roman" panose="02020603050405020304" pitchFamily="18" charset="0"/>
              </a:rPr>
              <a:t> et </a:t>
            </a:r>
            <a:r>
              <a:rPr lang="en-US" dirty="0" err="1">
                <a:solidFill>
                  <a:schemeClr val="tx1"/>
                </a:solidFill>
                <a:latin typeface="Times New Roman" panose="02020603050405020304" pitchFamily="18" charset="0"/>
                <a:cs typeface="Times New Roman" panose="02020603050405020304" pitchFamily="18" charset="0"/>
              </a:rPr>
              <a:t>souligne</a:t>
            </a:r>
            <a:r>
              <a:rPr lang="en-US" dirty="0">
                <a:solidFill>
                  <a:schemeClr val="tx1"/>
                </a:solidFill>
                <a:latin typeface="Times New Roman" panose="02020603050405020304" pitchFamily="18" charset="0"/>
                <a:cs typeface="Times New Roman" panose="02020603050405020304" pitchFamily="18" charset="0"/>
              </a:rPr>
              <a:t> la </a:t>
            </a:r>
            <a:r>
              <a:rPr lang="en-US" dirty="0" err="1">
                <a:solidFill>
                  <a:schemeClr val="tx1"/>
                </a:solidFill>
                <a:latin typeface="Times New Roman" panose="02020603050405020304" pitchFamily="18" charset="0"/>
                <a:cs typeface="Times New Roman" panose="02020603050405020304" pitchFamily="18" charset="0"/>
              </a:rPr>
              <a:t>responsabilité</a:t>
            </a:r>
            <a:r>
              <a:rPr lang="en-US" dirty="0">
                <a:solidFill>
                  <a:schemeClr val="tx1"/>
                </a:solidFill>
                <a:latin typeface="Times New Roman" panose="02020603050405020304" pitchFamily="18" charset="0"/>
                <a:cs typeface="Times New Roman" panose="02020603050405020304" pitchFamily="18" charset="0"/>
              </a:rPr>
              <a:t> des </a:t>
            </a:r>
            <a:r>
              <a:rPr lang="en-US" dirty="0" err="1">
                <a:solidFill>
                  <a:schemeClr val="tx1"/>
                </a:solidFill>
                <a:latin typeface="Times New Roman" panose="02020603050405020304" pitchFamily="18" charset="0"/>
                <a:cs typeface="Times New Roman" panose="02020603050405020304" pitchFamily="18" charset="0"/>
              </a:rPr>
              <a:t>employeurs</a:t>
            </a:r>
            <a:r>
              <a:rPr lang="en-US" dirty="0">
                <a:solidFill>
                  <a:schemeClr val="tx1"/>
                </a:solidFill>
                <a:latin typeface="Times New Roman" panose="02020603050405020304" pitchFamily="18" charset="0"/>
                <a:cs typeface="Times New Roman" panose="02020603050405020304" pitchFamily="18" charset="0"/>
              </a:rPr>
              <a:t> dans la reconnaissance et la gestion du </a:t>
            </a:r>
            <a:r>
              <a:rPr lang="en-US" dirty="0" err="1">
                <a:solidFill>
                  <a:schemeClr val="tx1"/>
                </a:solidFill>
                <a:latin typeface="Times New Roman" panose="02020603050405020304" pitchFamily="18" charset="0"/>
                <a:cs typeface="Times New Roman" panose="02020603050405020304" pitchFamily="18" charset="0"/>
              </a:rPr>
              <a:t>harcèlement</a:t>
            </a:r>
            <a:r>
              <a:rPr lang="en-US" dirty="0">
                <a:solidFill>
                  <a:schemeClr val="tx1"/>
                </a:solidFill>
                <a:latin typeface="Times New Roman" panose="02020603050405020304" pitchFamily="18" charset="0"/>
                <a:cs typeface="Times New Roman" panose="02020603050405020304" pitchFamily="18" charset="0"/>
              </a:rPr>
              <a:t> moral.</a:t>
            </a:r>
          </a:p>
        </p:txBody>
      </p:sp>
      <p:pic>
        <p:nvPicPr>
          <p:cNvPr id="7" name="Image 6" descr="Une image contenant outil, marteau&#10;&#10;Description générée automatiquement">
            <a:extLst>
              <a:ext uri="{FF2B5EF4-FFF2-40B4-BE49-F238E27FC236}">
                <a16:creationId xmlns:a16="http://schemas.microsoft.com/office/drawing/2014/main" id="{4B86CB56-73E2-70B3-A4AB-9A0D438EC8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0302" y="4191207"/>
            <a:ext cx="2438400" cy="1638300"/>
          </a:xfrm>
          <a:prstGeom prst="rect">
            <a:avLst/>
          </a:prstGeom>
        </p:spPr>
      </p:pic>
    </p:spTree>
    <p:extLst>
      <p:ext uri="{BB962C8B-B14F-4D97-AF65-F5344CB8AC3E}">
        <p14:creationId xmlns:p14="http://schemas.microsoft.com/office/powerpoint/2010/main" val="25950857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5BD17F-C95C-40ED-8D04-03295D46F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bg2">
              <a:alpha val="8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0" name="Rectangle 9">
            <a:extLst>
              <a:ext uri="{FF2B5EF4-FFF2-40B4-BE49-F238E27FC236}">
                <a16:creationId xmlns:a16="http://schemas.microsoft.com/office/drawing/2014/main" id="{4203DEB5-0B19-4F8E-84E2-00F5861C96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321564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740B5EE-BDE0-34D9-FC8D-041AF0087F63}"/>
              </a:ext>
            </a:extLst>
          </p:cNvPr>
          <p:cNvSpPr>
            <a:spLocks noGrp="1"/>
          </p:cNvSpPr>
          <p:nvPr>
            <p:ph type="title"/>
          </p:nvPr>
        </p:nvSpPr>
        <p:spPr>
          <a:xfrm>
            <a:off x="2028092" y="988741"/>
            <a:ext cx="9359252" cy="4880518"/>
          </a:xfrm>
          <a:noFill/>
          <a:ln>
            <a:noFill/>
          </a:ln>
        </p:spPr>
        <p:txBody>
          <a:bodyPr vert="horz" wrap="square" lIns="274320" tIns="182880" rIns="274320" bIns="182880" rtlCol="0" anchor="ctr" anchorCtr="1">
            <a:normAutofit/>
          </a:bodyPr>
          <a:lstStyle/>
          <a:p>
            <a:pPr algn="l"/>
            <a:r>
              <a:rPr lang="fr-FR" sz="5400" b="1" kern="0" dirty="0">
                <a:effectLst/>
                <a:latin typeface="Times New Roman" panose="02020603050405020304" pitchFamily="18" charset="0"/>
                <a:ea typeface="Times New Roman" panose="02020603050405020304" pitchFamily="18" charset="0"/>
              </a:rPr>
              <a:t>Le licenciement vexatoire</a:t>
            </a:r>
            <a:endParaRPr lang="en-US" sz="13800" kern="1200" cap="all" spc="200" baseline="0" dirty="0">
              <a:solidFill>
                <a:schemeClr val="tx1"/>
              </a:solidFill>
              <a:latin typeface="+mj-lt"/>
              <a:ea typeface="+mj-ea"/>
              <a:cs typeface="+mj-cs"/>
            </a:endParaRPr>
          </a:p>
        </p:txBody>
      </p:sp>
    </p:spTree>
    <p:extLst>
      <p:ext uri="{BB962C8B-B14F-4D97-AF65-F5344CB8AC3E}">
        <p14:creationId xmlns:p14="http://schemas.microsoft.com/office/powerpoint/2010/main" val="56792044"/>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8AD7D07-840E-BE56-4140-E83AC96FB17A}"/>
              </a:ext>
            </a:extLst>
          </p:cNvPr>
          <p:cNvSpPr>
            <a:spLocks noGrp="1"/>
          </p:cNvSpPr>
          <p:nvPr>
            <p:ph type="title"/>
          </p:nvPr>
        </p:nvSpPr>
        <p:spPr>
          <a:xfrm>
            <a:off x="2231136" y="467418"/>
            <a:ext cx="7729728" cy="1188720"/>
          </a:xfrm>
          <a:solidFill>
            <a:srgbClr val="FFFFFF"/>
          </a:solidFill>
        </p:spPr>
        <p:txBody>
          <a:bodyPr vert="horz" lIns="182880" tIns="182880" rIns="182880" bIns="182880" rtlCol="0" anchor="ctr">
            <a:normAutofit/>
          </a:bodyPr>
          <a:lstStyle/>
          <a:p>
            <a:r>
              <a:rPr lang="en-US" kern="1200" cap="all" spc="200" baseline="0" dirty="0">
                <a:solidFill>
                  <a:srgbClr val="262626"/>
                </a:solidFill>
                <a:latin typeface="+mj-lt"/>
                <a:ea typeface="+mj-ea"/>
                <a:cs typeface="+mj-cs"/>
              </a:rPr>
              <a:t>Article</a:t>
            </a:r>
          </a:p>
        </p:txBody>
      </p:sp>
      <p:sp>
        <p:nvSpPr>
          <p:cNvPr id="3" name="Espace réservé du texte 2">
            <a:extLst>
              <a:ext uri="{FF2B5EF4-FFF2-40B4-BE49-F238E27FC236}">
                <a16:creationId xmlns:a16="http://schemas.microsoft.com/office/drawing/2014/main" id="{FBFC88AA-BF32-9062-61B2-B562EDB96F27}"/>
              </a:ext>
            </a:extLst>
          </p:cNvPr>
          <p:cNvSpPr>
            <a:spLocks noGrp="1"/>
          </p:cNvSpPr>
          <p:nvPr>
            <p:ph type="body" idx="1"/>
          </p:nvPr>
        </p:nvSpPr>
        <p:spPr>
          <a:xfrm>
            <a:off x="1706062" y="2291262"/>
            <a:ext cx="8779512" cy="2879256"/>
          </a:xfrm>
        </p:spPr>
        <p:txBody>
          <a:bodyPr vert="horz" lIns="91440" tIns="45720" rIns="91440" bIns="45720" rtlCol="0">
            <a:normAutofit/>
          </a:bodyPr>
          <a:lstStyle/>
          <a:p>
            <a:r>
              <a:rPr lang="en-US" dirty="0">
                <a:solidFill>
                  <a:schemeClr val="tx1"/>
                </a:solidFill>
                <a:latin typeface="Times New Roman" panose="02020603050405020304" pitchFamily="18" charset="0"/>
                <a:cs typeface="Times New Roman" panose="02020603050405020304" pitchFamily="18" charset="0"/>
              </a:rPr>
              <a:t>Article L.1235-3 du Code du travail: En </a:t>
            </a:r>
            <a:r>
              <a:rPr lang="en-US" dirty="0" err="1">
                <a:solidFill>
                  <a:schemeClr val="tx1"/>
                </a:solidFill>
                <a:latin typeface="Times New Roman" panose="02020603050405020304" pitchFamily="18" charset="0"/>
                <a:cs typeface="Times New Roman" panose="02020603050405020304" pitchFamily="18" charset="0"/>
              </a:rPr>
              <a:t>cas</a:t>
            </a:r>
            <a:r>
              <a:rPr lang="en-US" dirty="0">
                <a:solidFill>
                  <a:schemeClr val="tx1"/>
                </a:solidFill>
                <a:latin typeface="Times New Roman" panose="02020603050405020304" pitchFamily="18" charset="0"/>
                <a:cs typeface="Times New Roman" panose="02020603050405020304" pitchFamily="18" charset="0"/>
              </a:rPr>
              <a:t> de </a:t>
            </a:r>
            <a:r>
              <a:rPr lang="en-US" dirty="0" err="1">
                <a:solidFill>
                  <a:schemeClr val="tx1"/>
                </a:solidFill>
                <a:latin typeface="Times New Roman" panose="02020603050405020304" pitchFamily="18" charset="0"/>
                <a:cs typeface="Times New Roman" panose="02020603050405020304" pitchFamily="18" charset="0"/>
              </a:rPr>
              <a:t>licenciement</a:t>
            </a:r>
            <a:r>
              <a:rPr lang="en-US" dirty="0">
                <a:solidFill>
                  <a:schemeClr val="tx1"/>
                </a:solidFill>
                <a:latin typeface="Times New Roman" panose="02020603050405020304" pitchFamily="18" charset="0"/>
                <a:cs typeface="Times New Roman" panose="02020603050405020304" pitchFamily="18" charset="0"/>
              </a:rPr>
              <a:t> non </a:t>
            </a:r>
            <a:r>
              <a:rPr lang="en-US" dirty="0" err="1">
                <a:solidFill>
                  <a:schemeClr val="tx1"/>
                </a:solidFill>
                <a:latin typeface="Times New Roman" panose="02020603050405020304" pitchFamily="18" charset="0"/>
                <a:cs typeface="Times New Roman" panose="02020603050405020304" pitchFamily="18" charset="0"/>
              </a:rPr>
              <a:t>justifié</a:t>
            </a:r>
            <a:r>
              <a:rPr lang="en-US" dirty="0">
                <a:solidFill>
                  <a:schemeClr val="tx1"/>
                </a:solidFill>
                <a:latin typeface="Times New Roman" panose="02020603050405020304" pitchFamily="18" charset="0"/>
                <a:cs typeface="Times New Roman" panose="02020603050405020304" pitchFamily="18" charset="0"/>
              </a:rPr>
              <a:t>, le </a:t>
            </a:r>
            <a:r>
              <a:rPr lang="en-US" dirty="0" err="1">
                <a:solidFill>
                  <a:schemeClr val="tx1"/>
                </a:solidFill>
                <a:latin typeface="Times New Roman" panose="02020603050405020304" pitchFamily="18" charset="0"/>
                <a:cs typeface="Times New Roman" panose="02020603050405020304" pitchFamily="18" charset="0"/>
              </a:rPr>
              <a:t>juge</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peut</a:t>
            </a:r>
            <a:r>
              <a:rPr lang="en-US" dirty="0">
                <a:solidFill>
                  <a:schemeClr val="tx1"/>
                </a:solidFill>
                <a:latin typeface="Times New Roman" panose="02020603050405020304" pitchFamily="18" charset="0"/>
                <a:cs typeface="Times New Roman" panose="02020603050405020304" pitchFamily="18" charset="0"/>
              </a:rPr>
              <a:t> proposer la </a:t>
            </a:r>
            <a:r>
              <a:rPr lang="en-US" dirty="0" err="1">
                <a:solidFill>
                  <a:schemeClr val="tx1"/>
                </a:solidFill>
                <a:latin typeface="Times New Roman" panose="02020603050405020304" pitchFamily="18" charset="0"/>
                <a:cs typeface="Times New Roman" panose="02020603050405020304" pitchFamily="18" charset="0"/>
              </a:rPr>
              <a:t>réintégration</a:t>
            </a:r>
            <a:r>
              <a:rPr lang="en-US" dirty="0">
                <a:solidFill>
                  <a:schemeClr val="tx1"/>
                </a:solidFill>
                <a:latin typeface="Times New Roman" panose="02020603050405020304" pitchFamily="18" charset="0"/>
                <a:cs typeface="Times New Roman" panose="02020603050405020304" pitchFamily="18" charset="0"/>
              </a:rPr>
              <a:t> du </a:t>
            </a:r>
            <a:r>
              <a:rPr lang="en-US" dirty="0" err="1">
                <a:solidFill>
                  <a:schemeClr val="tx1"/>
                </a:solidFill>
                <a:latin typeface="Times New Roman" panose="02020603050405020304" pitchFamily="18" charset="0"/>
                <a:cs typeface="Times New Roman" panose="02020603050405020304" pitchFamily="18" charset="0"/>
              </a:rPr>
              <a:t>salarié</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ou</a:t>
            </a:r>
            <a:r>
              <a:rPr lang="en-US" dirty="0">
                <a:solidFill>
                  <a:schemeClr val="tx1"/>
                </a:solidFill>
                <a:latin typeface="Times New Roman" panose="02020603050405020304" pitchFamily="18" charset="0"/>
                <a:cs typeface="Times New Roman" panose="02020603050405020304" pitchFamily="18" charset="0"/>
              </a:rPr>
              <a:t>, en </a:t>
            </a:r>
            <a:r>
              <a:rPr lang="en-US" dirty="0" err="1">
                <a:solidFill>
                  <a:schemeClr val="tx1"/>
                </a:solidFill>
                <a:latin typeface="Times New Roman" panose="02020603050405020304" pitchFamily="18" charset="0"/>
                <a:cs typeface="Times New Roman" panose="02020603050405020304" pitchFamily="18" charset="0"/>
              </a:rPr>
              <a:t>cas</a:t>
            </a:r>
            <a:r>
              <a:rPr lang="en-US" dirty="0">
                <a:solidFill>
                  <a:schemeClr val="tx1"/>
                </a:solidFill>
                <a:latin typeface="Times New Roman" panose="02020603050405020304" pitchFamily="18" charset="0"/>
                <a:cs typeface="Times New Roman" panose="02020603050405020304" pitchFamily="18" charset="0"/>
              </a:rPr>
              <a:t> de </a:t>
            </a:r>
            <a:r>
              <a:rPr lang="en-US" dirty="0" err="1">
                <a:solidFill>
                  <a:schemeClr val="tx1"/>
                </a:solidFill>
                <a:latin typeface="Times New Roman" panose="02020603050405020304" pitchFamily="18" charset="0"/>
                <a:cs typeface="Times New Roman" panose="02020603050405020304" pitchFamily="18" charset="0"/>
              </a:rPr>
              <a:t>refus</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octroyer</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une</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indemnité</a:t>
            </a:r>
            <a:r>
              <a:rPr lang="en-US" dirty="0">
                <a:solidFill>
                  <a:schemeClr val="tx1"/>
                </a:solidFill>
                <a:latin typeface="Times New Roman" panose="02020603050405020304" pitchFamily="18" charset="0"/>
                <a:cs typeface="Times New Roman" panose="02020603050405020304" pitchFamily="18" charset="0"/>
              </a:rPr>
              <a:t> à la charge de </a:t>
            </a:r>
            <a:r>
              <a:rPr lang="en-US" dirty="0" err="1">
                <a:solidFill>
                  <a:schemeClr val="tx1"/>
                </a:solidFill>
                <a:latin typeface="Times New Roman" panose="02020603050405020304" pitchFamily="18" charset="0"/>
                <a:cs typeface="Times New Roman" panose="02020603050405020304" pitchFamily="18" charset="0"/>
              </a:rPr>
              <a:t>l'employeur</a:t>
            </a:r>
            <a:r>
              <a:rPr lang="en-US" dirty="0">
                <a:solidFill>
                  <a:schemeClr val="tx1"/>
                </a:solidFill>
                <a:latin typeface="Times New Roman" panose="02020603050405020304" pitchFamily="18" charset="0"/>
                <a:cs typeface="Times New Roman" panose="02020603050405020304" pitchFamily="18" charset="0"/>
              </a:rPr>
              <a:t>.</a:t>
            </a:r>
          </a:p>
        </p:txBody>
      </p:sp>
      <p:pic>
        <p:nvPicPr>
          <p:cNvPr id="4" name="Image 3" descr="Une image contenant texte, boîte, livre, conception&#10;&#10;Description générée automatiquement">
            <a:extLst>
              <a:ext uri="{FF2B5EF4-FFF2-40B4-BE49-F238E27FC236}">
                <a16:creationId xmlns:a16="http://schemas.microsoft.com/office/drawing/2014/main" id="{648A9E5F-7AD8-18D2-573F-E63354D6B5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135273"/>
            <a:ext cx="3489525" cy="2713106"/>
          </a:xfrm>
          <a:prstGeom prst="rect">
            <a:avLst/>
          </a:prstGeom>
        </p:spPr>
      </p:pic>
    </p:spTree>
    <p:extLst>
      <p:ext uri="{BB962C8B-B14F-4D97-AF65-F5344CB8AC3E}">
        <p14:creationId xmlns:p14="http://schemas.microsoft.com/office/powerpoint/2010/main" val="31620883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E4D7E68-E76A-E37E-398C-D28E63FFF077}"/>
              </a:ext>
            </a:extLst>
          </p:cNvPr>
          <p:cNvSpPr>
            <a:spLocks noGrp="1"/>
          </p:cNvSpPr>
          <p:nvPr>
            <p:ph type="title"/>
          </p:nvPr>
        </p:nvSpPr>
        <p:spPr>
          <a:xfrm>
            <a:off x="2231136" y="467418"/>
            <a:ext cx="7729728" cy="1188720"/>
          </a:xfrm>
          <a:solidFill>
            <a:srgbClr val="FFFFFF"/>
          </a:solidFill>
        </p:spPr>
        <p:txBody>
          <a:bodyPr vert="horz" lIns="182880" tIns="182880" rIns="182880" bIns="182880" rtlCol="0" anchor="ctr">
            <a:normAutofit/>
          </a:bodyPr>
          <a:lstStyle/>
          <a:p>
            <a:r>
              <a:rPr lang="en-US" kern="1200" cap="all" spc="200" baseline="0" dirty="0">
                <a:solidFill>
                  <a:srgbClr val="262626"/>
                </a:solidFill>
                <a:latin typeface="+mj-lt"/>
                <a:ea typeface="+mj-ea"/>
                <a:cs typeface="+mj-cs"/>
              </a:rPr>
              <a:t>Circonstances Vexatoires du Licenciement</a:t>
            </a:r>
          </a:p>
        </p:txBody>
      </p:sp>
      <p:sp>
        <p:nvSpPr>
          <p:cNvPr id="3" name="Espace réservé du texte 2">
            <a:extLst>
              <a:ext uri="{FF2B5EF4-FFF2-40B4-BE49-F238E27FC236}">
                <a16:creationId xmlns:a16="http://schemas.microsoft.com/office/drawing/2014/main" id="{91DD878C-B088-14C1-C286-D0043331F375}"/>
              </a:ext>
            </a:extLst>
          </p:cNvPr>
          <p:cNvSpPr>
            <a:spLocks noGrp="1"/>
          </p:cNvSpPr>
          <p:nvPr>
            <p:ph type="body" idx="1"/>
          </p:nvPr>
        </p:nvSpPr>
        <p:spPr>
          <a:xfrm>
            <a:off x="1706062" y="1843590"/>
            <a:ext cx="8779512" cy="3438094"/>
          </a:xfrm>
        </p:spPr>
        <p:txBody>
          <a:bodyPr vert="horz" lIns="91440" tIns="45720" rIns="91440" bIns="45720" rtlCol="0">
            <a:normAutofit/>
          </a:bodyPr>
          <a:lstStyle/>
          <a:p>
            <a:r>
              <a:rPr lang="en-US" dirty="0">
                <a:solidFill>
                  <a:schemeClr val="tx1"/>
                </a:solidFill>
                <a:latin typeface="Times New Roman" panose="02020603050405020304" pitchFamily="18" charset="0"/>
                <a:cs typeface="Times New Roman" panose="02020603050405020304" pitchFamily="18" charset="0"/>
              </a:rPr>
              <a:t>Explication: Un </a:t>
            </a:r>
            <a:r>
              <a:rPr lang="en-US" dirty="0" err="1">
                <a:solidFill>
                  <a:schemeClr val="tx1"/>
                </a:solidFill>
                <a:latin typeface="Times New Roman" panose="02020603050405020304" pitchFamily="18" charset="0"/>
                <a:cs typeface="Times New Roman" panose="02020603050405020304" pitchFamily="18" charset="0"/>
              </a:rPr>
              <a:t>licenciement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peut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être</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considéré</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comme</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vexatoire</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s'il</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est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entouré</a:t>
            </a:r>
            <a:r>
              <a:rPr lang="en-US" dirty="0">
                <a:solidFill>
                  <a:schemeClr val="tx1"/>
                </a:solidFill>
                <a:latin typeface="Times New Roman" panose="02020603050405020304" pitchFamily="18" charset="0"/>
                <a:cs typeface="Times New Roman" panose="02020603050405020304" pitchFamily="18" charset="0"/>
              </a:rPr>
              <a:t> de </a:t>
            </a:r>
            <a:r>
              <a:rPr lang="en-US" b="1" dirty="0" err="1">
                <a:solidFill>
                  <a:schemeClr val="tx1"/>
                </a:solidFill>
                <a:latin typeface="Times New Roman" panose="02020603050405020304" pitchFamily="18" charset="0"/>
                <a:cs typeface="Times New Roman" panose="02020603050405020304" pitchFamily="18" charset="0"/>
              </a:rPr>
              <a:t>circonstances</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brutales</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ou</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humiliantes</a:t>
            </a:r>
            <a:r>
              <a:rPr lang="en-US" b="1" dirty="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rPr>
              <a:t>pour le </a:t>
            </a:r>
            <a:r>
              <a:rPr lang="en-US" dirty="0" err="1">
                <a:solidFill>
                  <a:schemeClr val="tx1"/>
                </a:solidFill>
                <a:latin typeface="Times New Roman" panose="02020603050405020304" pitchFamily="18" charset="0"/>
                <a:cs typeface="Times New Roman" panose="02020603050405020304" pitchFamily="18" charset="0"/>
              </a:rPr>
              <a:t>salarié</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justifiant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ainsi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une</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demande</a:t>
            </a:r>
            <a:r>
              <a:rPr lang="en-US" dirty="0">
                <a:solidFill>
                  <a:schemeClr val="tx1"/>
                </a:solidFill>
                <a:latin typeface="Times New Roman" panose="02020603050405020304" pitchFamily="18" charset="0"/>
                <a:cs typeface="Times New Roman" panose="02020603050405020304" pitchFamily="18" charset="0"/>
              </a:rPr>
              <a:t> de </a:t>
            </a:r>
            <a:r>
              <a:rPr lang="en-US" dirty="0" err="1">
                <a:solidFill>
                  <a:schemeClr val="tx1"/>
                </a:solidFill>
                <a:latin typeface="Times New Roman" panose="02020603050405020304" pitchFamily="18" charset="0"/>
                <a:cs typeface="Times New Roman" panose="02020603050405020304" pitchFamily="18" charset="0"/>
              </a:rPr>
              <a:t>dommages</a:t>
            </a:r>
            <a:r>
              <a:rPr lang="en-US" dirty="0">
                <a:solidFill>
                  <a:schemeClr val="tx1"/>
                </a:solidFill>
                <a:latin typeface="Times New Roman" panose="02020603050405020304" pitchFamily="18" charset="0"/>
                <a:cs typeface="Times New Roman" panose="02020603050405020304" pitchFamily="18" charset="0"/>
              </a:rPr>
              <a:t> et </a:t>
            </a:r>
            <a:r>
              <a:rPr lang="en-US" dirty="0" err="1">
                <a:solidFill>
                  <a:schemeClr val="tx1"/>
                </a:solidFill>
                <a:latin typeface="Times New Roman" panose="02020603050405020304" pitchFamily="18" charset="0"/>
                <a:cs typeface="Times New Roman" panose="02020603050405020304" pitchFamily="18" charset="0"/>
              </a:rPr>
              <a:t>intérêts</a:t>
            </a:r>
            <a:r>
              <a:rPr lang="en-US" dirty="0">
                <a:solidFill>
                  <a:schemeClr val="tx1"/>
                </a:solidFill>
                <a:latin typeface="Times New Roman" panose="02020603050405020304" pitchFamily="18" charset="0"/>
                <a:cs typeface="Times New Roman" panose="02020603050405020304" pitchFamily="18" charset="0"/>
              </a:rPr>
              <a:t>.</a:t>
            </a:r>
          </a:p>
          <a:p>
            <a:r>
              <a:rPr lang="en-US" b="1" u="sng" dirty="0" err="1">
                <a:solidFill>
                  <a:schemeClr val="tx1"/>
                </a:solidFill>
                <a:latin typeface="Times New Roman" panose="02020603050405020304" pitchFamily="18" charset="0"/>
                <a:cs typeface="Times New Roman" panose="02020603050405020304" pitchFamily="18" charset="0"/>
              </a:rPr>
              <a:t>Exemples</a:t>
            </a:r>
            <a:r>
              <a:rPr lang="en-US" dirty="0">
                <a:solidFill>
                  <a:schemeClr val="tx1"/>
                </a:solidFill>
                <a:latin typeface="Times New Roman" panose="02020603050405020304" pitchFamily="18" charset="0"/>
                <a:cs typeface="Times New Roman" panose="02020603050405020304" pitchFamily="18" charset="0"/>
              </a:rPr>
              <a:t> : </a:t>
            </a:r>
          </a:p>
          <a:p>
            <a:pPr lvl="1"/>
            <a:r>
              <a:rPr lang="fr-FR" dirty="0">
                <a:solidFill>
                  <a:schemeClr val="tx1"/>
                </a:solidFill>
                <a:latin typeface="Times New Roman" panose="02020603050405020304" pitchFamily="18" charset="0"/>
                <a:cs typeface="Times New Roman" panose="02020603050405020304" pitchFamily="18" charset="0"/>
              </a:rPr>
              <a:t>Décision du 9 novembre 2017 (Pourvoi n° 16-18.096) : La Cour de cassation a accordé des dommages et intérêts pour un licenciement vexatoire dû à une mise à pied conservatoire de longue durée, malgré l'absence de cause réelle et sérieuse du licenciement​</a:t>
            </a:r>
          </a:p>
          <a:p>
            <a:pPr lvl="1"/>
            <a:r>
              <a:rPr lang="fr-FR" dirty="0">
                <a:solidFill>
                  <a:schemeClr val="tx1"/>
                </a:solidFill>
                <a:latin typeface="Times New Roman" panose="02020603050405020304" pitchFamily="18" charset="0"/>
                <a:cs typeface="Times New Roman" panose="02020603050405020304" pitchFamily="18" charset="0"/>
              </a:rPr>
              <a:t>Arrêt du 27 septembre 2017 (n° 16-14.040): La Cour a jugé qu'un licenciement était vexatoire lorsque le salarié, dispensé de sa période de préavis, n'a pas pu saluer ses collègues ni expliquer les circonstances de son départ</a:t>
            </a:r>
            <a:endParaRPr lang="en-US"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39255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FF290C5-ECA4-3A3C-842A-AA61CDDEEEFD}"/>
              </a:ext>
            </a:extLst>
          </p:cNvPr>
          <p:cNvSpPr>
            <a:spLocks noGrp="1"/>
          </p:cNvSpPr>
          <p:nvPr>
            <p:ph type="title"/>
          </p:nvPr>
        </p:nvSpPr>
        <p:spPr>
          <a:xfrm>
            <a:off x="2231136" y="467418"/>
            <a:ext cx="7729728" cy="1188720"/>
          </a:xfrm>
          <a:solidFill>
            <a:srgbClr val="FFFFFF"/>
          </a:solidFill>
        </p:spPr>
        <p:txBody>
          <a:bodyPr vert="horz" lIns="182880" tIns="182880" rIns="182880" bIns="182880" rtlCol="0" anchor="ctr">
            <a:normAutofit/>
          </a:bodyPr>
          <a:lstStyle/>
          <a:p>
            <a:r>
              <a:rPr lang="en-US" kern="1200" cap="all" spc="200" baseline="0" dirty="0" err="1">
                <a:solidFill>
                  <a:srgbClr val="262626"/>
                </a:solidFill>
                <a:latin typeface="+mj-lt"/>
                <a:ea typeface="+mj-ea"/>
                <a:cs typeface="+mj-cs"/>
              </a:rPr>
              <a:t>Exemple</a:t>
            </a:r>
            <a:r>
              <a:rPr lang="en-US" kern="1200" cap="all" spc="200" baseline="0" dirty="0">
                <a:solidFill>
                  <a:srgbClr val="262626"/>
                </a:solidFill>
                <a:latin typeface="+mj-lt"/>
                <a:ea typeface="+mj-ea"/>
                <a:cs typeface="+mj-cs"/>
              </a:rPr>
              <a:t> de Jurisprudence</a:t>
            </a:r>
          </a:p>
        </p:txBody>
      </p:sp>
      <p:sp>
        <p:nvSpPr>
          <p:cNvPr id="3" name="Espace réservé du texte 2">
            <a:extLst>
              <a:ext uri="{FF2B5EF4-FFF2-40B4-BE49-F238E27FC236}">
                <a16:creationId xmlns:a16="http://schemas.microsoft.com/office/drawing/2014/main" id="{46E3AC1C-A0E1-F22F-2271-F79850C19517}"/>
              </a:ext>
            </a:extLst>
          </p:cNvPr>
          <p:cNvSpPr>
            <a:spLocks noGrp="1"/>
          </p:cNvSpPr>
          <p:nvPr>
            <p:ph type="body" idx="1"/>
          </p:nvPr>
        </p:nvSpPr>
        <p:spPr>
          <a:xfrm>
            <a:off x="1706062" y="1843590"/>
            <a:ext cx="8779512" cy="3560923"/>
          </a:xfrm>
        </p:spPr>
        <p:txBody>
          <a:bodyPr vert="horz" lIns="91440" tIns="45720" rIns="91440" bIns="45720" rtlCol="0">
            <a:normAutofit fontScale="92500" lnSpcReduction="20000"/>
          </a:bodyPr>
          <a:lstStyle/>
          <a:p>
            <a:r>
              <a:rPr lang="en-US" dirty="0" err="1">
                <a:solidFill>
                  <a:schemeClr val="tx1"/>
                </a:solidFill>
                <a:latin typeface="Times New Roman" panose="02020603050405020304" pitchFamily="18" charset="0"/>
                <a:cs typeface="Times New Roman" panose="02020603050405020304" pitchFamily="18" charset="0"/>
              </a:rPr>
              <a:t>Arrêt</a:t>
            </a:r>
            <a:r>
              <a:rPr lang="en-US" dirty="0">
                <a:solidFill>
                  <a:schemeClr val="tx1"/>
                </a:solidFill>
                <a:latin typeface="Times New Roman" panose="02020603050405020304" pitchFamily="18" charset="0"/>
                <a:cs typeface="Times New Roman" panose="02020603050405020304" pitchFamily="18" charset="0"/>
              </a:rPr>
              <a:t> du 16 </a:t>
            </a:r>
            <a:r>
              <a:rPr lang="en-US" dirty="0" err="1">
                <a:solidFill>
                  <a:schemeClr val="tx1"/>
                </a:solidFill>
                <a:latin typeface="Times New Roman" panose="02020603050405020304" pitchFamily="18" charset="0"/>
                <a:cs typeface="Times New Roman" panose="02020603050405020304" pitchFamily="18" charset="0"/>
              </a:rPr>
              <a:t>décembre</a:t>
            </a:r>
            <a:r>
              <a:rPr lang="en-US" dirty="0">
                <a:solidFill>
                  <a:schemeClr val="tx1"/>
                </a:solidFill>
                <a:latin typeface="Times New Roman" panose="02020603050405020304" pitchFamily="18" charset="0"/>
                <a:cs typeface="Times New Roman" panose="02020603050405020304" pitchFamily="18" charset="0"/>
              </a:rPr>
              <a:t> 2020 (Cass. Soc. 16.12.2020 : n°18-23966), </a:t>
            </a:r>
            <a:r>
              <a:rPr lang="en-US" dirty="0" err="1">
                <a:solidFill>
                  <a:schemeClr val="tx1"/>
                </a:solidFill>
                <a:latin typeface="Times New Roman" panose="02020603050405020304" pitchFamily="18" charset="0"/>
                <a:cs typeface="Times New Roman" panose="02020603050405020304" pitchFamily="18" charset="0"/>
              </a:rPr>
              <a:t>où</a:t>
            </a:r>
            <a:r>
              <a:rPr lang="en-US" dirty="0">
                <a:solidFill>
                  <a:schemeClr val="tx1"/>
                </a:solidFill>
                <a:latin typeface="Times New Roman" panose="02020603050405020304" pitchFamily="18" charset="0"/>
                <a:cs typeface="Times New Roman" panose="02020603050405020304" pitchFamily="18" charset="0"/>
              </a:rPr>
              <a:t> un </a:t>
            </a:r>
            <a:r>
              <a:rPr lang="en-US" dirty="0" err="1">
                <a:solidFill>
                  <a:schemeClr val="tx1"/>
                </a:solidFill>
                <a:latin typeface="Times New Roman" panose="02020603050405020304" pitchFamily="18" charset="0"/>
                <a:cs typeface="Times New Roman" panose="02020603050405020304" pitchFamily="18" charset="0"/>
              </a:rPr>
              <a:t>salarié</a:t>
            </a:r>
            <a:r>
              <a:rPr lang="en-US" dirty="0">
                <a:solidFill>
                  <a:schemeClr val="tx1"/>
                </a:solidFill>
                <a:latin typeface="Times New Roman" panose="02020603050405020304" pitchFamily="18" charset="0"/>
                <a:cs typeface="Times New Roman" panose="02020603050405020304" pitchFamily="18" charset="0"/>
              </a:rPr>
              <a:t> a </a:t>
            </a:r>
            <a:r>
              <a:rPr lang="en-US" dirty="0" err="1">
                <a:solidFill>
                  <a:schemeClr val="tx1"/>
                </a:solidFill>
                <a:latin typeface="Times New Roman" panose="02020603050405020304" pitchFamily="18" charset="0"/>
                <a:cs typeface="Times New Roman" panose="02020603050405020304" pitchFamily="18" charset="0"/>
              </a:rPr>
              <a:t>subi</a:t>
            </a:r>
            <a:r>
              <a:rPr lang="en-US" dirty="0">
                <a:solidFill>
                  <a:schemeClr val="tx1"/>
                </a:solidFill>
                <a:latin typeface="Times New Roman" panose="02020603050405020304" pitchFamily="18" charset="0"/>
                <a:cs typeface="Times New Roman" panose="02020603050405020304" pitchFamily="18" charset="0"/>
              </a:rPr>
              <a:t> un </a:t>
            </a:r>
            <a:r>
              <a:rPr lang="en-US" dirty="0" err="1">
                <a:solidFill>
                  <a:schemeClr val="tx1"/>
                </a:solidFill>
                <a:latin typeface="Times New Roman" panose="02020603050405020304" pitchFamily="18" charset="0"/>
                <a:cs typeface="Times New Roman" panose="02020603050405020304" pitchFamily="18" charset="0"/>
              </a:rPr>
              <a:t>préjudice</a:t>
            </a:r>
            <a:r>
              <a:rPr lang="en-US" dirty="0">
                <a:solidFill>
                  <a:schemeClr val="tx1"/>
                </a:solidFill>
                <a:latin typeface="Times New Roman" panose="02020603050405020304" pitchFamily="18" charset="0"/>
                <a:cs typeface="Times New Roman" panose="02020603050405020304" pitchFamily="18" charset="0"/>
              </a:rPr>
              <a:t> en raison de la diffusion </a:t>
            </a:r>
            <a:r>
              <a:rPr lang="en-US" dirty="0" err="1">
                <a:solidFill>
                  <a:schemeClr val="tx1"/>
                </a:solidFill>
                <a:latin typeface="Times New Roman" panose="02020603050405020304" pitchFamily="18" charset="0"/>
                <a:cs typeface="Times New Roman" panose="02020603050405020304" pitchFamily="18" charset="0"/>
              </a:rPr>
              <a:t>publique</a:t>
            </a:r>
            <a:r>
              <a:rPr lang="en-US" dirty="0">
                <a:solidFill>
                  <a:schemeClr val="tx1"/>
                </a:solidFill>
                <a:latin typeface="Times New Roman" panose="02020603050405020304" pitchFamily="18" charset="0"/>
                <a:cs typeface="Times New Roman" panose="02020603050405020304" pitchFamily="18" charset="0"/>
              </a:rPr>
              <a:t> de motifs </a:t>
            </a:r>
            <a:r>
              <a:rPr lang="en-US" dirty="0" err="1">
                <a:solidFill>
                  <a:schemeClr val="tx1"/>
                </a:solidFill>
                <a:latin typeface="Times New Roman" panose="02020603050405020304" pitchFamily="18" charset="0"/>
                <a:cs typeface="Times New Roman" panose="02020603050405020304" pitchFamily="18" charset="0"/>
              </a:rPr>
              <a:t>diffamatoires</a:t>
            </a:r>
            <a:r>
              <a:rPr lang="en-US" dirty="0">
                <a:solidFill>
                  <a:schemeClr val="tx1"/>
                </a:solidFill>
                <a:latin typeface="Times New Roman" panose="02020603050405020304" pitchFamily="18" charset="0"/>
                <a:cs typeface="Times New Roman" panose="02020603050405020304" pitchFamily="18" charset="0"/>
              </a:rPr>
              <a:t> par son </a:t>
            </a:r>
            <a:r>
              <a:rPr lang="en-US" dirty="0" err="1">
                <a:solidFill>
                  <a:schemeClr val="tx1"/>
                </a:solidFill>
                <a:latin typeface="Times New Roman" panose="02020603050405020304" pitchFamily="18" charset="0"/>
                <a:cs typeface="Times New Roman" panose="02020603050405020304" pitchFamily="18" charset="0"/>
              </a:rPr>
              <a:t>employeur</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lors</a:t>
            </a:r>
            <a:r>
              <a:rPr lang="en-US" dirty="0">
                <a:solidFill>
                  <a:schemeClr val="tx1"/>
                </a:solidFill>
                <a:latin typeface="Times New Roman" panose="02020603050405020304" pitchFamily="18" charset="0"/>
                <a:cs typeface="Times New Roman" panose="02020603050405020304" pitchFamily="18" charset="0"/>
              </a:rPr>
              <a:t> de son </a:t>
            </a:r>
            <a:r>
              <a:rPr lang="en-US" dirty="0" err="1">
                <a:solidFill>
                  <a:schemeClr val="tx1"/>
                </a:solidFill>
                <a:latin typeface="Times New Roman" panose="02020603050405020304" pitchFamily="18" charset="0"/>
                <a:cs typeface="Times New Roman" panose="02020603050405020304" pitchFamily="18" charset="0"/>
              </a:rPr>
              <a:t>licenciement</a:t>
            </a:r>
            <a:r>
              <a:rPr lang="en-US" dirty="0">
                <a:solidFill>
                  <a:schemeClr val="tx1"/>
                </a:solidFill>
                <a:latin typeface="Times New Roman" panose="02020603050405020304" pitchFamily="18" charset="0"/>
                <a:cs typeface="Times New Roman" panose="02020603050405020304" pitchFamily="18" charset="0"/>
              </a:rPr>
              <a:t>. </a:t>
            </a:r>
          </a:p>
          <a:p>
            <a:r>
              <a:rPr lang="fr-FR" dirty="0">
                <a:solidFill>
                  <a:schemeClr val="tx1"/>
                </a:solidFill>
                <a:latin typeface="Times New Roman" panose="02020603050405020304" pitchFamily="18" charset="0"/>
                <a:cs typeface="Times New Roman" panose="02020603050405020304" pitchFamily="18" charset="0"/>
              </a:rPr>
              <a:t>Dans cette affaire, l'employeur avait publiquement diffusé des allégations diffamatoires sur le salarié, prétendant qu'il consommait de la drogue et qu'il était un voleur.</a:t>
            </a:r>
          </a:p>
          <a:p>
            <a:r>
              <a:rPr lang="fr-FR" dirty="0">
                <a:solidFill>
                  <a:schemeClr val="tx1"/>
                </a:solidFill>
                <a:latin typeface="Times New Roman" panose="02020603050405020304" pitchFamily="18" charset="0"/>
                <a:cs typeface="Times New Roman" panose="02020603050405020304" pitchFamily="18" charset="0"/>
              </a:rPr>
              <a:t>La Cour de cassation a jugé que, même si le licenciement était justifié par une faute grave du salarié, les circonstances dans lesquelles il a été effectué étaient vexatoires. La diffusion de propos diffamatoires par l'employeur a causé un préjudice moral distinct au salarié, au-delà du simple fait du licenciement. En conséquence, le salarié était fondé à demander réparation pour ce préjudice distinct.</a:t>
            </a:r>
          </a:p>
          <a:p>
            <a:r>
              <a:rPr lang="fr-FR" dirty="0">
                <a:solidFill>
                  <a:schemeClr val="tx1"/>
                </a:solidFill>
                <a:latin typeface="Times New Roman" panose="02020603050405020304" pitchFamily="18" charset="0"/>
                <a:cs typeface="Times New Roman" panose="02020603050405020304" pitchFamily="18" charset="0"/>
              </a:rPr>
              <a:t>Cette jurisprudence souligne l'importance de la manière dont un licenciement est effectué et indique que les employeurs doivent faire preuve de prudence et de respect dans la gestion des procédures de licenciement, en évitant toute diffusion de propos diffamatoires ou tout comportement qui pourrait être considéré comme vexatoire.</a:t>
            </a:r>
          </a:p>
          <a:p>
            <a:endParaRPr lang="en-US" dirty="0">
              <a:solidFill>
                <a:schemeClr val="tx1"/>
              </a:solidFill>
              <a:latin typeface="Times New Roman" panose="02020603050405020304" pitchFamily="18" charset="0"/>
              <a:cs typeface="Times New Roman" panose="02020603050405020304" pitchFamily="18" charset="0"/>
            </a:endParaRPr>
          </a:p>
        </p:txBody>
      </p:sp>
      <p:pic>
        <p:nvPicPr>
          <p:cNvPr id="4" name="Image 3" descr="Une image contenant outil, marteau&#10;&#10;Description générée automatiquement">
            <a:extLst>
              <a:ext uri="{FF2B5EF4-FFF2-40B4-BE49-F238E27FC236}">
                <a16:creationId xmlns:a16="http://schemas.microsoft.com/office/drawing/2014/main" id="{E8A012DE-7D6E-C1CA-5C03-974207E9B3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750" y="5165598"/>
            <a:ext cx="2438400" cy="1638300"/>
          </a:xfrm>
          <a:prstGeom prst="rect">
            <a:avLst/>
          </a:prstGeom>
        </p:spPr>
      </p:pic>
    </p:spTree>
    <p:extLst>
      <p:ext uri="{BB962C8B-B14F-4D97-AF65-F5344CB8AC3E}">
        <p14:creationId xmlns:p14="http://schemas.microsoft.com/office/powerpoint/2010/main" val="4639682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5BD17F-C95C-40ED-8D04-03295D46F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bg2">
              <a:alpha val="8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0" name="Rectangle 9">
            <a:extLst>
              <a:ext uri="{FF2B5EF4-FFF2-40B4-BE49-F238E27FC236}">
                <a16:creationId xmlns:a16="http://schemas.microsoft.com/office/drawing/2014/main" id="{4203DEB5-0B19-4F8E-84E2-00F5861C96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321564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740B5EE-BDE0-34D9-FC8D-041AF0087F63}"/>
              </a:ext>
            </a:extLst>
          </p:cNvPr>
          <p:cNvSpPr>
            <a:spLocks noGrp="1"/>
          </p:cNvSpPr>
          <p:nvPr>
            <p:ph type="title"/>
          </p:nvPr>
        </p:nvSpPr>
        <p:spPr>
          <a:xfrm>
            <a:off x="2028092" y="1269241"/>
            <a:ext cx="8725252" cy="4600017"/>
          </a:xfrm>
          <a:noFill/>
          <a:ln>
            <a:noFill/>
          </a:ln>
        </p:spPr>
        <p:txBody>
          <a:bodyPr vert="horz" wrap="square" lIns="274320" tIns="182880" rIns="274320" bIns="182880" rtlCol="0" anchor="ctr" anchorCtr="1">
            <a:noAutofit/>
          </a:bodyPr>
          <a:lstStyle/>
          <a:p>
            <a:pPr algn="l"/>
            <a:r>
              <a:rPr lang="en-US" sz="5400" b="1" kern="1200" cap="all" spc="200" baseline="0" dirty="0">
                <a:solidFill>
                  <a:schemeClr val="bg1"/>
                </a:solidFill>
                <a:latin typeface="Times New Roman" panose="02020603050405020304" pitchFamily="18" charset="0"/>
                <a:cs typeface="Times New Roman" panose="02020603050405020304" pitchFamily="18" charset="0"/>
              </a:rPr>
              <a:t>Sanctions</a:t>
            </a:r>
            <a:r>
              <a:rPr lang="en-US" sz="5400" b="1" dirty="0">
                <a:solidFill>
                  <a:schemeClr val="bg1"/>
                </a:solidFill>
                <a:latin typeface="Times New Roman" panose="02020603050405020304" pitchFamily="18" charset="0"/>
                <a:cs typeface="Times New Roman" panose="02020603050405020304" pitchFamily="18" charset="0"/>
              </a:rPr>
              <a:t> et </a:t>
            </a:r>
            <a:r>
              <a:rPr lang="en-US" sz="5400" b="1" dirty="0" err="1">
                <a:solidFill>
                  <a:schemeClr val="bg1"/>
                </a:solidFill>
                <a:latin typeface="Times New Roman" panose="02020603050405020304" pitchFamily="18" charset="0"/>
                <a:cs typeface="Times New Roman" panose="02020603050405020304" pitchFamily="18" charset="0"/>
              </a:rPr>
              <a:t>responsabilités</a:t>
            </a:r>
            <a:r>
              <a:rPr lang="en-US" sz="5400" b="1" kern="1200" cap="all" spc="200" baseline="0" dirty="0">
                <a:solidFill>
                  <a:schemeClr val="bg1"/>
                </a:solidFill>
                <a:latin typeface="Times New Roman" panose="02020603050405020304" pitchFamily="18" charset="0"/>
                <a:cs typeface="Times New Roman" panose="02020603050405020304" pitchFamily="18" charset="0"/>
              </a:rPr>
              <a:t> dans la Profession </a:t>
            </a:r>
            <a:r>
              <a:rPr lang="en-US" sz="5400" b="1" kern="1200" cap="all" spc="200" baseline="0" dirty="0" err="1">
                <a:solidFill>
                  <a:schemeClr val="bg1"/>
                </a:solidFill>
                <a:latin typeface="Times New Roman" panose="02020603050405020304" pitchFamily="18" charset="0"/>
                <a:cs typeface="Times New Roman" panose="02020603050405020304" pitchFamily="18" charset="0"/>
              </a:rPr>
              <a:t>d'Ingénieur</a:t>
            </a:r>
            <a:r>
              <a:rPr lang="en-US" sz="5400" b="1" kern="1200" cap="all" spc="200" baseline="0" dirty="0">
                <a:solidFill>
                  <a:schemeClr val="bg1"/>
                </a:solidFill>
                <a:latin typeface="Times New Roman" panose="02020603050405020304" pitchFamily="18" charset="0"/>
                <a:cs typeface="Times New Roman" panose="02020603050405020304" pitchFamily="18" charset="0"/>
              </a:rPr>
              <a:t> en France</a:t>
            </a:r>
          </a:p>
        </p:txBody>
      </p:sp>
    </p:spTree>
    <p:extLst>
      <p:ext uri="{BB962C8B-B14F-4D97-AF65-F5344CB8AC3E}">
        <p14:creationId xmlns:p14="http://schemas.microsoft.com/office/powerpoint/2010/main" val="3767752693"/>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31136" y="467418"/>
            <a:ext cx="7729728" cy="1188720"/>
          </a:xfrm>
          <a:solidFill>
            <a:srgbClr val="FFFFFF"/>
          </a:solidFill>
        </p:spPr>
        <p:txBody>
          <a:bodyPr>
            <a:normAutofit/>
          </a:bodyPr>
          <a:lstStyle/>
          <a:p>
            <a:r>
              <a:t>Sanctions Disciplinaires (Droit du Travail)</a:t>
            </a:r>
          </a:p>
        </p:txBody>
      </p:sp>
      <p:sp>
        <p:nvSpPr>
          <p:cNvPr id="3" name="Content Placeholder 2"/>
          <p:cNvSpPr>
            <a:spLocks noGrp="1"/>
          </p:cNvSpPr>
          <p:nvPr>
            <p:ph idx="1"/>
          </p:nvPr>
        </p:nvSpPr>
        <p:spPr>
          <a:xfrm>
            <a:off x="1706062" y="1843590"/>
            <a:ext cx="8779512" cy="3615514"/>
          </a:xfrm>
        </p:spPr>
        <p:txBody>
          <a:bodyPr>
            <a:normAutofit fontScale="85000" lnSpcReduction="10000"/>
          </a:bodyPr>
          <a:lstStyle/>
          <a:p>
            <a:r>
              <a:rPr lang="fr-FR" dirty="0">
                <a:solidFill>
                  <a:schemeClr val="tx1"/>
                </a:solidFill>
                <a:latin typeface="Times New Roman" panose="02020603050405020304" pitchFamily="18" charset="0"/>
                <a:cs typeface="Times New Roman" panose="02020603050405020304" pitchFamily="18" charset="0"/>
              </a:rPr>
              <a:t>Les sanctions disciplinaires peuvent inclure l'avertissement, la mise à pied, la mutation, la rétrogradation et le licenciement pour faute simple, grave ou lourde. </a:t>
            </a:r>
          </a:p>
          <a:p>
            <a:r>
              <a:rPr lang="fr-FR" dirty="0">
                <a:solidFill>
                  <a:schemeClr val="tx1"/>
                </a:solidFill>
                <a:latin typeface="Times New Roman" panose="02020603050405020304" pitchFamily="18" charset="0"/>
                <a:cs typeface="Times New Roman" panose="02020603050405020304" pitchFamily="18" charset="0"/>
              </a:rPr>
              <a:t>Les sanctions ne doivent pas être discriminatoires et doivent respecter les libertés fondamentales.</a:t>
            </a:r>
          </a:p>
          <a:p>
            <a:r>
              <a:rPr lang="fr-FR" dirty="0">
                <a:solidFill>
                  <a:schemeClr val="tx1"/>
                </a:solidFill>
                <a:latin typeface="Times New Roman" panose="02020603050405020304" pitchFamily="18" charset="0"/>
                <a:cs typeface="Times New Roman" panose="02020603050405020304" pitchFamily="18" charset="0"/>
              </a:rPr>
              <a:t>Articles </a:t>
            </a:r>
          </a:p>
          <a:p>
            <a:pPr lvl="1"/>
            <a:r>
              <a:rPr lang="fr-FR" dirty="0">
                <a:solidFill>
                  <a:schemeClr val="tx1"/>
                </a:solidFill>
                <a:latin typeface="Times New Roman" panose="02020603050405020304" pitchFamily="18" charset="0"/>
                <a:cs typeface="Times New Roman" panose="02020603050405020304" pitchFamily="18" charset="0"/>
              </a:rPr>
              <a:t>Code du Travail : Les sanctions disciplinaires dans le secteur privé sont régies par le Code du Travail. Les articles L.1331-1 et suivants définissent les sanctions disciplinaires et encadrent leur mise en œuvre.</a:t>
            </a:r>
          </a:p>
          <a:p>
            <a:pPr lvl="1"/>
            <a:r>
              <a:rPr lang="fr-FR" dirty="0">
                <a:solidFill>
                  <a:schemeClr val="tx1"/>
                </a:solidFill>
                <a:latin typeface="Times New Roman" panose="02020603050405020304" pitchFamily="18" charset="0"/>
                <a:cs typeface="Times New Roman" panose="02020603050405020304" pitchFamily="18" charset="0"/>
              </a:rPr>
              <a:t>Principe de non-discrimination : L'article L.1132-1 du Code du Travail interdit toute discrimination dans les sanctions. Aucune personne ne peut être sanctionnée, licenciée ou faire l'objet d'une mesure discriminatoire pour des motifs tels que l'origine, le sexe, les mœurs, l'orientation sexuelle, l'âge, la situation de famille ou de grossesse, les opinions politiques, les activités syndicales ou mutualistes, les convictions religieuses, l'apparence physique, le nom de famille ou en raison de son état de santé ou de son handicap.</a:t>
            </a:r>
          </a:p>
          <a:p>
            <a:pPr lvl="1"/>
            <a:r>
              <a:rPr lang="fr-FR" dirty="0">
                <a:solidFill>
                  <a:schemeClr val="tx1"/>
                </a:solidFill>
                <a:latin typeface="Times New Roman" panose="02020603050405020304" pitchFamily="18" charset="0"/>
                <a:cs typeface="Times New Roman" panose="02020603050405020304" pitchFamily="18" charset="0"/>
              </a:rPr>
              <a:t>Respect des libertés fondamentales : Les libertés fondamentales sont protégées par la Déclaration des Droits de l'Homme et du Citoyen de 1789, intégrée dans le préambule de la Constitution française. Les sanctions ne doivent pas porter atteinte à ces libertés, telles que la liberté d'expression, la liberté syndicale, ou la liberté de religion.</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31136" y="467418"/>
            <a:ext cx="7729728" cy="1188720"/>
          </a:xfrm>
          <a:solidFill>
            <a:srgbClr val="FFFFFF"/>
          </a:solidFill>
        </p:spPr>
        <p:txBody>
          <a:bodyPr>
            <a:normAutofit/>
          </a:bodyPr>
          <a:lstStyle/>
          <a:p>
            <a:r>
              <a:rPr dirty="0"/>
              <a:t>Le Cadre </a:t>
            </a:r>
            <a:r>
              <a:rPr dirty="0" err="1"/>
              <a:t>Disciplinaire</a:t>
            </a:r>
            <a:endParaRPr dirty="0"/>
          </a:p>
        </p:txBody>
      </p:sp>
      <p:sp>
        <p:nvSpPr>
          <p:cNvPr id="3" name="Content Placeholder 2"/>
          <p:cNvSpPr>
            <a:spLocks noGrp="1"/>
          </p:cNvSpPr>
          <p:nvPr>
            <p:ph idx="1"/>
          </p:nvPr>
        </p:nvSpPr>
        <p:spPr>
          <a:xfrm>
            <a:off x="1392865" y="1843590"/>
            <a:ext cx="9409814" cy="3766254"/>
          </a:xfrm>
        </p:spPr>
        <p:txBody>
          <a:bodyPr>
            <a:normAutofit/>
          </a:bodyPr>
          <a:lstStyle/>
          <a:p>
            <a:r>
              <a:rPr lang="fr-FR" sz="1200" dirty="0">
                <a:solidFill>
                  <a:schemeClr val="tx1"/>
                </a:solidFill>
                <a:latin typeface="Times New Roman" panose="02020603050405020304" pitchFamily="18" charset="0"/>
                <a:cs typeface="Times New Roman" panose="02020603050405020304" pitchFamily="18" charset="0"/>
              </a:rPr>
              <a:t>Principes disciplinaires :</a:t>
            </a:r>
          </a:p>
          <a:p>
            <a:pPr lvl="1"/>
            <a:r>
              <a:rPr lang="fr-FR" sz="1200" dirty="0">
                <a:solidFill>
                  <a:schemeClr val="tx1"/>
                </a:solidFill>
                <a:latin typeface="Times New Roman" panose="02020603050405020304" pitchFamily="18" charset="0"/>
                <a:cs typeface="Times New Roman" panose="02020603050405020304" pitchFamily="18" charset="0"/>
              </a:rPr>
              <a:t>Le cadre disciplinaire, tel qu'appliqué en France, repose sur la notion qu'une faute professionnelle doit être identifiée et prouvée. Cette faute doit enfreindre les règles établies par l'organisation ou le corps professionnel.</a:t>
            </a:r>
          </a:p>
          <a:p>
            <a:pPr lvl="1"/>
            <a:r>
              <a:rPr lang="fr-FR" sz="1200" dirty="0">
                <a:solidFill>
                  <a:schemeClr val="tx1"/>
                </a:solidFill>
                <a:latin typeface="Times New Roman" panose="02020603050405020304" pitchFamily="18" charset="0"/>
                <a:cs typeface="Times New Roman" panose="02020603050405020304" pitchFamily="18" charset="0"/>
              </a:rPr>
              <a:t>Une autorité compétente, souvent un conseil de discipline interne à la profession ou à l'entreprise, est chargée de déterminer la présence d'une faute et d'infliger une sanction appropriée.</a:t>
            </a:r>
          </a:p>
          <a:p>
            <a:pPr lvl="1"/>
            <a:r>
              <a:rPr lang="fr-FR" sz="1200" dirty="0">
                <a:solidFill>
                  <a:schemeClr val="tx1"/>
                </a:solidFill>
                <a:latin typeface="Times New Roman" panose="02020603050405020304" pitchFamily="18" charset="0"/>
                <a:cs typeface="Times New Roman" panose="02020603050405020304" pitchFamily="18" charset="0"/>
              </a:rPr>
              <a:t>Les procédures disciplinaires doivent respecter les principes de justice et d'équité, y compris le droit à la défense et le respect des droits de la personne accusée.</a:t>
            </a:r>
          </a:p>
          <a:p>
            <a:pPr marL="228600" lvl="1" indent="0">
              <a:buNone/>
            </a:pPr>
            <a:endParaRPr lang="fr-FR" sz="1200" dirty="0">
              <a:solidFill>
                <a:schemeClr val="tx1"/>
              </a:solidFill>
              <a:latin typeface="Times New Roman" panose="02020603050405020304" pitchFamily="18" charset="0"/>
              <a:cs typeface="Times New Roman" panose="02020603050405020304" pitchFamily="18" charset="0"/>
            </a:endParaRPr>
          </a:p>
          <a:p>
            <a:r>
              <a:rPr lang="fr-FR" sz="1200" dirty="0">
                <a:solidFill>
                  <a:schemeClr val="tx1"/>
                </a:solidFill>
                <a:latin typeface="Times New Roman" panose="02020603050405020304" pitchFamily="18" charset="0"/>
                <a:cs typeface="Times New Roman" panose="02020603050405020304" pitchFamily="18" charset="0"/>
              </a:rPr>
              <a:t> Articles et Principes Juridiques</a:t>
            </a:r>
          </a:p>
          <a:p>
            <a:pPr lvl="1"/>
            <a:r>
              <a:rPr lang="fr-FR" sz="1050" dirty="0" err="1">
                <a:solidFill>
                  <a:schemeClr val="tx1"/>
                </a:solidFill>
                <a:latin typeface="Times New Roman" panose="02020603050405020304" pitchFamily="18" charset="0"/>
                <a:cs typeface="Times New Roman" panose="02020603050405020304" pitchFamily="18" charset="0"/>
              </a:rPr>
              <a:t>Nulla</a:t>
            </a:r>
            <a:r>
              <a:rPr lang="fr-FR" sz="1050" dirty="0">
                <a:solidFill>
                  <a:schemeClr val="tx1"/>
                </a:solidFill>
                <a:latin typeface="Times New Roman" panose="02020603050405020304" pitchFamily="18" charset="0"/>
                <a:cs typeface="Times New Roman" panose="02020603050405020304" pitchFamily="18" charset="0"/>
              </a:rPr>
              <a:t> </a:t>
            </a:r>
            <a:r>
              <a:rPr lang="fr-FR" sz="1050" dirty="0" err="1">
                <a:solidFill>
                  <a:schemeClr val="tx1"/>
                </a:solidFill>
                <a:latin typeface="Times New Roman" panose="02020603050405020304" pitchFamily="18" charset="0"/>
                <a:cs typeface="Times New Roman" panose="02020603050405020304" pitchFamily="18" charset="0"/>
              </a:rPr>
              <a:t>Poena</a:t>
            </a:r>
            <a:r>
              <a:rPr lang="fr-FR" sz="1050" dirty="0">
                <a:solidFill>
                  <a:schemeClr val="tx1"/>
                </a:solidFill>
                <a:latin typeface="Times New Roman" panose="02020603050405020304" pitchFamily="18" charset="0"/>
                <a:cs typeface="Times New Roman" panose="02020603050405020304" pitchFamily="18" charset="0"/>
              </a:rPr>
              <a:t> Sine Lege : Ce principe, signifiant "pas de peine sans loi", est un fondement du droit français. Cela signifie qu'aucune sanction ne peut être appliquée si elle n'est pas explicitement prévue par une loi ou un règlement. Ce principe est enraciné dans le droit pénal mais s'applique aussi au droit disciplinaire.</a:t>
            </a:r>
          </a:p>
          <a:p>
            <a:pPr lvl="1"/>
            <a:r>
              <a:rPr lang="fr-FR" sz="1050" dirty="0">
                <a:solidFill>
                  <a:schemeClr val="tx1"/>
                </a:solidFill>
                <a:latin typeface="Times New Roman" panose="02020603050405020304" pitchFamily="18" charset="0"/>
                <a:cs typeface="Times New Roman" panose="02020603050405020304" pitchFamily="18" charset="0"/>
              </a:rPr>
              <a:t>Code Civil et Code Pénal : Ces codes contiennent des dispositions relatives à la responsabilité civile et pénale qui peuvent s'appliquer aux ingénieurs. Par exemple, le Code Pénal français énonce les infractions et les peines correspondantes, tandis que le Code Civil traite des questions de responsabilité civile pour dommages causés à autrui.</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3D9B6CF-87DD-47C7-B38D-7C5353D4D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re 6">
            <a:extLst>
              <a:ext uri="{FF2B5EF4-FFF2-40B4-BE49-F238E27FC236}">
                <a16:creationId xmlns:a16="http://schemas.microsoft.com/office/drawing/2014/main" id="{7FB5B850-E947-C5EB-BC29-BB7DAEFEB330}"/>
              </a:ext>
            </a:extLst>
          </p:cNvPr>
          <p:cNvSpPr>
            <a:spLocks noGrp="1"/>
          </p:cNvSpPr>
          <p:nvPr>
            <p:ph type="ctrTitle"/>
          </p:nvPr>
        </p:nvSpPr>
        <p:spPr>
          <a:xfrm>
            <a:off x="806196" y="2479548"/>
            <a:ext cx="3044952" cy="1898904"/>
          </a:xfrm>
        </p:spPr>
        <p:txBody>
          <a:bodyPr>
            <a:normAutofit/>
          </a:bodyPr>
          <a:lstStyle/>
          <a:p>
            <a:r>
              <a:rPr lang="fr-FR" sz="2800" dirty="0"/>
              <a:t>PYRAMIDE DE KELSEN </a:t>
            </a:r>
          </a:p>
        </p:txBody>
      </p:sp>
      <p:sp>
        <p:nvSpPr>
          <p:cNvPr id="17" name="Rectangle 16">
            <a:extLst>
              <a:ext uri="{FF2B5EF4-FFF2-40B4-BE49-F238E27FC236}">
                <a16:creationId xmlns:a16="http://schemas.microsoft.com/office/drawing/2014/main" id="{EFE2328B-DA12-4B90-BD82-3CCF13AF6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640080"/>
            <a:ext cx="689762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F77FF0B6-332F-4842-A5F8-EA360BD5F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0412" y="802767"/>
            <a:ext cx="6565392" cy="4937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age 9" descr="Une image contenant texte, Police, ligne&#10;&#10;Description générée automatiquement">
            <a:extLst>
              <a:ext uri="{FF2B5EF4-FFF2-40B4-BE49-F238E27FC236}">
                <a16:creationId xmlns:a16="http://schemas.microsoft.com/office/drawing/2014/main" id="{7BE78F26-F7F2-AA4C-9CFD-318F2E6E61D8}"/>
              </a:ext>
            </a:extLst>
          </p:cNvPr>
          <p:cNvPicPr>
            <a:picLocks noChangeAspect="1"/>
          </p:cNvPicPr>
          <p:nvPr/>
        </p:nvPicPr>
        <p:blipFill rotWithShape="1">
          <a:blip r:embed="rId2"/>
          <a:srcRect t="5789"/>
          <a:stretch/>
        </p:blipFill>
        <p:spPr>
          <a:xfrm>
            <a:off x="5361028" y="954787"/>
            <a:ext cx="5302489" cy="4720774"/>
          </a:xfrm>
          <a:prstGeom prst="rect">
            <a:avLst/>
          </a:prstGeom>
        </p:spPr>
      </p:pic>
    </p:spTree>
    <p:extLst>
      <p:ext uri="{BB962C8B-B14F-4D97-AF65-F5344CB8AC3E}">
        <p14:creationId xmlns:p14="http://schemas.microsoft.com/office/powerpoint/2010/main" val="3509831500"/>
      </p:ext>
    </p:extLst>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31136" y="467418"/>
            <a:ext cx="7729728" cy="911006"/>
          </a:xfrm>
          <a:solidFill>
            <a:srgbClr val="FFFFFF"/>
          </a:solidFill>
        </p:spPr>
        <p:txBody>
          <a:bodyPr>
            <a:normAutofit/>
          </a:bodyPr>
          <a:lstStyle/>
          <a:p>
            <a:r>
              <a:rPr lang="fr-FR" dirty="0"/>
              <a:t>Différentes responsabilités</a:t>
            </a:r>
            <a:endParaRPr dirty="0"/>
          </a:p>
        </p:txBody>
      </p:sp>
      <p:sp>
        <p:nvSpPr>
          <p:cNvPr id="3" name="Content Placeholder 2"/>
          <p:cNvSpPr>
            <a:spLocks noGrp="1"/>
          </p:cNvSpPr>
          <p:nvPr>
            <p:ph idx="1"/>
          </p:nvPr>
        </p:nvSpPr>
        <p:spPr>
          <a:xfrm>
            <a:off x="1392865" y="1565876"/>
            <a:ext cx="9409814" cy="4043968"/>
          </a:xfrm>
        </p:spPr>
        <p:txBody>
          <a:bodyPr>
            <a:normAutofit lnSpcReduction="10000"/>
          </a:bodyPr>
          <a:lstStyle/>
          <a:p>
            <a:r>
              <a:rPr lang="fr-FR" b="1" dirty="0">
                <a:solidFill>
                  <a:schemeClr val="tx1"/>
                </a:solidFill>
                <a:latin typeface="Times New Roman" panose="02020603050405020304" pitchFamily="18" charset="0"/>
                <a:cs typeface="Times New Roman" panose="02020603050405020304" pitchFamily="18" charset="0"/>
              </a:rPr>
              <a:t>Responsabilité civile </a:t>
            </a:r>
            <a:r>
              <a:rPr lang="fr-FR" dirty="0">
                <a:solidFill>
                  <a:schemeClr val="tx1"/>
                </a:solidFill>
                <a:latin typeface="Times New Roman" panose="02020603050405020304" pitchFamily="18" charset="0"/>
                <a:cs typeface="Times New Roman" panose="02020603050405020304" pitchFamily="18" charset="0"/>
              </a:rPr>
              <a:t>: Elle concerne les dommages causés à autrui et a pour objectif de réparer le préjudice subi par la victime. Elle peut être de deux types :</a:t>
            </a:r>
          </a:p>
          <a:p>
            <a:pPr lvl="1"/>
            <a:r>
              <a:rPr lang="fr-FR" b="1" dirty="0">
                <a:solidFill>
                  <a:schemeClr val="tx1"/>
                </a:solidFill>
                <a:latin typeface="Times New Roman" panose="02020603050405020304" pitchFamily="18" charset="0"/>
                <a:cs typeface="Times New Roman" panose="02020603050405020304" pitchFamily="18" charset="0"/>
              </a:rPr>
              <a:t>Responsabilité contractuelle </a:t>
            </a:r>
            <a:r>
              <a:rPr lang="fr-FR" dirty="0">
                <a:solidFill>
                  <a:schemeClr val="tx1"/>
                </a:solidFill>
                <a:latin typeface="Times New Roman" panose="02020603050405020304" pitchFamily="18" charset="0"/>
                <a:cs typeface="Times New Roman" panose="02020603050405020304" pitchFamily="18" charset="0"/>
              </a:rPr>
              <a:t>: Elle intervient lorsqu'un dommage est causé dans le cadre de l'exécution d'un contrat. </a:t>
            </a:r>
            <a:br>
              <a:rPr lang="fr-FR" dirty="0">
                <a:solidFill>
                  <a:schemeClr val="tx1"/>
                </a:solidFill>
                <a:latin typeface="Times New Roman" panose="02020603050405020304" pitchFamily="18" charset="0"/>
                <a:cs typeface="Times New Roman" panose="02020603050405020304" pitchFamily="18" charset="0"/>
              </a:rPr>
            </a:br>
            <a:r>
              <a:rPr lang="fr-FR" dirty="0">
                <a:solidFill>
                  <a:schemeClr val="tx1"/>
                </a:solidFill>
                <a:latin typeface="Times New Roman" panose="02020603050405020304" pitchFamily="18" charset="0"/>
                <a:cs typeface="Times New Roman" panose="02020603050405020304" pitchFamily="18" charset="0"/>
              </a:rPr>
              <a:t>Exemple, si un ingénieur ne respecte pas les termes d'un contrat de service, causant un préjudice au client.</a:t>
            </a:r>
          </a:p>
          <a:p>
            <a:pPr lvl="1"/>
            <a:r>
              <a:rPr lang="fr-FR" b="1" dirty="0">
                <a:solidFill>
                  <a:schemeClr val="tx1"/>
                </a:solidFill>
                <a:latin typeface="Times New Roman" panose="02020603050405020304" pitchFamily="18" charset="0"/>
                <a:cs typeface="Times New Roman" panose="02020603050405020304" pitchFamily="18" charset="0"/>
              </a:rPr>
              <a:t>Responsabilité délictuelle </a:t>
            </a:r>
            <a:r>
              <a:rPr lang="fr-FR" dirty="0">
                <a:solidFill>
                  <a:schemeClr val="tx1"/>
                </a:solidFill>
                <a:latin typeface="Times New Roman" panose="02020603050405020304" pitchFamily="18" charset="0"/>
                <a:cs typeface="Times New Roman" panose="02020603050405020304" pitchFamily="18" charset="0"/>
              </a:rPr>
              <a:t>(ou extracontractuelle) : Elle se manifeste en dehors de tout contrat, lorsque quelqu'un cause un dommage à autrui par son comportement fautif, négligent ou imprudent.</a:t>
            </a:r>
            <a:br>
              <a:rPr lang="fr-FR" dirty="0">
                <a:solidFill>
                  <a:schemeClr val="tx1"/>
                </a:solidFill>
                <a:latin typeface="Times New Roman" panose="02020603050405020304" pitchFamily="18" charset="0"/>
                <a:cs typeface="Times New Roman" panose="02020603050405020304" pitchFamily="18" charset="0"/>
              </a:rPr>
            </a:br>
            <a:r>
              <a:rPr lang="fr-FR" dirty="0">
                <a:solidFill>
                  <a:schemeClr val="tx1"/>
                </a:solidFill>
                <a:latin typeface="Times New Roman" panose="02020603050405020304" pitchFamily="18" charset="0"/>
                <a:cs typeface="Times New Roman" panose="02020603050405020304" pitchFamily="18" charset="0"/>
              </a:rPr>
              <a:t>Exemple, si un ingénieur cause un accident de la route, il est responsable au titre de la responsabilité délictuelle.</a:t>
            </a:r>
          </a:p>
          <a:p>
            <a:endParaRPr lang="fr-FR" b="1" dirty="0">
              <a:solidFill>
                <a:schemeClr val="tx1"/>
              </a:solidFill>
              <a:latin typeface="Times New Roman" panose="02020603050405020304" pitchFamily="18" charset="0"/>
              <a:cs typeface="Times New Roman" panose="02020603050405020304" pitchFamily="18" charset="0"/>
            </a:endParaRPr>
          </a:p>
          <a:p>
            <a:r>
              <a:rPr lang="fr-FR" b="1" dirty="0">
                <a:solidFill>
                  <a:schemeClr val="tx1"/>
                </a:solidFill>
                <a:latin typeface="Times New Roman" panose="02020603050405020304" pitchFamily="18" charset="0"/>
                <a:cs typeface="Times New Roman" panose="02020603050405020304" pitchFamily="18" charset="0"/>
              </a:rPr>
              <a:t>Responsabilité pénale </a:t>
            </a:r>
            <a:r>
              <a:rPr lang="fr-FR" dirty="0">
                <a:solidFill>
                  <a:schemeClr val="tx1"/>
                </a:solidFill>
                <a:latin typeface="Times New Roman" panose="02020603050405020304" pitchFamily="18" charset="0"/>
                <a:cs typeface="Times New Roman" panose="02020603050405020304" pitchFamily="18" charset="0"/>
              </a:rPr>
              <a:t>: Elle est engagée lorsqu'une personne commet une infraction (contravention, délit ou crime) prévue et réprimée par la loi. Elle vise à punir l'auteur de l'infraction et à prévenir la récidive. Dans le cas d'un ingénieur, cela pourrait concerner des actes tels que la violation de la réglementation sur la sécurité au travail.</a:t>
            </a:r>
          </a:p>
        </p:txBody>
      </p:sp>
    </p:spTree>
    <p:extLst>
      <p:ext uri="{BB962C8B-B14F-4D97-AF65-F5344CB8AC3E}">
        <p14:creationId xmlns:p14="http://schemas.microsoft.com/office/powerpoint/2010/main" val="3622078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31136" y="467418"/>
            <a:ext cx="7729728" cy="1188720"/>
          </a:xfrm>
          <a:solidFill>
            <a:srgbClr val="FFFFFF"/>
          </a:solidFill>
        </p:spPr>
        <p:txBody>
          <a:bodyPr>
            <a:normAutofit/>
          </a:bodyPr>
          <a:lstStyle/>
          <a:p>
            <a:r>
              <a:rPr lang="fr-FR" dirty="0"/>
              <a:t>Droit pénal – quelques généralités</a:t>
            </a:r>
            <a:endParaRPr dirty="0"/>
          </a:p>
        </p:txBody>
      </p:sp>
      <p:sp>
        <p:nvSpPr>
          <p:cNvPr id="3" name="Content Placeholder 2"/>
          <p:cNvSpPr>
            <a:spLocks noGrp="1"/>
          </p:cNvSpPr>
          <p:nvPr>
            <p:ph idx="1"/>
          </p:nvPr>
        </p:nvSpPr>
        <p:spPr>
          <a:xfrm>
            <a:off x="1343407" y="1763380"/>
            <a:ext cx="9692639" cy="3690936"/>
          </a:xfrm>
        </p:spPr>
        <p:txBody>
          <a:bodyPr>
            <a:normAutofit fontScale="85000" lnSpcReduction="20000"/>
          </a:bodyPr>
          <a:lstStyle/>
          <a:p>
            <a:r>
              <a:rPr lang="fr-FR" b="1" dirty="0">
                <a:solidFill>
                  <a:schemeClr val="tx1"/>
                </a:solidFill>
                <a:latin typeface="Times New Roman" panose="02020603050405020304" pitchFamily="18" charset="0"/>
                <a:cs typeface="Times New Roman" panose="02020603050405020304" pitchFamily="18" charset="0"/>
              </a:rPr>
              <a:t>Les différentes infractions : </a:t>
            </a:r>
            <a:endParaRPr lang="fr-FR" dirty="0">
              <a:solidFill>
                <a:schemeClr val="tx1"/>
              </a:solidFill>
              <a:latin typeface="Times New Roman" panose="02020603050405020304" pitchFamily="18" charset="0"/>
              <a:cs typeface="Times New Roman" panose="02020603050405020304" pitchFamily="18" charset="0"/>
            </a:endParaRPr>
          </a:p>
          <a:p>
            <a:pPr lvl="1"/>
            <a:r>
              <a:rPr lang="fr-FR" b="1" dirty="0">
                <a:solidFill>
                  <a:schemeClr val="tx1"/>
                </a:solidFill>
                <a:latin typeface="Times New Roman" panose="02020603050405020304" pitchFamily="18" charset="0"/>
                <a:cs typeface="Times New Roman" panose="02020603050405020304" pitchFamily="18" charset="0"/>
              </a:rPr>
              <a:t> </a:t>
            </a:r>
            <a:r>
              <a:rPr lang="fr-FR" dirty="0">
                <a:solidFill>
                  <a:schemeClr val="tx1"/>
                </a:solidFill>
                <a:latin typeface="Times New Roman" panose="02020603050405020304" pitchFamily="18" charset="0"/>
                <a:cs typeface="Times New Roman" panose="02020603050405020304" pitchFamily="18" charset="0"/>
              </a:rPr>
              <a:t>Les contraventions : Ce sont les infractions les moins graves, généralement jugées par le tribunal de police. Exemples : excès de vitesse, tapage nocturne.</a:t>
            </a:r>
          </a:p>
          <a:p>
            <a:pPr lvl="1"/>
            <a:r>
              <a:rPr lang="fr-FR" dirty="0">
                <a:solidFill>
                  <a:schemeClr val="tx1"/>
                </a:solidFill>
                <a:latin typeface="Times New Roman" panose="02020603050405020304" pitchFamily="18" charset="0"/>
                <a:cs typeface="Times New Roman" panose="02020603050405020304" pitchFamily="18" charset="0"/>
              </a:rPr>
              <a:t>Les délits : Plus graves que les contraventions, ils sont jugés par le tribunal correctionnel. </a:t>
            </a:r>
            <a:br>
              <a:rPr lang="fr-FR" dirty="0">
                <a:solidFill>
                  <a:schemeClr val="tx1"/>
                </a:solidFill>
                <a:latin typeface="Times New Roman" panose="02020603050405020304" pitchFamily="18" charset="0"/>
                <a:cs typeface="Times New Roman" panose="02020603050405020304" pitchFamily="18" charset="0"/>
              </a:rPr>
            </a:br>
            <a:r>
              <a:rPr lang="fr-FR" dirty="0">
                <a:solidFill>
                  <a:schemeClr val="tx1"/>
                </a:solidFill>
                <a:latin typeface="Times New Roman" panose="02020603050405020304" pitchFamily="18" charset="0"/>
                <a:cs typeface="Times New Roman" panose="02020603050405020304" pitchFamily="18" charset="0"/>
              </a:rPr>
              <a:t>Exemples : vol, escroquerie.</a:t>
            </a:r>
          </a:p>
          <a:p>
            <a:pPr lvl="1"/>
            <a:r>
              <a:rPr lang="fr-FR" dirty="0">
                <a:solidFill>
                  <a:schemeClr val="tx1"/>
                </a:solidFill>
                <a:latin typeface="Times New Roman" panose="02020603050405020304" pitchFamily="18" charset="0"/>
                <a:cs typeface="Times New Roman" panose="02020603050405020304" pitchFamily="18" charset="0"/>
              </a:rPr>
              <a:t>Les crimes : Ce sont les infractions les plus graves, jugées par la cour d'assises (ou les cours criminelles départementales). </a:t>
            </a:r>
            <a:br>
              <a:rPr lang="fr-FR" dirty="0">
                <a:solidFill>
                  <a:schemeClr val="tx1"/>
                </a:solidFill>
                <a:latin typeface="Times New Roman" panose="02020603050405020304" pitchFamily="18" charset="0"/>
                <a:cs typeface="Times New Roman" panose="02020603050405020304" pitchFamily="18" charset="0"/>
              </a:rPr>
            </a:br>
            <a:r>
              <a:rPr lang="fr-FR" dirty="0">
                <a:solidFill>
                  <a:schemeClr val="tx1"/>
                </a:solidFill>
                <a:latin typeface="Times New Roman" panose="02020603050405020304" pitchFamily="18" charset="0"/>
                <a:cs typeface="Times New Roman" panose="02020603050405020304" pitchFamily="18" charset="0"/>
              </a:rPr>
              <a:t>Exemples : meurtre, viol.</a:t>
            </a:r>
          </a:p>
          <a:p>
            <a:pPr marL="228600" lvl="1" indent="0">
              <a:buNone/>
            </a:pPr>
            <a:endParaRPr lang="fr-FR" dirty="0">
              <a:solidFill>
                <a:schemeClr val="tx1"/>
              </a:solidFill>
              <a:latin typeface="Times New Roman" panose="02020603050405020304" pitchFamily="18" charset="0"/>
              <a:cs typeface="Times New Roman" panose="02020603050405020304" pitchFamily="18" charset="0"/>
            </a:endParaRPr>
          </a:p>
          <a:p>
            <a:r>
              <a:rPr lang="fr-FR" b="1" dirty="0">
                <a:solidFill>
                  <a:schemeClr val="tx1"/>
                </a:solidFill>
                <a:latin typeface="Times New Roman" panose="02020603050405020304" pitchFamily="18" charset="0"/>
                <a:cs typeface="Times New Roman" panose="02020603050405020304" pitchFamily="18" charset="0"/>
              </a:rPr>
              <a:t>Procès pénal et son déclenchement :</a:t>
            </a:r>
          </a:p>
          <a:p>
            <a:pPr marL="0" indent="0">
              <a:buNone/>
            </a:pPr>
            <a:r>
              <a:rPr lang="fr-FR" dirty="0">
                <a:solidFill>
                  <a:schemeClr val="tx1"/>
                </a:solidFill>
                <a:latin typeface="Times New Roman" panose="02020603050405020304" pitchFamily="18" charset="0"/>
                <a:cs typeface="Times New Roman" panose="02020603050405020304" pitchFamily="18" charset="0"/>
              </a:rPr>
              <a:t>Le procès pénal débute généralement par une enquête de police ou de gendarmerie, suivie d'une phase d'instruction (pour les affaires les plus complexes). </a:t>
            </a:r>
          </a:p>
          <a:p>
            <a:pPr marL="0" indent="0">
              <a:buNone/>
            </a:pPr>
            <a:r>
              <a:rPr lang="fr-FR" dirty="0">
                <a:solidFill>
                  <a:schemeClr val="tx1"/>
                </a:solidFill>
                <a:latin typeface="Times New Roman" panose="02020603050405020304" pitchFamily="18" charset="0"/>
                <a:cs typeface="Times New Roman" panose="02020603050405020304" pitchFamily="18" charset="0"/>
              </a:rPr>
              <a:t>Après cette phase, l'affaire peut être jugée. </a:t>
            </a:r>
          </a:p>
          <a:p>
            <a:pPr marL="0" indent="0">
              <a:buNone/>
            </a:pPr>
            <a:r>
              <a:rPr lang="fr-FR" dirty="0">
                <a:solidFill>
                  <a:schemeClr val="tx1"/>
                </a:solidFill>
                <a:latin typeface="Times New Roman" panose="02020603050405020304" pitchFamily="18" charset="0"/>
                <a:cs typeface="Times New Roman" panose="02020603050405020304" pitchFamily="18" charset="0"/>
              </a:rPr>
              <a:t>Le procureur de la République joue un rôle crucial dans cette phase, car il décide des suites à donner à l'enquête (classement sans suite, poursuite, médiation...).</a:t>
            </a:r>
          </a:p>
          <a:p>
            <a:pPr marL="228600" lvl="1" indent="0">
              <a:buNone/>
            </a:pPr>
            <a:endParaRPr lang="fr-FR"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47896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31136" y="467418"/>
            <a:ext cx="7729728" cy="1188720"/>
          </a:xfrm>
          <a:solidFill>
            <a:srgbClr val="FFFFFF"/>
          </a:solidFill>
        </p:spPr>
        <p:txBody>
          <a:bodyPr>
            <a:normAutofit/>
          </a:bodyPr>
          <a:lstStyle/>
          <a:p>
            <a:r>
              <a:rPr lang="fr-FR" dirty="0"/>
              <a:t>Droit pénal – quelques généralités</a:t>
            </a:r>
            <a:endParaRPr dirty="0"/>
          </a:p>
        </p:txBody>
      </p:sp>
      <p:sp>
        <p:nvSpPr>
          <p:cNvPr id="3" name="Content Placeholder 2"/>
          <p:cNvSpPr>
            <a:spLocks noGrp="1"/>
          </p:cNvSpPr>
          <p:nvPr>
            <p:ph idx="1"/>
          </p:nvPr>
        </p:nvSpPr>
        <p:spPr>
          <a:xfrm>
            <a:off x="1343407" y="1763380"/>
            <a:ext cx="9692639" cy="3578641"/>
          </a:xfrm>
        </p:spPr>
        <p:txBody>
          <a:bodyPr>
            <a:normAutofit fontScale="92500" lnSpcReduction="20000"/>
          </a:bodyPr>
          <a:lstStyle/>
          <a:p>
            <a:r>
              <a:rPr lang="fr-FR" b="1" dirty="0">
                <a:solidFill>
                  <a:schemeClr val="tx1"/>
                </a:solidFill>
                <a:latin typeface="Times New Roman" panose="02020603050405020304" pitchFamily="18" charset="0"/>
                <a:cs typeface="Times New Roman" panose="02020603050405020304" pitchFamily="18" charset="0"/>
              </a:rPr>
              <a:t>Rôle du procureur de la République :</a:t>
            </a:r>
          </a:p>
          <a:p>
            <a:pPr marL="0" indent="0">
              <a:buNone/>
            </a:pPr>
            <a:r>
              <a:rPr lang="fr-FR" dirty="0">
                <a:solidFill>
                  <a:schemeClr val="tx1"/>
                </a:solidFill>
                <a:latin typeface="Times New Roman" panose="02020603050405020304" pitchFamily="18" charset="0"/>
                <a:cs typeface="Times New Roman" panose="02020603050405020304" pitchFamily="18" charset="0"/>
              </a:rPr>
              <a:t>Le procureur représente les intérêts de la société et veille à l'application de la loi. Il prend des réquisitions, peut demander l'ouverture d'une enquête, dirige les poursuites et requiert une peine lors du procès.</a:t>
            </a:r>
          </a:p>
          <a:p>
            <a:endParaRPr lang="fr-FR" dirty="0">
              <a:solidFill>
                <a:schemeClr val="tx1"/>
              </a:solidFill>
              <a:latin typeface="Times New Roman" panose="02020603050405020304" pitchFamily="18" charset="0"/>
              <a:cs typeface="Times New Roman" panose="02020603050405020304" pitchFamily="18" charset="0"/>
            </a:endParaRPr>
          </a:p>
          <a:p>
            <a:r>
              <a:rPr lang="fr-FR" b="1" dirty="0">
                <a:solidFill>
                  <a:schemeClr val="tx1"/>
                </a:solidFill>
                <a:latin typeface="Times New Roman" panose="02020603050405020304" pitchFamily="18" charset="0"/>
                <a:cs typeface="Times New Roman" panose="02020603050405020304" pitchFamily="18" charset="0"/>
              </a:rPr>
              <a:t>Nécessité d'un avocat :</a:t>
            </a:r>
          </a:p>
          <a:p>
            <a:pPr marL="0" indent="0">
              <a:buNone/>
            </a:pPr>
            <a:r>
              <a:rPr lang="fr-FR" dirty="0">
                <a:solidFill>
                  <a:schemeClr val="tx1"/>
                </a:solidFill>
                <a:latin typeface="Times New Roman" panose="02020603050405020304" pitchFamily="18" charset="0"/>
                <a:cs typeface="Times New Roman" panose="02020603050405020304" pitchFamily="18" charset="0"/>
              </a:rPr>
              <a:t>Dans les affaires pénales, l'assistance d'un avocat n'est pas toujours obligatoire mais fortement recommandée, surtout pour les délits et les crimes. Pour les contraventions, elle est moins courante.</a:t>
            </a:r>
          </a:p>
          <a:p>
            <a:endParaRPr lang="fr-FR" dirty="0">
              <a:solidFill>
                <a:schemeClr val="tx1"/>
              </a:solidFill>
              <a:latin typeface="Times New Roman" panose="02020603050405020304" pitchFamily="18" charset="0"/>
              <a:cs typeface="Times New Roman" panose="02020603050405020304" pitchFamily="18" charset="0"/>
            </a:endParaRPr>
          </a:p>
          <a:p>
            <a:r>
              <a:rPr lang="fr-FR" b="1" dirty="0">
                <a:solidFill>
                  <a:schemeClr val="tx1"/>
                </a:solidFill>
                <a:latin typeface="Times New Roman" panose="02020603050405020304" pitchFamily="18" charset="0"/>
                <a:cs typeface="Times New Roman" panose="02020603050405020304" pitchFamily="18" charset="0"/>
              </a:rPr>
              <a:t>Juge pénal et questions civiles :</a:t>
            </a:r>
          </a:p>
          <a:p>
            <a:pPr marL="0" indent="0">
              <a:buNone/>
            </a:pPr>
            <a:r>
              <a:rPr lang="fr-FR" dirty="0">
                <a:solidFill>
                  <a:schemeClr val="tx1"/>
                </a:solidFill>
                <a:latin typeface="Times New Roman" panose="02020603050405020304" pitchFamily="18" charset="0"/>
                <a:cs typeface="Times New Roman" panose="02020603050405020304" pitchFamily="18" charset="0"/>
              </a:rPr>
              <a:t>Le juge pénal peut traiter de questions civiles lorsqu'il y a des dommages-intérêts à allouer à la victime d'une infraction. Dans ce cas, il statue sur la responsabilité civile de l'auteur de l'infraction en plus de la responsabilité pénale, afin d'indemniser la victime pour le préjudice subi.</a:t>
            </a:r>
          </a:p>
        </p:txBody>
      </p:sp>
    </p:spTree>
    <p:extLst>
      <p:ext uri="{BB962C8B-B14F-4D97-AF65-F5344CB8AC3E}">
        <p14:creationId xmlns:p14="http://schemas.microsoft.com/office/powerpoint/2010/main" val="15195655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31136" y="467418"/>
            <a:ext cx="7729728" cy="1188720"/>
          </a:xfrm>
          <a:solidFill>
            <a:srgbClr val="FFFFFF"/>
          </a:solidFill>
        </p:spPr>
        <p:txBody>
          <a:bodyPr>
            <a:normAutofit/>
          </a:bodyPr>
          <a:lstStyle/>
          <a:p>
            <a:r>
              <a:t>Responsabilité Pénale des Ingénieurs</a:t>
            </a:r>
          </a:p>
        </p:txBody>
      </p:sp>
      <p:sp>
        <p:nvSpPr>
          <p:cNvPr id="3" name="Content Placeholder 2"/>
          <p:cNvSpPr>
            <a:spLocks noGrp="1"/>
          </p:cNvSpPr>
          <p:nvPr>
            <p:ph idx="1"/>
          </p:nvPr>
        </p:nvSpPr>
        <p:spPr>
          <a:xfrm>
            <a:off x="1427747" y="1843589"/>
            <a:ext cx="9514573" cy="3514473"/>
          </a:xfrm>
        </p:spPr>
        <p:txBody>
          <a:bodyPr>
            <a:normAutofit fontScale="85000" lnSpcReduction="20000"/>
          </a:bodyPr>
          <a:lstStyle/>
          <a:p>
            <a:r>
              <a:rPr lang="fr-FR" dirty="0">
                <a:solidFill>
                  <a:schemeClr val="tx1"/>
                </a:solidFill>
                <a:latin typeface="Times New Roman" panose="02020603050405020304" pitchFamily="18" charset="0"/>
                <a:cs typeface="Times New Roman" panose="02020603050405020304" pitchFamily="18" charset="0"/>
              </a:rPr>
              <a:t>La responsabilité pénale d'un ingénieur est engagée lorsqu'il commet une infraction pénale dans l'exercice de sa profession. </a:t>
            </a:r>
          </a:p>
          <a:p>
            <a:r>
              <a:rPr lang="fr-FR" dirty="0">
                <a:solidFill>
                  <a:schemeClr val="tx1"/>
                </a:solidFill>
                <a:latin typeface="Times New Roman" panose="02020603050405020304" pitchFamily="18" charset="0"/>
                <a:cs typeface="Times New Roman" panose="02020603050405020304" pitchFamily="18" charset="0"/>
              </a:rPr>
              <a:t>Cela peut inclure des violations des normes de sécurité, des manquements à des obligations réglementaires spécifiques, ou des actes de corruption.</a:t>
            </a:r>
          </a:p>
          <a:p>
            <a:pPr marL="0" indent="0">
              <a:buNone/>
            </a:pPr>
            <a:endParaRPr lang="fr-FR" dirty="0">
              <a:solidFill>
                <a:schemeClr val="tx1"/>
              </a:solidFill>
              <a:latin typeface="Times New Roman" panose="02020603050405020304" pitchFamily="18" charset="0"/>
              <a:cs typeface="Times New Roman" panose="02020603050405020304" pitchFamily="18" charset="0"/>
            </a:endParaRPr>
          </a:p>
          <a:p>
            <a:r>
              <a:rPr lang="fr-FR" dirty="0">
                <a:solidFill>
                  <a:schemeClr val="tx1"/>
                </a:solidFill>
                <a:latin typeface="Times New Roman" panose="02020603050405020304" pitchFamily="18" charset="0"/>
                <a:cs typeface="Times New Roman" panose="02020603050405020304" pitchFamily="18" charset="0"/>
              </a:rPr>
              <a:t>Articles et Lois :</a:t>
            </a:r>
          </a:p>
          <a:p>
            <a:pPr lvl="1"/>
            <a:r>
              <a:rPr lang="fr-FR" dirty="0">
                <a:solidFill>
                  <a:schemeClr val="tx1"/>
                </a:solidFill>
                <a:latin typeface="Times New Roman" panose="02020603050405020304" pitchFamily="18" charset="0"/>
                <a:cs typeface="Times New Roman" panose="02020603050405020304" pitchFamily="18" charset="0"/>
              </a:rPr>
              <a:t>Code Pénal Français : Le Code Pénal définit les différentes infractions pénales et les peines correspondantes. Par exemple, les articles relatifs à la mise en danger de la vie d'autrui (articles 223-1 et suivants) peuvent s'appliquer aux ingénieurs si leur négligence entraîne un risque pour la sécurité des personnes.</a:t>
            </a:r>
          </a:p>
          <a:p>
            <a:pPr lvl="1"/>
            <a:r>
              <a:rPr lang="fr-FR" dirty="0">
                <a:solidFill>
                  <a:schemeClr val="tx1"/>
                </a:solidFill>
                <a:latin typeface="Times New Roman" panose="02020603050405020304" pitchFamily="18" charset="0"/>
                <a:cs typeface="Times New Roman" panose="02020603050405020304" pitchFamily="18" charset="0"/>
              </a:rPr>
              <a:t>Loi sur la Responsabilité Personnelle et Pécuniaire des Agents Publics : Cette loi peut s'appliquer aux ingénieurs travaillant dans le secteur public. Elle encadre les conditions dans lesquelles un agent public peut être tenu personnellement responsable pour des dommages causés dans l'exercice de ses fonctions.</a:t>
            </a:r>
          </a:p>
          <a:p>
            <a:pPr lvl="1"/>
            <a:r>
              <a:rPr lang="fr-FR" dirty="0">
                <a:solidFill>
                  <a:schemeClr val="tx1"/>
                </a:solidFill>
                <a:latin typeface="Times New Roman" panose="02020603050405020304" pitchFamily="18" charset="0"/>
                <a:cs typeface="Times New Roman" panose="02020603050405020304" pitchFamily="18" charset="0"/>
              </a:rPr>
              <a:t>Lois Spécifiques à Certains Secteurs : Par exemple, dans le secteur de la construction, le respect des normes de sécurité est réglementé par des lois spécifiques, et leur non-respect peut entraîner une responsabilité pénale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31136" y="467418"/>
            <a:ext cx="7729728" cy="1188720"/>
          </a:xfrm>
          <a:solidFill>
            <a:srgbClr val="FFFFFF"/>
          </a:solidFill>
        </p:spPr>
        <p:txBody>
          <a:bodyPr>
            <a:normAutofit/>
          </a:bodyPr>
          <a:lstStyle/>
          <a:p>
            <a:r>
              <a:rPr dirty="0" err="1"/>
              <a:t>Responsabilité</a:t>
            </a:r>
            <a:r>
              <a:rPr dirty="0"/>
              <a:t> </a:t>
            </a:r>
            <a:r>
              <a:rPr dirty="0" err="1"/>
              <a:t>Pénale</a:t>
            </a:r>
            <a:r>
              <a:rPr dirty="0"/>
              <a:t> des </a:t>
            </a:r>
            <a:r>
              <a:rPr dirty="0" err="1"/>
              <a:t>Ingénieurs</a:t>
            </a:r>
            <a:r>
              <a:rPr lang="fr-FR" dirty="0"/>
              <a:t> –exemples concrets</a:t>
            </a:r>
            <a:endParaRPr dirty="0"/>
          </a:p>
        </p:txBody>
      </p:sp>
      <p:sp>
        <p:nvSpPr>
          <p:cNvPr id="3" name="Content Placeholder 2"/>
          <p:cNvSpPr>
            <a:spLocks noGrp="1"/>
          </p:cNvSpPr>
          <p:nvPr>
            <p:ph idx="1"/>
          </p:nvPr>
        </p:nvSpPr>
        <p:spPr>
          <a:xfrm>
            <a:off x="1462631" y="1747897"/>
            <a:ext cx="9266738" cy="3568382"/>
          </a:xfrm>
        </p:spPr>
        <p:txBody>
          <a:bodyPr>
            <a:noAutofit/>
          </a:bodyPr>
          <a:lstStyle/>
          <a:p>
            <a:pPr>
              <a:lnSpc>
                <a:spcPct val="120000"/>
              </a:lnSpc>
            </a:pPr>
            <a:r>
              <a:rPr lang="fr-FR" sz="1200" b="1" dirty="0">
                <a:solidFill>
                  <a:schemeClr val="tx1"/>
                </a:solidFill>
                <a:latin typeface="Times New Roman" panose="02020603050405020304" pitchFamily="18" charset="0"/>
                <a:cs typeface="Times New Roman" panose="02020603050405020304" pitchFamily="18" charset="0"/>
              </a:rPr>
              <a:t> Affaire de l'Amiante en France - années 1990 et 2000</a:t>
            </a:r>
          </a:p>
          <a:p>
            <a:pPr lvl="1">
              <a:lnSpc>
                <a:spcPct val="120000"/>
              </a:lnSpc>
            </a:pPr>
            <a:r>
              <a:rPr lang="fr-FR" sz="1200" dirty="0">
                <a:solidFill>
                  <a:schemeClr val="tx1"/>
                </a:solidFill>
                <a:latin typeface="Times New Roman" panose="02020603050405020304" pitchFamily="18" charset="0"/>
                <a:cs typeface="Times New Roman" panose="02020603050405020304" pitchFamily="18" charset="0"/>
              </a:rPr>
              <a:t>Contexte : Plusieurs ingénieurs et responsables ont été impliqués dans des affaires judiciaires liées à l'utilisation de l'amiante dans les constructions et son impact sur la santé.</a:t>
            </a:r>
            <a:br>
              <a:rPr lang="fr-FR" sz="1200" dirty="0">
                <a:solidFill>
                  <a:schemeClr val="tx1"/>
                </a:solidFill>
                <a:latin typeface="Times New Roman" panose="02020603050405020304" pitchFamily="18" charset="0"/>
                <a:cs typeface="Times New Roman" panose="02020603050405020304" pitchFamily="18" charset="0"/>
              </a:rPr>
            </a:br>
            <a:r>
              <a:rPr lang="fr-FR" sz="1200" dirty="0">
                <a:solidFill>
                  <a:schemeClr val="tx1"/>
                </a:solidFill>
                <a:latin typeface="Times New Roman" panose="02020603050405020304" pitchFamily="18" charset="0"/>
                <a:cs typeface="Times New Roman" panose="02020603050405020304" pitchFamily="18" charset="0"/>
              </a:rPr>
              <a:t>Responsabilité pénale : Ils ont été poursuivis pour des infractions telles que </a:t>
            </a:r>
            <a:r>
              <a:rPr lang="fr-FR" sz="1200" b="1" dirty="0">
                <a:solidFill>
                  <a:schemeClr val="tx1"/>
                </a:solidFill>
                <a:latin typeface="Times New Roman" panose="02020603050405020304" pitchFamily="18" charset="0"/>
                <a:cs typeface="Times New Roman" panose="02020603050405020304" pitchFamily="18" charset="0"/>
              </a:rPr>
              <a:t>la mise en danger de la vie d'autrui </a:t>
            </a:r>
            <a:r>
              <a:rPr lang="fr-FR" sz="1200" dirty="0">
                <a:solidFill>
                  <a:schemeClr val="tx1"/>
                </a:solidFill>
                <a:latin typeface="Times New Roman" panose="02020603050405020304" pitchFamily="18" charset="0"/>
                <a:cs typeface="Times New Roman" panose="02020603050405020304" pitchFamily="18" charset="0"/>
              </a:rPr>
              <a:t>ou des </a:t>
            </a:r>
            <a:r>
              <a:rPr lang="fr-FR" sz="1200" b="1" dirty="0">
                <a:solidFill>
                  <a:schemeClr val="tx1"/>
                </a:solidFill>
                <a:latin typeface="Times New Roman" panose="02020603050405020304" pitchFamily="18" charset="0"/>
                <a:cs typeface="Times New Roman" panose="02020603050405020304" pitchFamily="18" charset="0"/>
              </a:rPr>
              <a:t>homicides involontaires.</a:t>
            </a:r>
            <a:br>
              <a:rPr lang="fr-FR" sz="1200" b="1" dirty="0">
                <a:solidFill>
                  <a:schemeClr val="tx1"/>
                </a:solidFill>
                <a:latin typeface="Times New Roman" panose="02020603050405020304" pitchFamily="18" charset="0"/>
                <a:cs typeface="Times New Roman" panose="02020603050405020304" pitchFamily="18" charset="0"/>
              </a:rPr>
            </a:br>
            <a:r>
              <a:rPr lang="fr-FR" sz="1200" dirty="0">
                <a:solidFill>
                  <a:schemeClr val="tx1"/>
                </a:solidFill>
                <a:latin typeface="Times New Roman" panose="02020603050405020304" pitchFamily="18" charset="0"/>
                <a:cs typeface="Times New Roman" panose="02020603050405020304" pitchFamily="18" charset="0"/>
              </a:rPr>
              <a:t>Certaines poursuites judiciaires continuent jusqu'à aujourd'hui en raison de la longue période de latence des maladies liées à l'amiante.</a:t>
            </a:r>
          </a:p>
          <a:p>
            <a:pPr marL="228600" lvl="1" indent="0">
              <a:lnSpc>
                <a:spcPct val="120000"/>
              </a:lnSpc>
              <a:buNone/>
            </a:pPr>
            <a:endParaRPr lang="fr-FR" sz="1200" dirty="0">
              <a:solidFill>
                <a:schemeClr val="tx1"/>
              </a:solidFill>
              <a:latin typeface="Times New Roman" panose="02020603050405020304" pitchFamily="18" charset="0"/>
              <a:cs typeface="Times New Roman" panose="02020603050405020304" pitchFamily="18" charset="0"/>
            </a:endParaRPr>
          </a:p>
          <a:p>
            <a:pPr>
              <a:lnSpc>
                <a:spcPct val="120000"/>
              </a:lnSpc>
            </a:pPr>
            <a:r>
              <a:rPr lang="fr-FR" sz="1200" b="1" dirty="0">
                <a:solidFill>
                  <a:schemeClr val="tx1"/>
                </a:solidFill>
                <a:latin typeface="Times New Roman" panose="02020603050405020304" pitchFamily="18" charset="0"/>
                <a:cs typeface="Times New Roman" panose="02020603050405020304" pitchFamily="18" charset="0"/>
              </a:rPr>
              <a:t>Incidents Industriels et Environnementaux</a:t>
            </a:r>
          </a:p>
          <a:p>
            <a:pPr lvl="1">
              <a:lnSpc>
                <a:spcPct val="120000"/>
              </a:lnSpc>
            </a:pPr>
            <a:r>
              <a:rPr lang="fr-FR" sz="1200" dirty="0">
                <a:solidFill>
                  <a:schemeClr val="tx1"/>
                </a:solidFill>
                <a:latin typeface="Times New Roman" panose="02020603050405020304" pitchFamily="18" charset="0"/>
                <a:cs typeface="Times New Roman" panose="02020603050405020304" pitchFamily="18" charset="0"/>
              </a:rPr>
              <a:t>Divers incidents impliquant des ingénieurs en charge de la sécurité et de l'intégrité de sites industriels ou environnementaux peuvent entraîner leur responsabilité pénale en cas de négligence avérée.</a:t>
            </a:r>
            <a:br>
              <a:rPr lang="fr-FR" sz="1200" dirty="0">
                <a:solidFill>
                  <a:schemeClr val="tx1"/>
                </a:solidFill>
                <a:latin typeface="Times New Roman" panose="02020603050405020304" pitchFamily="18" charset="0"/>
                <a:cs typeface="Times New Roman" panose="02020603050405020304" pitchFamily="18" charset="0"/>
              </a:rPr>
            </a:br>
            <a:r>
              <a:rPr lang="fr-FR" sz="1200" dirty="0">
                <a:solidFill>
                  <a:schemeClr val="tx1"/>
                </a:solidFill>
                <a:latin typeface="Times New Roman" panose="02020603050405020304" pitchFamily="18" charset="0"/>
                <a:cs typeface="Times New Roman" panose="02020603050405020304" pitchFamily="18" charset="0"/>
              </a:rPr>
              <a:t>Ces cas peuvent inclure des fuites chimiques, des pollutions environnementales graves ou des accidents industriels majeurs.</a:t>
            </a:r>
          </a:p>
        </p:txBody>
      </p:sp>
    </p:spTree>
    <p:extLst>
      <p:ext uri="{BB962C8B-B14F-4D97-AF65-F5344CB8AC3E}">
        <p14:creationId xmlns:p14="http://schemas.microsoft.com/office/powerpoint/2010/main" val="1705722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31136" y="467418"/>
            <a:ext cx="7729728" cy="1188720"/>
          </a:xfrm>
          <a:solidFill>
            <a:srgbClr val="FFFFFF"/>
          </a:solidFill>
        </p:spPr>
        <p:txBody>
          <a:bodyPr>
            <a:normAutofit/>
          </a:bodyPr>
          <a:lstStyle/>
          <a:p>
            <a:r>
              <a:t>Responsabilité Civile dans l'Ingénierie</a:t>
            </a:r>
          </a:p>
        </p:txBody>
      </p:sp>
      <p:sp>
        <p:nvSpPr>
          <p:cNvPr id="3" name="Content Placeholder 2"/>
          <p:cNvSpPr>
            <a:spLocks noGrp="1"/>
          </p:cNvSpPr>
          <p:nvPr>
            <p:ph idx="1"/>
          </p:nvPr>
        </p:nvSpPr>
        <p:spPr>
          <a:xfrm>
            <a:off x="1706244" y="1843590"/>
            <a:ext cx="8779512" cy="3547117"/>
          </a:xfrm>
        </p:spPr>
        <p:txBody>
          <a:bodyPr>
            <a:normAutofit/>
          </a:bodyPr>
          <a:lstStyle/>
          <a:p>
            <a:r>
              <a:rPr lang="fr-FR" sz="1600" dirty="0">
                <a:solidFill>
                  <a:schemeClr val="tx1"/>
                </a:solidFill>
                <a:latin typeface="Times New Roman" panose="02020603050405020304" pitchFamily="18" charset="0"/>
                <a:cs typeface="Times New Roman" panose="02020603050405020304" pitchFamily="18" charset="0"/>
              </a:rPr>
              <a:t>La responsabilité civile des ingénieurs implique qu'ils doivent répondre des dommages causés par leurs actions ou négligences professionnelles. </a:t>
            </a:r>
          </a:p>
          <a:p>
            <a:r>
              <a:rPr lang="fr-FR" sz="1600" dirty="0">
                <a:solidFill>
                  <a:schemeClr val="tx1"/>
                </a:solidFill>
                <a:latin typeface="Times New Roman" panose="02020603050405020304" pitchFamily="18" charset="0"/>
                <a:cs typeface="Times New Roman" panose="02020603050405020304" pitchFamily="18" charset="0"/>
              </a:rPr>
              <a:t>Cela peut inclure des erreurs dans la conception ou la mise en œuvre de projets, manquements aux normes de sécurité, ou défauts dans les produits ou services fournis.</a:t>
            </a:r>
          </a:p>
          <a:p>
            <a:pPr marL="0" indent="0">
              <a:buNone/>
            </a:pPr>
            <a:endParaRPr lang="fr-FR" sz="1600" dirty="0">
              <a:solidFill>
                <a:schemeClr val="tx1"/>
              </a:solidFill>
              <a:latin typeface="Times New Roman" panose="02020603050405020304" pitchFamily="18" charset="0"/>
              <a:cs typeface="Times New Roman" panose="02020603050405020304" pitchFamily="18" charset="0"/>
            </a:endParaRPr>
          </a:p>
          <a:p>
            <a:r>
              <a:rPr lang="fr-FR" sz="1600" b="1" u="sng" dirty="0">
                <a:solidFill>
                  <a:schemeClr val="tx1"/>
                </a:solidFill>
                <a:latin typeface="Times New Roman" panose="02020603050405020304" pitchFamily="18" charset="0"/>
                <a:cs typeface="Times New Roman" panose="02020603050405020304" pitchFamily="18" charset="0"/>
              </a:rPr>
              <a:t>Articles :</a:t>
            </a:r>
          </a:p>
          <a:p>
            <a:pPr lvl="1"/>
            <a:r>
              <a:rPr lang="fr-FR" dirty="0">
                <a:solidFill>
                  <a:schemeClr val="tx1"/>
                </a:solidFill>
                <a:latin typeface="Times New Roman" panose="02020603050405020304" pitchFamily="18" charset="0"/>
                <a:cs typeface="Times New Roman" panose="02020603050405020304" pitchFamily="18" charset="0"/>
              </a:rPr>
              <a:t>Code Civil : Les articles 1240 et 1241 du Code Civil français établissent le principe de responsabilité pour faute. Ils stipulent qu'une personne est responsable non seulement du dommage qu'elle a causé par son propre fait, mais aussi de celui causé par la négligence ou l'imprudence.</a:t>
            </a:r>
          </a:p>
          <a:p>
            <a:pPr lvl="1"/>
            <a:r>
              <a:rPr lang="fr-FR" sz="1600" dirty="0">
                <a:solidFill>
                  <a:schemeClr val="tx1"/>
                </a:solidFill>
                <a:latin typeface="Times New Roman" panose="02020603050405020304" pitchFamily="18" charset="0"/>
                <a:cs typeface="Times New Roman" panose="02020603050405020304" pitchFamily="18" charset="0"/>
              </a:rPr>
              <a:t>Responsabilité Contractuelle : La responsabilité peut également être contractuelle (articles 1101 et suivants du Code Civil) si le dommage découle de la non-exécution d'un contrat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4AE723B-E7A8-BA2A-7512-464A59A4B3EB}"/>
              </a:ext>
            </a:extLst>
          </p:cNvPr>
          <p:cNvSpPr>
            <a:spLocks noGrp="1"/>
          </p:cNvSpPr>
          <p:nvPr>
            <p:ph type="title"/>
          </p:nvPr>
        </p:nvSpPr>
        <p:spPr>
          <a:xfrm>
            <a:off x="2231136" y="467418"/>
            <a:ext cx="7729728" cy="1188720"/>
          </a:xfrm>
          <a:solidFill>
            <a:srgbClr val="FFFFFF"/>
          </a:solidFill>
        </p:spPr>
        <p:txBody>
          <a:bodyPr>
            <a:normAutofit/>
          </a:bodyPr>
          <a:lstStyle/>
          <a:p>
            <a:r>
              <a:rPr lang="fr-FR" dirty="0"/>
              <a:t>Différence entre l’obligation de moyen et l’obligation de résultat</a:t>
            </a:r>
          </a:p>
        </p:txBody>
      </p:sp>
      <p:sp>
        <p:nvSpPr>
          <p:cNvPr id="3" name="Espace réservé du contenu 2">
            <a:extLst>
              <a:ext uri="{FF2B5EF4-FFF2-40B4-BE49-F238E27FC236}">
                <a16:creationId xmlns:a16="http://schemas.microsoft.com/office/drawing/2014/main" id="{D6D4CD79-294A-94ED-6105-644F22FD349A}"/>
              </a:ext>
            </a:extLst>
          </p:cNvPr>
          <p:cNvSpPr>
            <a:spLocks noGrp="1"/>
          </p:cNvSpPr>
          <p:nvPr>
            <p:ph idx="1"/>
          </p:nvPr>
        </p:nvSpPr>
        <p:spPr>
          <a:xfrm>
            <a:off x="1524000" y="1874170"/>
            <a:ext cx="9127958" cy="3735674"/>
          </a:xfrm>
        </p:spPr>
        <p:txBody>
          <a:bodyPr>
            <a:normAutofit fontScale="92500" lnSpcReduction="20000"/>
          </a:bodyPr>
          <a:lstStyle/>
          <a:p>
            <a:r>
              <a:rPr lang="fr-FR" dirty="0">
                <a:solidFill>
                  <a:schemeClr val="tx1"/>
                </a:solidFill>
                <a:latin typeface="Times New Roman" panose="02020603050405020304" pitchFamily="18" charset="0"/>
                <a:cs typeface="Times New Roman" panose="02020603050405020304" pitchFamily="18" charset="0"/>
              </a:rPr>
              <a:t>L'obligation de moyen exige du débiteur qu'il </a:t>
            </a:r>
            <a:r>
              <a:rPr lang="fr-FR" b="1" dirty="0">
                <a:solidFill>
                  <a:schemeClr val="tx1"/>
                </a:solidFill>
                <a:latin typeface="Times New Roman" panose="02020603050405020304" pitchFamily="18" charset="0"/>
                <a:cs typeface="Times New Roman" panose="02020603050405020304" pitchFamily="18" charset="0"/>
              </a:rPr>
              <a:t>mette en œuvre tous les moyens raisonnables et compétents pour atteindre un objectif spécifié dans le contrat</a:t>
            </a:r>
            <a:r>
              <a:rPr lang="fr-FR" dirty="0">
                <a:solidFill>
                  <a:schemeClr val="tx1"/>
                </a:solidFill>
                <a:latin typeface="Times New Roman" panose="02020603050405020304" pitchFamily="18" charset="0"/>
                <a:cs typeface="Times New Roman" panose="02020603050405020304" pitchFamily="18" charset="0"/>
              </a:rPr>
              <a:t>. </a:t>
            </a:r>
            <a:br>
              <a:rPr lang="fr-FR" dirty="0">
                <a:solidFill>
                  <a:schemeClr val="tx1"/>
                </a:solidFill>
                <a:latin typeface="Times New Roman" panose="02020603050405020304" pitchFamily="18" charset="0"/>
                <a:cs typeface="Times New Roman" panose="02020603050405020304" pitchFamily="18" charset="0"/>
              </a:rPr>
            </a:br>
            <a:r>
              <a:rPr lang="fr-FR" dirty="0">
                <a:solidFill>
                  <a:schemeClr val="tx1"/>
                </a:solidFill>
                <a:latin typeface="Times New Roman" panose="02020603050405020304" pitchFamily="18" charset="0"/>
                <a:cs typeface="Times New Roman" panose="02020603050405020304" pitchFamily="18" charset="0"/>
              </a:rPr>
              <a:t>Il n'est pas tenu de garantir l'atteinte de ce résultat. </a:t>
            </a:r>
            <a:br>
              <a:rPr lang="fr-FR" dirty="0">
                <a:solidFill>
                  <a:schemeClr val="tx1"/>
                </a:solidFill>
                <a:latin typeface="Times New Roman" panose="02020603050405020304" pitchFamily="18" charset="0"/>
                <a:cs typeface="Times New Roman" panose="02020603050405020304" pitchFamily="18" charset="0"/>
              </a:rPr>
            </a:br>
            <a:r>
              <a:rPr lang="fr-FR" dirty="0">
                <a:solidFill>
                  <a:schemeClr val="tx1"/>
                </a:solidFill>
                <a:latin typeface="Times New Roman" panose="02020603050405020304" pitchFamily="18" charset="0"/>
                <a:cs typeface="Times New Roman" panose="02020603050405020304" pitchFamily="18" charset="0"/>
              </a:rPr>
              <a:t>Sa responsabilité est engagée uniquement s'il est démontré qu'il n'a pas fait preuve de la diligence et de l'expertise requises.</a:t>
            </a:r>
          </a:p>
          <a:p>
            <a:pPr lvl="1"/>
            <a:r>
              <a:rPr lang="fr-FR" b="1" dirty="0">
                <a:solidFill>
                  <a:schemeClr val="tx1"/>
                </a:solidFill>
                <a:latin typeface="Times New Roman" panose="02020603050405020304" pitchFamily="18" charset="0"/>
                <a:cs typeface="Times New Roman" panose="02020603050405020304" pitchFamily="18" charset="0"/>
              </a:rPr>
              <a:t>Exemple, </a:t>
            </a:r>
            <a:r>
              <a:rPr lang="fr-FR" dirty="0">
                <a:solidFill>
                  <a:schemeClr val="tx1"/>
                </a:solidFill>
                <a:latin typeface="Times New Roman" panose="02020603050405020304" pitchFamily="18" charset="0"/>
                <a:cs typeface="Times New Roman" panose="02020603050405020304" pitchFamily="18" charset="0"/>
              </a:rPr>
              <a:t>un ingénieur consultant est généralement soumis à une obligation de moyen : il doit fournir des conseils et une expertise compétente, mais il ne garantit pas le succès du projet en lui-même.</a:t>
            </a:r>
          </a:p>
          <a:p>
            <a:endParaRPr lang="fr-FR" dirty="0">
              <a:solidFill>
                <a:schemeClr val="tx1"/>
              </a:solidFill>
              <a:latin typeface="Times New Roman" panose="02020603050405020304" pitchFamily="18" charset="0"/>
              <a:cs typeface="Times New Roman" panose="02020603050405020304" pitchFamily="18" charset="0"/>
            </a:endParaRPr>
          </a:p>
          <a:p>
            <a:r>
              <a:rPr lang="fr-FR" dirty="0">
                <a:solidFill>
                  <a:schemeClr val="tx1"/>
                </a:solidFill>
                <a:latin typeface="Times New Roman" panose="02020603050405020304" pitchFamily="18" charset="0"/>
                <a:cs typeface="Times New Roman" panose="02020603050405020304" pitchFamily="18" charset="0"/>
              </a:rPr>
              <a:t>L'obligation de résultat impose au débiteur la </a:t>
            </a:r>
            <a:r>
              <a:rPr lang="fr-FR" b="1" dirty="0">
                <a:solidFill>
                  <a:schemeClr val="tx1"/>
                </a:solidFill>
                <a:latin typeface="Times New Roman" panose="02020603050405020304" pitchFamily="18" charset="0"/>
                <a:cs typeface="Times New Roman" panose="02020603050405020304" pitchFamily="18" charset="0"/>
              </a:rPr>
              <a:t>réalisation effective du résultat promis dans le contrat</a:t>
            </a:r>
            <a:r>
              <a:rPr lang="fr-FR" dirty="0">
                <a:solidFill>
                  <a:schemeClr val="tx1"/>
                </a:solidFill>
                <a:latin typeface="Times New Roman" panose="02020603050405020304" pitchFamily="18" charset="0"/>
                <a:cs typeface="Times New Roman" panose="02020603050405020304" pitchFamily="18" charset="0"/>
              </a:rPr>
              <a:t>. </a:t>
            </a:r>
            <a:br>
              <a:rPr lang="fr-FR" dirty="0">
                <a:solidFill>
                  <a:schemeClr val="tx1"/>
                </a:solidFill>
                <a:latin typeface="Times New Roman" panose="02020603050405020304" pitchFamily="18" charset="0"/>
                <a:cs typeface="Times New Roman" panose="02020603050405020304" pitchFamily="18" charset="0"/>
              </a:rPr>
            </a:br>
            <a:r>
              <a:rPr lang="fr-FR" dirty="0">
                <a:solidFill>
                  <a:schemeClr val="tx1"/>
                </a:solidFill>
                <a:latin typeface="Times New Roman" panose="02020603050405020304" pitchFamily="18" charset="0"/>
                <a:cs typeface="Times New Roman" panose="02020603050405020304" pitchFamily="18" charset="0"/>
              </a:rPr>
              <a:t>En cas d'échec, sa responsabilité est automatiquement engagée, sauf si l'échec est dû à une cause extérieure qui ne lui est pas imputable. </a:t>
            </a:r>
          </a:p>
          <a:p>
            <a:pPr lvl="1"/>
            <a:r>
              <a:rPr lang="fr-FR" b="1" dirty="0">
                <a:solidFill>
                  <a:schemeClr val="tx1"/>
                </a:solidFill>
                <a:latin typeface="Times New Roman" panose="02020603050405020304" pitchFamily="18" charset="0"/>
                <a:cs typeface="Times New Roman" panose="02020603050405020304" pitchFamily="18" charset="0"/>
              </a:rPr>
              <a:t>Exemple </a:t>
            </a:r>
            <a:r>
              <a:rPr lang="fr-FR" dirty="0">
                <a:solidFill>
                  <a:schemeClr val="tx1"/>
                </a:solidFill>
                <a:latin typeface="Times New Roman" panose="02020603050405020304" pitchFamily="18" charset="0"/>
                <a:cs typeface="Times New Roman" panose="02020603050405020304" pitchFamily="18" charset="0"/>
              </a:rPr>
              <a:t>: la livraison d'un équipement à une date précise ou le respect des spécifications techniques garanties dans un contrat de vente.</a:t>
            </a:r>
          </a:p>
        </p:txBody>
      </p:sp>
      <p:pic>
        <p:nvPicPr>
          <p:cNvPr id="5" name="Image 4" descr="Une image contenant texte, dessin humoristique, machine&#10;&#10;Description générée automatiquement">
            <a:extLst>
              <a:ext uri="{FF2B5EF4-FFF2-40B4-BE49-F238E27FC236}">
                <a16:creationId xmlns:a16="http://schemas.microsoft.com/office/drawing/2014/main" id="{C0C0F562-4810-1AC8-B661-906BF9C581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892722"/>
            <a:ext cx="1965278" cy="1965278"/>
          </a:xfrm>
          <a:prstGeom prst="rect">
            <a:avLst/>
          </a:prstGeom>
        </p:spPr>
      </p:pic>
      <p:pic>
        <p:nvPicPr>
          <p:cNvPr id="7" name="Image 6" descr="Une image contenant habits, texte, personne, homme&#10;&#10;Description générée automatiquement">
            <a:extLst>
              <a:ext uri="{FF2B5EF4-FFF2-40B4-BE49-F238E27FC236}">
                <a16:creationId xmlns:a16="http://schemas.microsoft.com/office/drawing/2014/main" id="{B23A6D37-9BDE-2B7A-8890-DC9BD00BD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4878" y="62660"/>
            <a:ext cx="1857210" cy="1857210"/>
          </a:xfrm>
          <a:prstGeom prst="rect">
            <a:avLst/>
          </a:prstGeom>
        </p:spPr>
      </p:pic>
    </p:spTree>
    <p:extLst>
      <p:ext uri="{BB962C8B-B14F-4D97-AF65-F5344CB8AC3E}">
        <p14:creationId xmlns:p14="http://schemas.microsoft.com/office/powerpoint/2010/main" val="41515023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43FE79F-AC1B-CC4E-2657-1703EE263684}"/>
              </a:ext>
            </a:extLst>
          </p:cNvPr>
          <p:cNvSpPr>
            <a:spLocks noGrp="1"/>
          </p:cNvSpPr>
          <p:nvPr>
            <p:ph type="title"/>
          </p:nvPr>
        </p:nvSpPr>
        <p:spPr>
          <a:xfrm>
            <a:off x="2231136" y="467418"/>
            <a:ext cx="7729728" cy="1188720"/>
          </a:xfrm>
          <a:solidFill>
            <a:srgbClr val="FFFFFF"/>
          </a:solidFill>
        </p:spPr>
        <p:txBody>
          <a:bodyPr>
            <a:normAutofit/>
          </a:bodyPr>
          <a:lstStyle/>
          <a:p>
            <a:r>
              <a:rPr lang="fr-FR" dirty="0"/>
              <a:t>La relation commettant – préposé et les responsabilités</a:t>
            </a:r>
          </a:p>
        </p:txBody>
      </p:sp>
      <p:sp>
        <p:nvSpPr>
          <p:cNvPr id="3" name="Espace réservé du contenu 2">
            <a:extLst>
              <a:ext uri="{FF2B5EF4-FFF2-40B4-BE49-F238E27FC236}">
                <a16:creationId xmlns:a16="http://schemas.microsoft.com/office/drawing/2014/main" id="{2589A9E1-53F2-4D74-1BBF-7CC51444C01C}"/>
              </a:ext>
            </a:extLst>
          </p:cNvPr>
          <p:cNvSpPr>
            <a:spLocks noGrp="1"/>
          </p:cNvSpPr>
          <p:nvPr>
            <p:ph idx="1"/>
          </p:nvPr>
        </p:nvSpPr>
        <p:spPr>
          <a:xfrm>
            <a:off x="1507957" y="1843590"/>
            <a:ext cx="9288379" cy="3670106"/>
          </a:xfrm>
        </p:spPr>
        <p:txBody>
          <a:bodyPr>
            <a:normAutofit fontScale="92500"/>
          </a:bodyPr>
          <a:lstStyle/>
          <a:p>
            <a:r>
              <a:rPr lang="fr-FR" b="1" dirty="0">
                <a:solidFill>
                  <a:schemeClr val="tx1"/>
                </a:solidFill>
                <a:latin typeface="Times New Roman" panose="02020603050405020304" pitchFamily="18" charset="0"/>
                <a:cs typeface="Times New Roman" panose="02020603050405020304" pitchFamily="18" charset="0"/>
              </a:rPr>
              <a:t>Lien de Préposition </a:t>
            </a:r>
            <a:r>
              <a:rPr lang="fr-FR" dirty="0">
                <a:solidFill>
                  <a:schemeClr val="tx1"/>
                </a:solidFill>
                <a:latin typeface="Times New Roman" panose="02020603050405020304" pitchFamily="18" charset="0"/>
                <a:cs typeface="Times New Roman" panose="02020603050405020304" pitchFamily="18" charset="0"/>
              </a:rPr>
              <a:t>: La responsabilité du commettant ou du préposé dépend de l'existence d'un lien de préposition, généralement caractérisé par un contrat de travail impliquant un lien de subordination​</a:t>
            </a:r>
          </a:p>
          <a:p>
            <a:r>
              <a:rPr lang="fr-FR" b="1" dirty="0">
                <a:solidFill>
                  <a:schemeClr val="tx1"/>
                </a:solidFill>
                <a:latin typeface="Times New Roman" panose="02020603050405020304" pitchFamily="18" charset="0"/>
                <a:cs typeface="Times New Roman" panose="02020603050405020304" pitchFamily="18" charset="0"/>
              </a:rPr>
              <a:t>Responsabilité du Commettant </a:t>
            </a:r>
            <a:r>
              <a:rPr lang="fr-FR" dirty="0">
                <a:solidFill>
                  <a:schemeClr val="tx1"/>
                </a:solidFill>
                <a:latin typeface="Times New Roman" panose="02020603050405020304" pitchFamily="18" charset="0"/>
                <a:cs typeface="Times New Roman" panose="02020603050405020304" pitchFamily="18" charset="0"/>
              </a:rPr>
              <a:t>: Basée sur l'article 1384, alinéa 5, du Code civil, cette responsabilité est dite "sans faute". </a:t>
            </a:r>
            <a:br>
              <a:rPr lang="fr-FR" dirty="0">
                <a:solidFill>
                  <a:schemeClr val="tx1"/>
                </a:solidFill>
                <a:latin typeface="Times New Roman" panose="02020603050405020304" pitchFamily="18" charset="0"/>
                <a:cs typeface="Times New Roman" panose="02020603050405020304" pitchFamily="18" charset="0"/>
              </a:rPr>
            </a:br>
            <a:r>
              <a:rPr lang="fr-FR" dirty="0">
                <a:solidFill>
                  <a:schemeClr val="tx1"/>
                </a:solidFill>
                <a:latin typeface="Times New Roman" panose="02020603050405020304" pitchFamily="18" charset="0"/>
                <a:cs typeface="Times New Roman" panose="02020603050405020304" pitchFamily="18" charset="0"/>
              </a:rPr>
              <a:t>Le commettant est responsable des dommages causés par son préposé s'il y a eu faute de ce dernier dans l'exercice de ses fonctions​</a:t>
            </a:r>
          </a:p>
          <a:p>
            <a:r>
              <a:rPr lang="fr-FR" b="1" dirty="0">
                <a:solidFill>
                  <a:schemeClr val="tx1"/>
                </a:solidFill>
                <a:latin typeface="Times New Roman" panose="02020603050405020304" pitchFamily="18" charset="0"/>
                <a:cs typeface="Times New Roman" panose="02020603050405020304" pitchFamily="18" charset="0"/>
              </a:rPr>
              <a:t>Abus de Fonctions </a:t>
            </a:r>
            <a:r>
              <a:rPr lang="fr-FR" dirty="0">
                <a:solidFill>
                  <a:schemeClr val="tx1"/>
                </a:solidFill>
                <a:latin typeface="Times New Roman" panose="02020603050405020304" pitchFamily="18" charset="0"/>
                <a:cs typeface="Times New Roman" panose="02020603050405020304" pitchFamily="18" charset="0"/>
              </a:rPr>
              <a:t>: Le commettant n'est pas responsable si le préposé a agi hors de ses fonctions, sans autorisation, et pour des intérêts personnels. </a:t>
            </a:r>
            <a:br>
              <a:rPr lang="fr-FR" dirty="0">
                <a:solidFill>
                  <a:schemeClr val="tx1"/>
                </a:solidFill>
                <a:latin typeface="Times New Roman" panose="02020603050405020304" pitchFamily="18" charset="0"/>
                <a:cs typeface="Times New Roman" panose="02020603050405020304" pitchFamily="18" charset="0"/>
              </a:rPr>
            </a:br>
            <a:r>
              <a:rPr lang="fr-FR" dirty="0">
                <a:solidFill>
                  <a:schemeClr val="tx1"/>
                </a:solidFill>
                <a:latin typeface="Times New Roman" panose="02020603050405020304" pitchFamily="18" charset="0"/>
                <a:cs typeface="Times New Roman" panose="02020603050405020304" pitchFamily="18" charset="0"/>
              </a:rPr>
              <a:t>Ces critères sont cumulatifs pour caractériser l'abus de fonctions</a:t>
            </a:r>
          </a:p>
          <a:p>
            <a:r>
              <a:rPr lang="fr-FR" b="1" dirty="0">
                <a:solidFill>
                  <a:schemeClr val="tx1"/>
                </a:solidFill>
                <a:latin typeface="Times New Roman" panose="02020603050405020304" pitchFamily="18" charset="0"/>
                <a:cs typeface="Times New Roman" panose="02020603050405020304" pitchFamily="18" charset="0"/>
              </a:rPr>
              <a:t>Responsabilité Personnelle du Préposé </a:t>
            </a:r>
            <a:r>
              <a:rPr lang="fr-FR" dirty="0">
                <a:solidFill>
                  <a:schemeClr val="tx1"/>
                </a:solidFill>
                <a:latin typeface="Times New Roman" panose="02020603050405020304" pitchFamily="18" charset="0"/>
                <a:cs typeface="Times New Roman" panose="02020603050405020304" pitchFamily="18" charset="0"/>
              </a:rPr>
              <a:t>: Initialement, le préposé était également responsable, mais un arrêt de la Cour de cassation (Costedoat, 2000) a accordé une immunité civile au préposé, sauf dans certains cas spécifiques comme la commission d'une infraction pénale intentionnelle​</a:t>
            </a:r>
          </a:p>
          <a:p>
            <a:endParaRPr lang="fr-FR"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35534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BEE43FF-FBB4-1FC3-7585-B6E30825FA2E}"/>
              </a:ext>
            </a:extLst>
          </p:cNvPr>
          <p:cNvSpPr>
            <a:spLocks noGrp="1"/>
          </p:cNvSpPr>
          <p:nvPr>
            <p:ph type="title"/>
          </p:nvPr>
        </p:nvSpPr>
        <p:spPr>
          <a:xfrm>
            <a:off x="2231136" y="467418"/>
            <a:ext cx="7729728" cy="1188720"/>
          </a:xfrm>
          <a:solidFill>
            <a:srgbClr val="FFFFFF"/>
          </a:solidFill>
        </p:spPr>
        <p:txBody>
          <a:bodyPr>
            <a:normAutofit/>
          </a:bodyPr>
          <a:lstStyle/>
          <a:p>
            <a:r>
              <a:rPr lang="fr-FR" dirty="0"/>
              <a:t>La relation commettant – préposé et les responsabilités</a:t>
            </a:r>
          </a:p>
        </p:txBody>
      </p:sp>
      <p:sp>
        <p:nvSpPr>
          <p:cNvPr id="3" name="Espace réservé du contenu 2">
            <a:extLst>
              <a:ext uri="{FF2B5EF4-FFF2-40B4-BE49-F238E27FC236}">
                <a16:creationId xmlns:a16="http://schemas.microsoft.com/office/drawing/2014/main" id="{A519196F-D8D2-2EF1-D1B0-AC55C2EECD2B}"/>
              </a:ext>
            </a:extLst>
          </p:cNvPr>
          <p:cNvSpPr>
            <a:spLocks noGrp="1"/>
          </p:cNvSpPr>
          <p:nvPr>
            <p:ph idx="1"/>
          </p:nvPr>
        </p:nvSpPr>
        <p:spPr>
          <a:xfrm>
            <a:off x="1706244" y="1843589"/>
            <a:ext cx="8779512" cy="3356207"/>
          </a:xfrm>
        </p:spPr>
        <p:txBody>
          <a:bodyPr>
            <a:normAutofit/>
          </a:bodyPr>
          <a:lstStyle/>
          <a:p>
            <a:r>
              <a:rPr lang="fr-FR" b="1" u="sng" dirty="0">
                <a:solidFill>
                  <a:schemeClr val="tx1"/>
                </a:solidFill>
                <a:latin typeface="Times New Roman" panose="02020603050405020304" pitchFamily="18" charset="0"/>
                <a:cs typeface="Times New Roman" panose="02020603050405020304" pitchFamily="18" charset="0"/>
              </a:rPr>
              <a:t>Exemples :</a:t>
            </a:r>
          </a:p>
          <a:p>
            <a:pPr lvl="1"/>
            <a:r>
              <a:rPr lang="fr-FR" dirty="0">
                <a:solidFill>
                  <a:schemeClr val="tx1"/>
                </a:solidFill>
                <a:latin typeface="Times New Roman" panose="02020603050405020304" pitchFamily="18" charset="0"/>
                <a:cs typeface="Times New Roman" panose="02020603050405020304" pitchFamily="18" charset="0"/>
              </a:rPr>
              <a:t>Dans un bureau d'études d'ingénierie : Si un ingénieur commet une erreur de calcul dans un projet, causant un dommage, son employeur (commettant) sera responsable civilement des conséquences, sauf si l'ingénieur a agi hors de ses fonctions ou à des fins personnelles.</a:t>
            </a:r>
          </a:p>
          <a:p>
            <a:pPr lvl="1"/>
            <a:r>
              <a:rPr lang="fr-FR" dirty="0">
                <a:solidFill>
                  <a:schemeClr val="tx1"/>
                </a:solidFill>
                <a:latin typeface="Times New Roman" panose="02020603050405020304" pitchFamily="18" charset="0"/>
                <a:cs typeface="Times New Roman" panose="02020603050405020304" pitchFamily="18" charset="0"/>
              </a:rPr>
              <a:t>Dans une entreprise de construction : Si un ingénieur en génie civil sur un chantier cause un accident en violant les règles de sécurité, l'entreprise peut être tenue responsable, à moins qu'il soit démontré que l'ingénieur a agi de manière indépendante et à des fins personnelles.</a:t>
            </a:r>
          </a:p>
          <a:p>
            <a:pPr lvl="1"/>
            <a:r>
              <a:rPr lang="fr-FR" dirty="0">
                <a:solidFill>
                  <a:schemeClr val="tx1"/>
                </a:solidFill>
                <a:latin typeface="Times New Roman" panose="02020603050405020304" pitchFamily="18" charset="0"/>
                <a:cs typeface="Times New Roman" panose="02020603050405020304" pitchFamily="18" charset="0"/>
              </a:rPr>
              <a:t>Dans le cadre d'un projet de recherche : Si un ingénieur de recherche viole un brevet appartenant à un tiers pendant son travail, son employeur pourrait être tenu responsable des dommages, sauf si l'ingénieur a agi de manière indépendante, sans lien avec ses fonctions assignées.</a:t>
            </a:r>
          </a:p>
          <a:p>
            <a:endParaRPr lang="fr-FR"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61716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B580B41-4794-28F8-5482-8B756EF717E0}"/>
              </a:ext>
            </a:extLst>
          </p:cNvPr>
          <p:cNvSpPr>
            <a:spLocks noGrp="1"/>
          </p:cNvSpPr>
          <p:nvPr>
            <p:ph type="title"/>
          </p:nvPr>
        </p:nvSpPr>
        <p:spPr>
          <a:xfrm>
            <a:off x="2231136" y="467418"/>
            <a:ext cx="7729728" cy="1188720"/>
          </a:xfrm>
          <a:solidFill>
            <a:srgbClr val="FFFFFF"/>
          </a:solidFill>
        </p:spPr>
        <p:txBody>
          <a:bodyPr>
            <a:normAutofit/>
          </a:bodyPr>
          <a:lstStyle/>
          <a:p>
            <a:r>
              <a:rPr lang="fr-FR" dirty="0"/>
              <a:t>La délégation de pouvoir et ses conséquences</a:t>
            </a:r>
          </a:p>
        </p:txBody>
      </p:sp>
      <p:sp>
        <p:nvSpPr>
          <p:cNvPr id="3" name="Espace réservé du contenu 2">
            <a:extLst>
              <a:ext uri="{FF2B5EF4-FFF2-40B4-BE49-F238E27FC236}">
                <a16:creationId xmlns:a16="http://schemas.microsoft.com/office/drawing/2014/main" id="{1ACD1687-B84D-2C3D-540F-9C792504E8BE}"/>
              </a:ext>
            </a:extLst>
          </p:cNvPr>
          <p:cNvSpPr>
            <a:spLocks noGrp="1"/>
          </p:cNvSpPr>
          <p:nvPr>
            <p:ph idx="1"/>
          </p:nvPr>
        </p:nvSpPr>
        <p:spPr>
          <a:xfrm>
            <a:off x="1706062" y="2291262"/>
            <a:ext cx="8779512" cy="2879256"/>
          </a:xfrm>
        </p:spPr>
        <p:txBody>
          <a:bodyPr>
            <a:normAutofit/>
          </a:bodyPr>
          <a:lstStyle/>
          <a:p>
            <a:r>
              <a:rPr lang="fr-FR" b="1" u="sng" dirty="0">
                <a:solidFill>
                  <a:schemeClr val="tx1"/>
                </a:solidFill>
                <a:latin typeface="Times New Roman" panose="02020603050405020304" pitchFamily="18" charset="0"/>
                <a:cs typeface="Times New Roman" panose="02020603050405020304" pitchFamily="18" charset="0"/>
              </a:rPr>
              <a:t>Définition et Rôle : </a:t>
            </a:r>
          </a:p>
          <a:p>
            <a:pPr marL="0" indent="0">
              <a:buNone/>
            </a:pPr>
            <a:r>
              <a:rPr lang="fr-FR" dirty="0">
                <a:solidFill>
                  <a:schemeClr val="tx1"/>
                </a:solidFill>
                <a:latin typeface="Times New Roman" panose="02020603050405020304" pitchFamily="18" charset="0"/>
                <a:cs typeface="Times New Roman" panose="02020603050405020304" pitchFamily="18" charset="0"/>
              </a:rPr>
              <a:t>La délégation de pouvoir est un acte juridique où un dirigeant d'entreprise (délégant) transmet une partie de ses pouvoirs à un tiers (délégataire), sans pour autant nommer un nouveau dirigeant. Cela permet aux dirigeants de se concentrer sur des tâches plus importantes, tout en confiant certaines responsabilités à des employés compétents, tels que des ingénieurs dans des domaines spécifiques comme la sécurité ou l'environnement​</a:t>
            </a:r>
          </a:p>
        </p:txBody>
      </p:sp>
    </p:spTree>
    <p:extLst>
      <p:ext uri="{BB962C8B-B14F-4D97-AF65-F5344CB8AC3E}">
        <p14:creationId xmlns:p14="http://schemas.microsoft.com/office/powerpoint/2010/main" val="685064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D9B6CF-87DD-47C7-B38D-7C5353D4D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2E52B4D-C39C-2E7E-C513-23D730C52932}"/>
              </a:ext>
            </a:extLst>
          </p:cNvPr>
          <p:cNvSpPr>
            <a:spLocks noGrp="1"/>
          </p:cNvSpPr>
          <p:nvPr>
            <p:ph type="title"/>
          </p:nvPr>
        </p:nvSpPr>
        <p:spPr>
          <a:xfrm>
            <a:off x="804673" y="2133600"/>
            <a:ext cx="3044952" cy="1898904"/>
          </a:xfrm>
        </p:spPr>
        <p:txBody>
          <a:bodyPr vert="horz" lIns="274320" tIns="182880" rIns="274320" bIns="182880" rtlCol="0" anchor="ctr" anchorCtr="1">
            <a:normAutofit fontScale="90000"/>
          </a:bodyPr>
          <a:lstStyle/>
          <a:p>
            <a:pPr algn="l"/>
            <a:r>
              <a:rPr lang="en-US" dirty="0"/>
              <a:t>EXPLICATION DE LA PYRAMIDE DE KELSEN : </a:t>
            </a:r>
          </a:p>
        </p:txBody>
      </p:sp>
      <p:sp>
        <p:nvSpPr>
          <p:cNvPr id="12" name="Rectangle 11">
            <a:extLst>
              <a:ext uri="{FF2B5EF4-FFF2-40B4-BE49-F238E27FC236}">
                <a16:creationId xmlns:a16="http://schemas.microsoft.com/office/drawing/2014/main" id="{EFE2328B-DA12-4B90-BD82-3CCF13AF6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640080"/>
            <a:ext cx="689762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F77FF0B6-332F-4842-A5F8-EA360BD5F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0412" y="802767"/>
            <a:ext cx="6565392" cy="4937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texte, capture d’écran, Police, conception&#10;&#10;Description générée automatiquement">
            <a:extLst>
              <a:ext uri="{FF2B5EF4-FFF2-40B4-BE49-F238E27FC236}">
                <a16:creationId xmlns:a16="http://schemas.microsoft.com/office/drawing/2014/main" id="{47D24DD9-59EF-98BD-E8C1-B654153F2E71}"/>
              </a:ext>
            </a:extLst>
          </p:cNvPr>
          <p:cNvPicPr>
            <a:picLocks noGrp="1" noChangeAspect="1"/>
          </p:cNvPicPr>
          <p:nvPr>
            <p:ph idx="1"/>
          </p:nvPr>
        </p:nvPicPr>
        <p:blipFill>
          <a:blip r:embed="rId2"/>
          <a:stretch>
            <a:fillRect/>
          </a:stretch>
        </p:blipFill>
        <p:spPr>
          <a:xfrm>
            <a:off x="5140452" y="1249634"/>
            <a:ext cx="5925312" cy="4044025"/>
          </a:xfrm>
          <a:prstGeom prst="rect">
            <a:avLst/>
          </a:prstGeom>
        </p:spPr>
      </p:pic>
    </p:spTree>
    <p:extLst>
      <p:ext uri="{BB962C8B-B14F-4D97-AF65-F5344CB8AC3E}">
        <p14:creationId xmlns:p14="http://schemas.microsoft.com/office/powerpoint/2010/main" val="36577105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B580B41-4794-28F8-5482-8B756EF717E0}"/>
              </a:ext>
            </a:extLst>
          </p:cNvPr>
          <p:cNvSpPr>
            <a:spLocks noGrp="1"/>
          </p:cNvSpPr>
          <p:nvPr>
            <p:ph type="title"/>
          </p:nvPr>
        </p:nvSpPr>
        <p:spPr>
          <a:xfrm>
            <a:off x="2231136" y="467418"/>
            <a:ext cx="7729728" cy="1188720"/>
          </a:xfrm>
          <a:solidFill>
            <a:srgbClr val="FFFFFF"/>
          </a:solidFill>
        </p:spPr>
        <p:txBody>
          <a:bodyPr>
            <a:normAutofit/>
          </a:bodyPr>
          <a:lstStyle/>
          <a:p>
            <a:r>
              <a:rPr lang="fr-FR" dirty="0"/>
              <a:t>La délégation de pouvoir et ses conséquences</a:t>
            </a:r>
          </a:p>
        </p:txBody>
      </p:sp>
      <p:sp>
        <p:nvSpPr>
          <p:cNvPr id="3" name="Espace réservé du contenu 2">
            <a:extLst>
              <a:ext uri="{FF2B5EF4-FFF2-40B4-BE49-F238E27FC236}">
                <a16:creationId xmlns:a16="http://schemas.microsoft.com/office/drawing/2014/main" id="{1ACD1687-B84D-2C3D-540F-9C792504E8BE}"/>
              </a:ext>
            </a:extLst>
          </p:cNvPr>
          <p:cNvSpPr>
            <a:spLocks noGrp="1"/>
          </p:cNvSpPr>
          <p:nvPr>
            <p:ph idx="1"/>
          </p:nvPr>
        </p:nvSpPr>
        <p:spPr>
          <a:xfrm>
            <a:off x="1706062" y="1992573"/>
            <a:ext cx="8779512" cy="3302758"/>
          </a:xfrm>
        </p:spPr>
        <p:txBody>
          <a:bodyPr>
            <a:normAutofit/>
          </a:bodyPr>
          <a:lstStyle/>
          <a:p>
            <a:r>
              <a:rPr lang="fr-FR" b="1" u="sng" dirty="0">
                <a:solidFill>
                  <a:schemeClr val="tx1"/>
                </a:solidFill>
                <a:latin typeface="Times New Roman" panose="02020603050405020304" pitchFamily="18" charset="0"/>
                <a:cs typeface="Times New Roman" panose="02020603050405020304" pitchFamily="18" charset="0"/>
              </a:rPr>
              <a:t>Conditions de validité </a:t>
            </a:r>
            <a:r>
              <a:rPr lang="fr-FR" dirty="0">
                <a:solidFill>
                  <a:schemeClr val="tx1"/>
                </a:solidFill>
                <a:latin typeface="Times New Roman" panose="02020603050405020304" pitchFamily="18" charset="0"/>
                <a:cs typeface="Times New Roman" panose="02020603050405020304" pitchFamily="18" charset="0"/>
              </a:rPr>
              <a:t>: </a:t>
            </a:r>
          </a:p>
          <a:p>
            <a:pPr marL="0" indent="0">
              <a:buNone/>
            </a:pPr>
            <a:r>
              <a:rPr lang="fr-FR" dirty="0">
                <a:solidFill>
                  <a:schemeClr val="tx1"/>
                </a:solidFill>
                <a:latin typeface="Times New Roman" panose="02020603050405020304" pitchFamily="18" charset="0"/>
                <a:cs typeface="Times New Roman" panose="02020603050405020304" pitchFamily="18" charset="0"/>
              </a:rPr>
              <a:t>La délégation doit respecter certaines conditions, comme ne pas être interdite par la loi, exister dans un contexte de subordination, être précise et limitée dans le temps, et conférer au délégataire les compétences, l'autorité, et les moyens nécessaires pour accomplir ses missions​</a:t>
            </a:r>
          </a:p>
          <a:p>
            <a:pPr marL="0" indent="0">
              <a:buNone/>
            </a:pPr>
            <a:endParaRPr lang="fr-FR" dirty="0">
              <a:solidFill>
                <a:schemeClr val="tx1"/>
              </a:solidFill>
              <a:latin typeface="Times New Roman" panose="02020603050405020304" pitchFamily="18" charset="0"/>
              <a:cs typeface="Times New Roman" panose="02020603050405020304" pitchFamily="18" charset="0"/>
            </a:endParaRPr>
          </a:p>
          <a:p>
            <a:r>
              <a:rPr lang="fr-FR" b="1" u="sng" dirty="0">
                <a:solidFill>
                  <a:schemeClr val="tx1"/>
                </a:solidFill>
                <a:latin typeface="Times New Roman" panose="02020603050405020304" pitchFamily="18" charset="0"/>
                <a:cs typeface="Times New Roman" panose="02020603050405020304" pitchFamily="18" charset="0"/>
              </a:rPr>
              <a:t>Responsabilité pénale : </a:t>
            </a:r>
          </a:p>
          <a:p>
            <a:pPr marL="0" indent="0">
              <a:buNone/>
            </a:pPr>
            <a:r>
              <a:rPr lang="fr-FR" dirty="0">
                <a:solidFill>
                  <a:schemeClr val="tx1"/>
                </a:solidFill>
                <a:latin typeface="Times New Roman" panose="02020603050405020304" pitchFamily="18" charset="0"/>
                <a:cs typeface="Times New Roman" panose="02020603050405020304" pitchFamily="18" charset="0"/>
              </a:rPr>
              <a:t>Dans l'exercice des pouvoirs confiés, le délégataire est pénalement responsable des infractions commises. Le dirigeant est en principe exonéré de sa responsabilité pénale, sauf si l'infraction touche également ses prérogatives non déléguées​</a:t>
            </a:r>
          </a:p>
          <a:p>
            <a:endParaRPr lang="fr-FR"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6554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B580B41-4794-28F8-5482-8B756EF717E0}"/>
              </a:ext>
            </a:extLst>
          </p:cNvPr>
          <p:cNvSpPr>
            <a:spLocks noGrp="1"/>
          </p:cNvSpPr>
          <p:nvPr>
            <p:ph type="title"/>
          </p:nvPr>
        </p:nvSpPr>
        <p:spPr>
          <a:xfrm>
            <a:off x="2231136" y="467418"/>
            <a:ext cx="7729728" cy="780738"/>
          </a:xfrm>
          <a:solidFill>
            <a:srgbClr val="FFFFFF"/>
          </a:solidFill>
        </p:spPr>
        <p:txBody>
          <a:bodyPr>
            <a:normAutofit fontScale="90000"/>
          </a:bodyPr>
          <a:lstStyle/>
          <a:p>
            <a:r>
              <a:rPr lang="fr-FR" dirty="0"/>
              <a:t>La délégation de pouvoir et ses conséquences</a:t>
            </a:r>
          </a:p>
        </p:txBody>
      </p:sp>
      <p:sp>
        <p:nvSpPr>
          <p:cNvPr id="3" name="Espace réservé du contenu 2">
            <a:extLst>
              <a:ext uri="{FF2B5EF4-FFF2-40B4-BE49-F238E27FC236}">
                <a16:creationId xmlns:a16="http://schemas.microsoft.com/office/drawing/2014/main" id="{1ACD1687-B84D-2C3D-540F-9C792504E8BE}"/>
              </a:ext>
            </a:extLst>
          </p:cNvPr>
          <p:cNvSpPr>
            <a:spLocks noGrp="1"/>
          </p:cNvSpPr>
          <p:nvPr>
            <p:ph idx="1"/>
          </p:nvPr>
        </p:nvSpPr>
        <p:spPr>
          <a:xfrm>
            <a:off x="1706062" y="1435608"/>
            <a:ext cx="8779512" cy="4174236"/>
          </a:xfrm>
        </p:spPr>
        <p:txBody>
          <a:bodyPr>
            <a:normAutofit fontScale="92500" lnSpcReduction="20000"/>
          </a:bodyPr>
          <a:lstStyle/>
          <a:p>
            <a:r>
              <a:rPr lang="fr-FR" u="sng" dirty="0">
                <a:solidFill>
                  <a:schemeClr val="tx1"/>
                </a:solidFill>
                <a:latin typeface="Times New Roman" panose="02020603050405020304" pitchFamily="18" charset="0"/>
                <a:cs typeface="Times New Roman" panose="02020603050405020304" pitchFamily="18" charset="0"/>
              </a:rPr>
              <a:t>Exemples théoriques :</a:t>
            </a:r>
          </a:p>
          <a:p>
            <a:pPr lvl="1"/>
            <a:r>
              <a:rPr lang="fr-FR" dirty="0">
                <a:solidFill>
                  <a:schemeClr val="tx1"/>
                </a:solidFill>
                <a:latin typeface="Times New Roman" panose="02020603050405020304" pitchFamily="18" charset="0"/>
                <a:cs typeface="Times New Roman" panose="02020603050405020304" pitchFamily="18" charset="0"/>
              </a:rPr>
              <a:t>Gestion de Projet : Un directeur d'entreprise d'ingénierie délègue à un ingénieur senior la responsabilité d'un nouveau projet de construction. L'ingénieur devient responsable de la gestion quotidienne du projet, y compris des décisions techniques et de la supervision de l'équipe.</a:t>
            </a:r>
          </a:p>
          <a:p>
            <a:pPr lvl="1"/>
            <a:r>
              <a:rPr lang="fr-FR" dirty="0">
                <a:solidFill>
                  <a:schemeClr val="tx1"/>
                </a:solidFill>
                <a:latin typeface="Times New Roman" panose="02020603050405020304" pitchFamily="18" charset="0"/>
                <a:cs typeface="Times New Roman" panose="02020603050405020304" pitchFamily="18" charset="0"/>
              </a:rPr>
              <a:t>Respect des Normes de Sécurité : Dans une usine de fabrication, le directeur confie à un ingénieur en chef la responsabilité de veiller au respect des normes de sécurité et environnementales. L'ingénieur est alors chargé de la mise en œuvre des protocoles de sécurité et assume la responsabilité pénale en cas de non-conformité.</a:t>
            </a:r>
          </a:p>
          <a:p>
            <a:r>
              <a:rPr lang="fr-FR" u="sng" dirty="0">
                <a:solidFill>
                  <a:schemeClr val="tx1"/>
                </a:solidFill>
                <a:latin typeface="Times New Roman" panose="02020603050405020304" pitchFamily="18" charset="0"/>
                <a:cs typeface="Times New Roman" panose="02020603050405020304" pitchFamily="18" charset="0"/>
              </a:rPr>
              <a:t>Exemple concret : Chambre criminelle, 8 avril 2008, 07-80.535 </a:t>
            </a:r>
          </a:p>
          <a:p>
            <a:pPr marL="0" indent="0">
              <a:buNone/>
            </a:pPr>
            <a:r>
              <a:rPr lang="fr-FR" dirty="0">
                <a:solidFill>
                  <a:schemeClr val="tx1"/>
                </a:solidFill>
                <a:latin typeface="Times New Roman" panose="02020603050405020304" pitchFamily="18" charset="0"/>
                <a:cs typeface="Times New Roman" panose="02020603050405020304" pitchFamily="18" charset="0"/>
              </a:rPr>
              <a:t>Un salarié d’une société avait été poursuivi pour avoir laissé une employée d'une entreprise de nettoyage utiliser un ascenseur non conforme, ce qui a entraîné des blessures graves. </a:t>
            </a:r>
            <a:br>
              <a:rPr lang="fr-FR" dirty="0">
                <a:solidFill>
                  <a:schemeClr val="tx1"/>
                </a:solidFill>
                <a:latin typeface="Times New Roman" panose="02020603050405020304" pitchFamily="18" charset="0"/>
                <a:cs typeface="Times New Roman" panose="02020603050405020304" pitchFamily="18" charset="0"/>
              </a:rPr>
            </a:br>
            <a:r>
              <a:rPr lang="fr-FR" dirty="0">
                <a:solidFill>
                  <a:schemeClr val="tx1"/>
                </a:solidFill>
                <a:latin typeface="Times New Roman" panose="02020603050405020304" pitchFamily="18" charset="0"/>
                <a:cs typeface="Times New Roman" panose="02020603050405020304" pitchFamily="18" charset="0"/>
              </a:rPr>
              <a:t>La cour d'appel avait déclaré le salarié coupable, rejetant son argument selon lequel il n'avait pas reçu de délégation de pouvoirs adéquate en matière de sécurité. </a:t>
            </a:r>
          </a:p>
          <a:p>
            <a:pPr marL="0" indent="0">
              <a:buNone/>
            </a:pPr>
            <a:r>
              <a:rPr lang="fr-FR" dirty="0">
                <a:solidFill>
                  <a:schemeClr val="tx1"/>
                </a:solidFill>
                <a:latin typeface="Times New Roman" panose="02020603050405020304" pitchFamily="18" charset="0"/>
                <a:cs typeface="Times New Roman" panose="02020603050405020304" pitchFamily="18" charset="0"/>
              </a:rPr>
              <a:t>La Chambre criminelle a cassé cette décision, estimant que la cour d'appel n'avait pas justifié sa décision de manière cohérente, car les infractions aux règles de sécurité ne peuvent être imputées qu'au chef d'établissement ou à son délégataire selon le Code du travail.</a:t>
            </a:r>
          </a:p>
          <a:p>
            <a:endParaRPr lang="fr-FR" dirty="0">
              <a:solidFill>
                <a:schemeClr val="tx1"/>
              </a:solidFill>
              <a:latin typeface="Times New Roman" panose="02020603050405020304" pitchFamily="18" charset="0"/>
              <a:cs typeface="Times New Roman" panose="02020603050405020304" pitchFamily="18" charset="0"/>
            </a:endParaRPr>
          </a:p>
          <a:p>
            <a:pPr lvl="1"/>
            <a:endParaRPr lang="fr-FR" dirty="0">
              <a:solidFill>
                <a:schemeClr val="tx1"/>
              </a:solidFill>
              <a:latin typeface="Times New Roman" panose="02020603050405020304" pitchFamily="18" charset="0"/>
              <a:cs typeface="Times New Roman" panose="02020603050405020304" pitchFamily="18" charset="0"/>
            </a:endParaRPr>
          </a:p>
          <a:p>
            <a:pPr marL="228600" lvl="1" indent="0">
              <a:buNone/>
            </a:pPr>
            <a:endParaRPr lang="fr-FR" dirty="0">
              <a:solidFill>
                <a:schemeClr val="tx1"/>
              </a:solidFill>
              <a:latin typeface="Times New Roman" panose="02020603050405020304" pitchFamily="18" charset="0"/>
              <a:cs typeface="Times New Roman" panose="02020603050405020304" pitchFamily="18" charset="0"/>
            </a:endParaRPr>
          </a:p>
        </p:txBody>
      </p:sp>
      <p:pic>
        <p:nvPicPr>
          <p:cNvPr id="5" name="Image 4" descr="Une image contenant jouet, dessin humoristique&#10;&#10;Description générée automatiquement">
            <a:extLst>
              <a:ext uri="{FF2B5EF4-FFF2-40B4-BE49-F238E27FC236}">
                <a16:creationId xmlns:a16="http://schemas.microsoft.com/office/drawing/2014/main" id="{94CFC4D6-BED5-2642-B59C-6F362AE20C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44410"/>
            <a:ext cx="2634018" cy="1413590"/>
          </a:xfrm>
          <a:prstGeom prst="rect">
            <a:avLst/>
          </a:prstGeom>
        </p:spPr>
      </p:pic>
    </p:spTree>
    <p:extLst>
      <p:ext uri="{BB962C8B-B14F-4D97-AF65-F5344CB8AC3E}">
        <p14:creationId xmlns:p14="http://schemas.microsoft.com/office/powerpoint/2010/main" val="13434024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5BD17F-C95C-40ED-8D04-03295D46F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bg2">
              <a:alpha val="8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0" name="Rectangle 9">
            <a:extLst>
              <a:ext uri="{FF2B5EF4-FFF2-40B4-BE49-F238E27FC236}">
                <a16:creationId xmlns:a16="http://schemas.microsoft.com/office/drawing/2014/main" id="{4203DEB5-0B19-4F8E-84E2-00F5861C96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321564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740B5EE-BDE0-34D9-FC8D-041AF0087F63}"/>
              </a:ext>
            </a:extLst>
          </p:cNvPr>
          <p:cNvSpPr>
            <a:spLocks noGrp="1"/>
          </p:cNvSpPr>
          <p:nvPr>
            <p:ph type="title"/>
          </p:nvPr>
        </p:nvSpPr>
        <p:spPr>
          <a:xfrm>
            <a:off x="2028092" y="1269241"/>
            <a:ext cx="8725252" cy="4600017"/>
          </a:xfrm>
          <a:noFill/>
          <a:ln>
            <a:noFill/>
          </a:ln>
        </p:spPr>
        <p:txBody>
          <a:bodyPr vert="horz" wrap="square" lIns="274320" tIns="182880" rIns="274320" bIns="182880" rtlCol="0" anchor="ctr" anchorCtr="1">
            <a:noAutofit/>
          </a:bodyPr>
          <a:lstStyle/>
          <a:p>
            <a:pPr algn="l"/>
            <a:r>
              <a:rPr lang="en-US" sz="4800" b="1" kern="1200" cap="all" spc="200" baseline="0" dirty="0">
                <a:solidFill>
                  <a:schemeClr val="bg1"/>
                </a:solidFill>
                <a:latin typeface="Times New Roman" panose="02020603050405020304" pitchFamily="18" charset="0"/>
                <a:cs typeface="Times New Roman" panose="02020603050405020304" pitchFamily="18" charset="0"/>
              </a:rPr>
              <a:t>Droit compare – le </a:t>
            </a:r>
            <a:r>
              <a:rPr lang="en-US" sz="4800" b="1" kern="1200" cap="all" spc="200" baseline="0" dirty="0" err="1">
                <a:solidFill>
                  <a:schemeClr val="bg1"/>
                </a:solidFill>
                <a:latin typeface="Times New Roman" panose="02020603050405020304" pitchFamily="18" charset="0"/>
                <a:cs typeface="Times New Roman" panose="02020603050405020304" pitchFamily="18" charset="0"/>
              </a:rPr>
              <a:t>contrat</a:t>
            </a:r>
            <a:r>
              <a:rPr lang="en-US" sz="4800" b="1" kern="1200" cap="all" spc="200" baseline="0" dirty="0">
                <a:solidFill>
                  <a:schemeClr val="bg1"/>
                </a:solidFill>
                <a:latin typeface="Times New Roman" panose="02020603050405020304" pitchFamily="18" charset="0"/>
                <a:cs typeface="Times New Roman" panose="02020603050405020304" pitchFamily="18" charset="0"/>
              </a:rPr>
              <a:t> de travail en </a:t>
            </a:r>
            <a:r>
              <a:rPr lang="en-US" sz="4800" b="1" kern="1200" cap="all" spc="200" baseline="0" dirty="0" err="1">
                <a:solidFill>
                  <a:schemeClr val="bg1"/>
                </a:solidFill>
                <a:latin typeface="Times New Roman" panose="02020603050405020304" pitchFamily="18" charset="0"/>
                <a:cs typeface="Times New Roman" panose="02020603050405020304" pitchFamily="18" charset="0"/>
              </a:rPr>
              <a:t>grande</a:t>
            </a:r>
            <a:r>
              <a:rPr lang="en-US" sz="4800" b="1" kern="1200" cap="all" spc="200" baseline="0" dirty="0">
                <a:solidFill>
                  <a:schemeClr val="bg1"/>
                </a:solidFill>
                <a:latin typeface="Times New Roman" panose="02020603050405020304" pitchFamily="18" charset="0"/>
                <a:cs typeface="Times New Roman" panose="02020603050405020304" pitchFamily="18" charset="0"/>
              </a:rPr>
              <a:t> </a:t>
            </a:r>
            <a:r>
              <a:rPr lang="en-US" sz="4800" b="1" kern="1200" cap="all" spc="200" baseline="0" dirty="0" err="1">
                <a:solidFill>
                  <a:schemeClr val="bg1"/>
                </a:solidFill>
                <a:latin typeface="Times New Roman" panose="02020603050405020304" pitchFamily="18" charset="0"/>
                <a:cs typeface="Times New Roman" panose="02020603050405020304" pitchFamily="18" charset="0"/>
              </a:rPr>
              <a:t>bretagne</a:t>
            </a:r>
            <a:endParaRPr lang="en-US" sz="4800" b="1" kern="1200" cap="all" spc="200" baseline="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837924"/>
      </p:ext>
    </p:extLst>
  </p:cSld>
  <p:clrMapOvr>
    <a:overrideClrMapping bg1="dk1" tx1="lt1" bg2="dk2"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5D3EEF2-B1E8-EA75-B446-8B4785B50637}"/>
              </a:ext>
            </a:extLst>
          </p:cNvPr>
          <p:cNvSpPr>
            <a:spLocks noGrp="1"/>
          </p:cNvSpPr>
          <p:nvPr>
            <p:ph type="title"/>
          </p:nvPr>
        </p:nvSpPr>
        <p:spPr>
          <a:xfrm>
            <a:off x="2231136" y="467418"/>
            <a:ext cx="7729728" cy="1188720"/>
          </a:xfrm>
          <a:solidFill>
            <a:srgbClr val="FFFFFF"/>
          </a:solidFill>
        </p:spPr>
        <p:txBody>
          <a:bodyPr vert="horz" lIns="182880" tIns="182880" rIns="182880" bIns="182880" rtlCol="0" anchor="ctr">
            <a:normAutofit/>
          </a:bodyPr>
          <a:lstStyle/>
          <a:p>
            <a:r>
              <a:rPr lang="en-US" dirty="0"/>
              <a:t>Cadre legal </a:t>
            </a:r>
            <a:endParaRPr lang="en-US" sz="2800" kern="1200" cap="all" spc="200" baseline="0" dirty="0">
              <a:solidFill>
                <a:srgbClr val="262626"/>
              </a:solidFill>
              <a:latin typeface="+mj-lt"/>
              <a:ea typeface="+mj-ea"/>
              <a:cs typeface="+mj-cs"/>
            </a:endParaRPr>
          </a:p>
        </p:txBody>
      </p:sp>
      <p:sp>
        <p:nvSpPr>
          <p:cNvPr id="3" name="Espace réservé du texte 2">
            <a:extLst>
              <a:ext uri="{FF2B5EF4-FFF2-40B4-BE49-F238E27FC236}">
                <a16:creationId xmlns:a16="http://schemas.microsoft.com/office/drawing/2014/main" id="{11122179-9411-BDF0-A49D-233012FAC5A0}"/>
              </a:ext>
            </a:extLst>
          </p:cNvPr>
          <p:cNvSpPr>
            <a:spLocks noGrp="1"/>
          </p:cNvSpPr>
          <p:nvPr>
            <p:ph type="body" idx="1"/>
          </p:nvPr>
        </p:nvSpPr>
        <p:spPr>
          <a:xfrm>
            <a:off x="1706244" y="1656137"/>
            <a:ext cx="8911714" cy="3680137"/>
          </a:xfrm>
        </p:spPr>
        <p:txBody>
          <a:bodyPr vert="horz" lIns="91440" tIns="45720" rIns="91440" bIns="45720" rtlCol="0">
            <a:normAutofit fontScale="92500" lnSpcReduction="20000"/>
          </a:bodyPr>
          <a:lstStyle/>
          <a:p>
            <a:pPr marL="0" indent="0">
              <a:buNone/>
            </a:pPr>
            <a:endParaRPr lang="fr-FR" dirty="0">
              <a:solidFill>
                <a:srgbClr val="404040"/>
              </a:solidFill>
            </a:endParaRPr>
          </a:p>
          <a:p>
            <a:r>
              <a:rPr lang="fr-FR" b="1" dirty="0">
                <a:solidFill>
                  <a:schemeClr val="tx1"/>
                </a:solidFill>
                <a:latin typeface="Times New Roman" panose="02020603050405020304" pitchFamily="18" charset="0"/>
                <a:cs typeface="Times New Roman" panose="02020603050405020304" pitchFamily="18" charset="0"/>
              </a:rPr>
              <a:t>France </a:t>
            </a:r>
            <a:r>
              <a:rPr lang="fr-FR" dirty="0">
                <a:solidFill>
                  <a:schemeClr val="tx1"/>
                </a:solidFill>
                <a:latin typeface="Times New Roman" panose="02020603050405020304" pitchFamily="18" charset="0"/>
                <a:cs typeface="Times New Roman" panose="02020603050405020304" pitchFamily="18" charset="0"/>
              </a:rPr>
              <a:t>: Droit du travail réglementé par un code du travail détaillé, avec des conventions collectives.</a:t>
            </a:r>
          </a:p>
          <a:p>
            <a:endParaRPr lang="fr-FR" dirty="0">
              <a:solidFill>
                <a:schemeClr val="tx1"/>
              </a:solidFill>
              <a:latin typeface="Times New Roman" panose="02020603050405020304" pitchFamily="18" charset="0"/>
              <a:cs typeface="Times New Roman" panose="02020603050405020304" pitchFamily="18" charset="0"/>
            </a:endParaRPr>
          </a:p>
          <a:p>
            <a:r>
              <a:rPr lang="fr-FR" b="1" dirty="0">
                <a:solidFill>
                  <a:schemeClr val="tx1"/>
                </a:solidFill>
                <a:latin typeface="Times New Roman" panose="02020603050405020304" pitchFamily="18" charset="0"/>
                <a:cs typeface="Times New Roman" panose="02020603050405020304" pitchFamily="18" charset="0"/>
              </a:rPr>
              <a:t>Angleterre</a:t>
            </a:r>
            <a:r>
              <a:rPr lang="fr-FR" dirty="0">
                <a:solidFill>
                  <a:schemeClr val="tx1"/>
                </a:solidFill>
                <a:latin typeface="Times New Roman" panose="02020603050405020304" pitchFamily="18" charset="0"/>
                <a:cs typeface="Times New Roman" panose="02020603050405020304" pitchFamily="18" charset="0"/>
              </a:rPr>
              <a:t> : Pas de code du travail unique, mais une combinaison de lois parlementaires et de </a:t>
            </a:r>
            <a:r>
              <a:rPr lang="fr-FR" i="1" dirty="0" err="1">
                <a:solidFill>
                  <a:schemeClr val="tx1"/>
                </a:solidFill>
                <a:latin typeface="Times New Roman" panose="02020603050405020304" pitchFamily="18" charset="0"/>
                <a:cs typeface="Times New Roman" panose="02020603050405020304" pitchFamily="18" charset="0"/>
              </a:rPr>
              <a:t>common</a:t>
            </a:r>
            <a:r>
              <a:rPr lang="fr-FR" i="1" dirty="0">
                <a:solidFill>
                  <a:schemeClr val="tx1"/>
                </a:solidFill>
                <a:latin typeface="Times New Roman" panose="02020603050405020304" pitchFamily="18" charset="0"/>
                <a:cs typeface="Times New Roman" panose="02020603050405020304" pitchFamily="18" charset="0"/>
              </a:rPr>
              <a:t> </a:t>
            </a:r>
            <a:r>
              <a:rPr lang="fr-FR" i="1" dirty="0" err="1">
                <a:solidFill>
                  <a:schemeClr val="tx1"/>
                </a:solidFill>
                <a:latin typeface="Times New Roman" panose="02020603050405020304" pitchFamily="18" charset="0"/>
                <a:cs typeface="Times New Roman" panose="02020603050405020304" pitchFamily="18" charset="0"/>
              </a:rPr>
              <a:t>law</a:t>
            </a:r>
            <a:r>
              <a:rPr lang="fr-FR" i="1" dirty="0">
                <a:solidFill>
                  <a:schemeClr val="tx1"/>
                </a:solidFill>
                <a:latin typeface="Times New Roman" panose="02020603050405020304" pitchFamily="18" charset="0"/>
                <a:cs typeface="Times New Roman" panose="02020603050405020304" pitchFamily="18" charset="0"/>
              </a:rPr>
              <a:t>. </a:t>
            </a:r>
            <a:br>
              <a:rPr lang="fr-FR" dirty="0">
                <a:solidFill>
                  <a:schemeClr val="tx1"/>
                </a:solidFill>
                <a:latin typeface="Times New Roman" panose="02020603050405020304" pitchFamily="18" charset="0"/>
                <a:cs typeface="Times New Roman" panose="02020603050405020304" pitchFamily="18" charset="0"/>
              </a:rPr>
            </a:br>
            <a:r>
              <a:rPr lang="fr-FR" dirty="0">
                <a:solidFill>
                  <a:schemeClr val="tx1"/>
                </a:solidFill>
                <a:latin typeface="Times New Roman" panose="02020603050405020304" pitchFamily="18" charset="0"/>
                <a:cs typeface="Times New Roman" panose="02020603050405020304" pitchFamily="18" charset="0"/>
              </a:rPr>
              <a:t>La relation employeur-employé est principalement contractuelle​</a:t>
            </a:r>
          </a:p>
          <a:p>
            <a:endParaRPr lang="fr-FR" dirty="0">
              <a:solidFill>
                <a:schemeClr val="tx1"/>
              </a:solidFill>
              <a:latin typeface="Times New Roman" panose="02020603050405020304" pitchFamily="18" charset="0"/>
              <a:cs typeface="Times New Roman" panose="02020603050405020304" pitchFamily="18" charset="0"/>
            </a:endParaRPr>
          </a:p>
          <a:p>
            <a:r>
              <a:rPr lang="fr-FR" i="1" dirty="0">
                <a:solidFill>
                  <a:schemeClr val="tx1"/>
                </a:solidFill>
                <a:latin typeface="Times New Roman" panose="02020603050405020304" pitchFamily="18" charset="0"/>
                <a:cs typeface="Times New Roman" panose="02020603050405020304" pitchFamily="18" charset="0"/>
              </a:rPr>
              <a:t>Common Law </a:t>
            </a:r>
            <a:r>
              <a:rPr lang="fr-FR" dirty="0">
                <a:solidFill>
                  <a:schemeClr val="tx1"/>
                </a:solidFill>
                <a:latin typeface="Times New Roman" panose="02020603050405020304" pitchFamily="18" charset="0"/>
                <a:cs typeface="Times New Roman" panose="02020603050405020304" pitchFamily="18" charset="0"/>
              </a:rPr>
              <a:t>définition : </a:t>
            </a:r>
          </a:p>
          <a:p>
            <a:pPr marL="0" indent="0">
              <a:buNone/>
            </a:pPr>
            <a:r>
              <a:rPr lang="fr-FR" dirty="0">
                <a:solidFill>
                  <a:schemeClr val="tx1"/>
                </a:solidFill>
                <a:latin typeface="Times New Roman" panose="02020603050405020304" pitchFamily="18" charset="0"/>
                <a:cs typeface="Times New Roman" panose="02020603050405020304" pitchFamily="18" charset="0"/>
              </a:rPr>
              <a:t>La </a:t>
            </a:r>
            <a:r>
              <a:rPr lang="fr-FR" dirty="0" err="1">
                <a:solidFill>
                  <a:schemeClr val="tx1"/>
                </a:solidFill>
                <a:latin typeface="Times New Roman" panose="02020603050405020304" pitchFamily="18" charset="0"/>
                <a:cs typeface="Times New Roman" panose="02020603050405020304" pitchFamily="18" charset="0"/>
              </a:rPr>
              <a:t>common</a:t>
            </a:r>
            <a:r>
              <a:rPr lang="fr-FR" dirty="0">
                <a:solidFill>
                  <a:schemeClr val="tx1"/>
                </a:solidFill>
                <a:latin typeface="Times New Roman" panose="02020603050405020304" pitchFamily="18" charset="0"/>
                <a:cs typeface="Times New Roman" panose="02020603050405020304" pitchFamily="18" charset="0"/>
              </a:rPr>
              <a:t> </a:t>
            </a:r>
            <a:r>
              <a:rPr lang="fr-FR" dirty="0" err="1">
                <a:solidFill>
                  <a:schemeClr val="tx1"/>
                </a:solidFill>
                <a:latin typeface="Times New Roman" panose="02020603050405020304" pitchFamily="18" charset="0"/>
                <a:cs typeface="Times New Roman" panose="02020603050405020304" pitchFamily="18" charset="0"/>
              </a:rPr>
              <a:t>law</a:t>
            </a:r>
            <a:r>
              <a:rPr lang="fr-FR" dirty="0">
                <a:solidFill>
                  <a:schemeClr val="tx1"/>
                </a:solidFill>
                <a:latin typeface="Times New Roman" panose="02020603050405020304" pitchFamily="18" charset="0"/>
                <a:cs typeface="Times New Roman" panose="02020603050405020304" pitchFamily="18" charset="0"/>
              </a:rPr>
              <a:t> est un système juridique basé sur la jurisprudence, où les décisions des tribunaux font office de sources principales du droit. </a:t>
            </a:r>
            <a:br>
              <a:rPr lang="fr-FR" dirty="0">
                <a:solidFill>
                  <a:schemeClr val="tx1"/>
                </a:solidFill>
                <a:latin typeface="Times New Roman" panose="02020603050405020304" pitchFamily="18" charset="0"/>
                <a:cs typeface="Times New Roman" panose="02020603050405020304" pitchFamily="18" charset="0"/>
              </a:rPr>
            </a:br>
            <a:r>
              <a:rPr lang="fr-FR" dirty="0">
                <a:solidFill>
                  <a:schemeClr val="tx1"/>
                </a:solidFill>
                <a:latin typeface="Times New Roman" panose="02020603050405020304" pitchFamily="18" charset="0"/>
                <a:cs typeface="Times New Roman" panose="02020603050405020304" pitchFamily="18" charset="0"/>
              </a:rPr>
              <a:t>Se caractérise par l'importance accordée aux précédents judiciaires, qui guident les jugements futurs dans des cas similaires.</a:t>
            </a:r>
            <a:endParaRPr lang="en-US" i="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27332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28F1A3B-6B62-A255-E614-AF0F3E4FC46E}"/>
              </a:ext>
            </a:extLst>
          </p:cNvPr>
          <p:cNvSpPr>
            <a:spLocks noGrp="1"/>
          </p:cNvSpPr>
          <p:nvPr>
            <p:ph type="title"/>
          </p:nvPr>
        </p:nvSpPr>
        <p:spPr>
          <a:xfrm>
            <a:off x="2231136" y="467418"/>
            <a:ext cx="7729728" cy="1188720"/>
          </a:xfrm>
          <a:solidFill>
            <a:srgbClr val="FFFFFF"/>
          </a:solidFill>
        </p:spPr>
        <p:txBody>
          <a:bodyPr vert="horz" lIns="182880" tIns="182880" rIns="182880" bIns="182880" rtlCol="0" anchor="ctr">
            <a:normAutofit/>
          </a:bodyPr>
          <a:lstStyle/>
          <a:p>
            <a:r>
              <a:rPr lang="en-US" sz="2800" kern="1200" cap="all" spc="200" baseline="0" dirty="0">
                <a:solidFill>
                  <a:srgbClr val="262626"/>
                </a:solidFill>
                <a:latin typeface="+mj-lt"/>
                <a:ea typeface="+mj-ea"/>
                <a:cs typeface="+mj-cs"/>
              </a:rPr>
              <a:t>Types de </a:t>
            </a:r>
            <a:r>
              <a:rPr lang="en-US" sz="2800" kern="1200" cap="all" spc="200" baseline="0" dirty="0" err="1">
                <a:solidFill>
                  <a:srgbClr val="262626"/>
                </a:solidFill>
                <a:latin typeface="+mj-lt"/>
                <a:ea typeface="+mj-ea"/>
                <a:cs typeface="+mj-cs"/>
              </a:rPr>
              <a:t>contrats</a:t>
            </a:r>
            <a:endParaRPr lang="en-US" sz="2800" kern="1200" cap="all" spc="200" baseline="0" dirty="0">
              <a:solidFill>
                <a:srgbClr val="262626"/>
              </a:solidFill>
              <a:latin typeface="+mj-lt"/>
              <a:ea typeface="+mj-ea"/>
              <a:cs typeface="+mj-cs"/>
            </a:endParaRPr>
          </a:p>
        </p:txBody>
      </p:sp>
      <p:sp>
        <p:nvSpPr>
          <p:cNvPr id="3" name="Espace réservé du texte 2">
            <a:extLst>
              <a:ext uri="{FF2B5EF4-FFF2-40B4-BE49-F238E27FC236}">
                <a16:creationId xmlns:a16="http://schemas.microsoft.com/office/drawing/2014/main" id="{A6214210-9E68-DB3B-FFA0-2AA90F30BA61}"/>
              </a:ext>
            </a:extLst>
          </p:cNvPr>
          <p:cNvSpPr>
            <a:spLocks noGrp="1"/>
          </p:cNvSpPr>
          <p:nvPr>
            <p:ph type="body" idx="1"/>
          </p:nvPr>
        </p:nvSpPr>
        <p:spPr>
          <a:xfrm>
            <a:off x="1706062" y="1843590"/>
            <a:ext cx="8779512" cy="3519980"/>
          </a:xfrm>
        </p:spPr>
        <p:txBody>
          <a:bodyPr vert="horz" lIns="91440" tIns="45720" rIns="91440" bIns="45720" rtlCol="0">
            <a:normAutofit fontScale="92500" lnSpcReduction="10000"/>
          </a:bodyPr>
          <a:lstStyle/>
          <a:p>
            <a:r>
              <a:rPr lang="fr-FR" b="1" dirty="0">
                <a:solidFill>
                  <a:schemeClr val="tx1"/>
                </a:solidFill>
                <a:latin typeface="Times New Roman" panose="02020603050405020304" pitchFamily="18" charset="0"/>
                <a:cs typeface="Times New Roman" panose="02020603050405020304" pitchFamily="18" charset="0"/>
              </a:rPr>
              <a:t>France</a:t>
            </a:r>
            <a:r>
              <a:rPr lang="fr-FR" dirty="0">
                <a:solidFill>
                  <a:schemeClr val="tx1"/>
                </a:solidFill>
                <a:latin typeface="Times New Roman" panose="02020603050405020304" pitchFamily="18" charset="0"/>
                <a:cs typeface="Times New Roman" panose="02020603050405020304" pitchFamily="18" charset="0"/>
              </a:rPr>
              <a:t> : Utilisation fréquente de CDI (contrat à durée indéterminée) et CDD (contrat à durée déterminée), avec des protections et indemnités spécifiques.</a:t>
            </a:r>
          </a:p>
          <a:p>
            <a:r>
              <a:rPr lang="fr-FR" b="1" dirty="0">
                <a:solidFill>
                  <a:schemeClr val="tx1"/>
                </a:solidFill>
                <a:latin typeface="Times New Roman" panose="02020603050405020304" pitchFamily="18" charset="0"/>
                <a:cs typeface="Times New Roman" panose="02020603050405020304" pitchFamily="18" charset="0"/>
              </a:rPr>
              <a:t>Angleterre </a:t>
            </a:r>
            <a:r>
              <a:rPr lang="fr-FR" dirty="0">
                <a:solidFill>
                  <a:schemeClr val="tx1"/>
                </a:solidFill>
                <a:latin typeface="Times New Roman" panose="02020603050405020304" pitchFamily="18" charset="0"/>
                <a:cs typeface="Times New Roman" panose="02020603050405020304" pitchFamily="18" charset="0"/>
              </a:rPr>
              <a:t>: Moins de typologies de contrats. CDI et CDD sont les principaux types, avec des règles moins strictes pour le licenciement et moins de protections dans les CD</a:t>
            </a:r>
            <a:br>
              <a:rPr lang="fr-FR" dirty="0">
                <a:solidFill>
                  <a:schemeClr val="tx1"/>
                </a:solidFill>
                <a:latin typeface="Times New Roman" panose="02020603050405020304" pitchFamily="18" charset="0"/>
                <a:cs typeface="Times New Roman" panose="02020603050405020304" pitchFamily="18" charset="0"/>
              </a:rPr>
            </a:br>
            <a:endParaRPr lang="fr-FR" dirty="0">
              <a:solidFill>
                <a:schemeClr val="tx1"/>
              </a:solidFill>
              <a:latin typeface="Times New Roman" panose="02020603050405020304" pitchFamily="18" charset="0"/>
              <a:cs typeface="Times New Roman" panose="02020603050405020304" pitchFamily="18" charset="0"/>
            </a:endParaRPr>
          </a:p>
          <a:p>
            <a:pPr marL="0" indent="0">
              <a:buNone/>
            </a:pPr>
            <a:r>
              <a:rPr lang="fr-FR" b="1" u="sng" dirty="0">
                <a:solidFill>
                  <a:schemeClr val="tx1"/>
                </a:solidFill>
                <a:latin typeface="Times New Roman" panose="02020603050405020304" pitchFamily="18" charset="0"/>
                <a:cs typeface="Times New Roman" panose="02020603050405020304" pitchFamily="18" charset="0"/>
              </a:rPr>
              <a:t>Illustrations</a:t>
            </a:r>
            <a:r>
              <a:rPr lang="fr-FR" dirty="0">
                <a:solidFill>
                  <a:schemeClr val="tx1"/>
                </a:solidFill>
                <a:latin typeface="Times New Roman" panose="02020603050405020304" pitchFamily="18" charset="0"/>
                <a:cs typeface="Times New Roman" panose="02020603050405020304" pitchFamily="18" charset="0"/>
              </a:rPr>
              <a:t> : </a:t>
            </a:r>
            <a:br>
              <a:rPr lang="fr-FR" dirty="0">
                <a:solidFill>
                  <a:schemeClr val="tx1"/>
                </a:solidFill>
                <a:latin typeface="Times New Roman" panose="02020603050405020304" pitchFamily="18" charset="0"/>
                <a:cs typeface="Times New Roman" panose="02020603050405020304" pitchFamily="18" charset="0"/>
              </a:rPr>
            </a:br>
            <a:r>
              <a:rPr lang="fr-FR" dirty="0">
                <a:solidFill>
                  <a:schemeClr val="tx1"/>
                </a:solidFill>
                <a:latin typeface="Times New Roman" panose="02020603050405020304" pitchFamily="18" charset="0"/>
                <a:cs typeface="Times New Roman" panose="02020603050405020304" pitchFamily="18" charset="0"/>
              </a:rPr>
              <a:t>Les règles de licenciement sont plus flexibles, permettant aux employeurs de licencier les employés plus facilement, surtout pendant les deux premières années de CDI où le licenciement peut se faire sans indemnités ni justification. </a:t>
            </a:r>
            <a:br>
              <a:rPr lang="fr-FR" dirty="0">
                <a:solidFill>
                  <a:schemeClr val="tx1"/>
                </a:solidFill>
                <a:latin typeface="Times New Roman" panose="02020603050405020304" pitchFamily="18" charset="0"/>
                <a:cs typeface="Times New Roman" panose="02020603050405020304" pitchFamily="18" charset="0"/>
              </a:rPr>
            </a:br>
            <a:r>
              <a:rPr lang="fr-FR" dirty="0">
                <a:solidFill>
                  <a:schemeClr val="tx1"/>
                </a:solidFill>
                <a:latin typeface="Times New Roman" panose="02020603050405020304" pitchFamily="18" charset="0"/>
                <a:cs typeface="Times New Roman" panose="02020603050405020304" pitchFamily="18" charset="0"/>
              </a:rPr>
              <a:t>Les CDD en Angleterre sont moins protecteurs par rapport à la France, car il est possible de licencier un employé à n'importe quel moment sans indemnité de fin de contrat. Ces différences illustrent une approche plus flexible du marché du travail en Angleterre comparée à la France, où les contrats sont généralement plus réglementés et protecteurs pour les employés​</a:t>
            </a:r>
            <a:endParaRPr lang="en-US"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16421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EF34FC9-E58E-46BB-987D-29BA1AE94F05}"/>
              </a:ext>
            </a:extLst>
          </p:cNvPr>
          <p:cNvSpPr>
            <a:spLocks noGrp="1"/>
          </p:cNvSpPr>
          <p:nvPr>
            <p:ph type="title"/>
          </p:nvPr>
        </p:nvSpPr>
        <p:spPr>
          <a:xfrm>
            <a:off x="2231136" y="467418"/>
            <a:ext cx="7729728" cy="1020188"/>
          </a:xfrm>
          <a:solidFill>
            <a:srgbClr val="FFFFFF"/>
          </a:solidFill>
        </p:spPr>
        <p:txBody>
          <a:bodyPr vert="horz" lIns="182880" tIns="182880" rIns="182880" bIns="182880" rtlCol="0" anchor="ctr">
            <a:normAutofit/>
          </a:bodyPr>
          <a:lstStyle/>
          <a:p>
            <a:r>
              <a:rPr lang="fr-FR" dirty="0">
                <a:solidFill>
                  <a:srgbClr val="404040"/>
                </a:solidFill>
              </a:rPr>
              <a:t>Conditions de Travail :</a:t>
            </a:r>
            <a:endParaRPr lang="en-US" sz="2800" kern="1200" cap="all" spc="200" baseline="0" dirty="0">
              <a:solidFill>
                <a:srgbClr val="262626"/>
              </a:solidFill>
              <a:latin typeface="+mj-lt"/>
              <a:ea typeface="+mj-ea"/>
              <a:cs typeface="+mj-cs"/>
            </a:endParaRPr>
          </a:p>
        </p:txBody>
      </p:sp>
      <p:sp>
        <p:nvSpPr>
          <p:cNvPr id="3" name="Espace réservé du texte 2">
            <a:extLst>
              <a:ext uri="{FF2B5EF4-FFF2-40B4-BE49-F238E27FC236}">
                <a16:creationId xmlns:a16="http://schemas.microsoft.com/office/drawing/2014/main" id="{6C23C2CE-F84E-EB4A-F1C4-30ED0EB91D65}"/>
              </a:ext>
            </a:extLst>
          </p:cNvPr>
          <p:cNvSpPr>
            <a:spLocks noGrp="1"/>
          </p:cNvSpPr>
          <p:nvPr>
            <p:ph type="body" idx="1"/>
          </p:nvPr>
        </p:nvSpPr>
        <p:spPr>
          <a:xfrm>
            <a:off x="1558165" y="1838254"/>
            <a:ext cx="9075669" cy="3484373"/>
          </a:xfrm>
        </p:spPr>
        <p:txBody>
          <a:bodyPr vert="horz" lIns="91440" tIns="45720" rIns="91440" bIns="45720" rtlCol="0">
            <a:normAutofit lnSpcReduction="10000"/>
          </a:bodyPr>
          <a:lstStyle/>
          <a:p>
            <a:r>
              <a:rPr lang="fr-FR" b="1" dirty="0">
                <a:solidFill>
                  <a:schemeClr val="tx1"/>
                </a:solidFill>
                <a:latin typeface="Times New Roman" panose="02020603050405020304" pitchFamily="18" charset="0"/>
                <a:cs typeface="Times New Roman" panose="02020603050405020304" pitchFamily="18" charset="0"/>
              </a:rPr>
              <a:t>France :  </a:t>
            </a:r>
            <a:r>
              <a:rPr lang="fr-FR" dirty="0">
                <a:solidFill>
                  <a:schemeClr val="tx1"/>
                </a:solidFill>
                <a:latin typeface="Times New Roman" panose="02020603050405020304" pitchFamily="18" charset="0"/>
                <a:cs typeface="Times New Roman" panose="02020603050405020304" pitchFamily="18" charset="0"/>
              </a:rPr>
              <a:t>Temps de travail hebdomadaire réglementé, heures supplémentaires majorées.</a:t>
            </a:r>
          </a:p>
          <a:p>
            <a:pPr marL="0" indent="0">
              <a:buNone/>
            </a:pPr>
            <a:endParaRPr lang="fr-FR" dirty="0">
              <a:solidFill>
                <a:schemeClr val="tx1"/>
              </a:solidFill>
              <a:latin typeface="Times New Roman" panose="02020603050405020304" pitchFamily="18" charset="0"/>
              <a:cs typeface="Times New Roman" panose="02020603050405020304" pitchFamily="18" charset="0"/>
            </a:endParaRPr>
          </a:p>
          <a:p>
            <a:r>
              <a:rPr lang="fr-FR" b="1" dirty="0">
                <a:solidFill>
                  <a:schemeClr val="tx1"/>
                </a:solidFill>
                <a:latin typeface="Times New Roman" panose="02020603050405020304" pitchFamily="18" charset="0"/>
                <a:cs typeface="Times New Roman" panose="02020603050405020304" pitchFamily="18" charset="0"/>
              </a:rPr>
              <a:t>Angleterre</a:t>
            </a:r>
            <a:r>
              <a:rPr lang="fr-FR" dirty="0">
                <a:solidFill>
                  <a:schemeClr val="tx1"/>
                </a:solidFill>
                <a:latin typeface="Times New Roman" panose="02020603050405020304" pitchFamily="18" charset="0"/>
                <a:cs typeface="Times New Roman" panose="02020603050405020304" pitchFamily="18" charset="0"/>
              </a:rPr>
              <a:t> : Durée du travail pouvant aller jusqu'à 45 heures par semaine, sans distinction majeure pour les heures supplémentaires</a:t>
            </a:r>
          </a:p>
          <a:p>
            <a:endParaRPr lang="fr-FR" dirty="0">
              <a:solidFill>
                <a:schemeClr val="tx1"/>
              </a:solidFill>
              <a:latin typeface="Times New Roman" panose="02020603050405020304" pitchFamily="18" charset="0"/>
              <a:cs typeface="Times New Roman" panose="02020603050405020304" pitchFamily="18" charset="0"/>
            </a:endParaRPr>
          </a:p>
          <a:p>
            <a:pPr marL="0" indent="0">
              <a:buNone/>
            </a:pPr>
            <a:r>
              <a:rPr lang="fr-FR"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en France, les heures supplémentaires au-delà de la durée légale de travail (35 heures par semaine) sont majorées (par exemple, les 3 heures supplémentaires au-delà de 35 heures sont rémunérées à un taux majoré de 125%), </a:t>
            </a:r>
            <a:br>
              <a:rPr lang="fr-FR"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br>
            <a:r>
              <a:rPr lang="fr-FR"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le Royaume-Uni n'applique pas une telle distinction pour les heures supplémentaires. Les employés peuvent travailler plus longtemps sans nécessairement recevoir une rémunération majorée pour les heures supplémentaires.</a:t>
            </a:r>
            <a:endParaRPr lang="en-US"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88188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1996F7B-BFF9-FF1C-0AD2-1C5C20CD91CC}"/>
              </a:ext>
            </a:extLst>
          </p:cNvPr>
          <p:cNvSpPr>
            <a:spLocks noGrp="1"/>
          </p:cNvSpPr>
          <p:nvPr>
            <p:ph type="title"/>
          </p:nvPr>
        </p:nvSpPr>
        <p:spPr>
          <a:xfrm>
            <a:off x="2231136" y="467418"/>
            <a:ext cx="7729728" cy="1188720"/>
          </a:xfrm>
          <a:solidFill>
            <a:srgbClr val="FFFFFF"/>
          </a:solidFill>
        </p:spPr>
        <p:txBody>
          <a:bodyPr vert="horz" lIns="182880" tIns="182880" rIns="182880" bIns="182880" rtlCol="0" anchor="ctr">
            <a:normAutofit/>
          </a:bodyPr>
          <a:lstStyle/>
          <a:p>
            <a:r>
              <a:rPr lang="fr-FR" dirty="0">
                <a:solidFill>
                  <a:srgbClr val="404040"/>
                </a:solidFill>
              </a:rPr>
              <a:t>Congés et Avantages</a:t>
            </a:r>
            <a:endParaRPr lang="en-US" sz="2800" kern="1200" cap="all" spc="200" baseline="0" dirty="0">
              <a:solidFill>
                <a:srgbClr val="262626"/>
              </a:solidFill>
              <a:latin typeface="+mj-lt"/>
              <a:ea typeface="+mj-ea"/>
              <a:cs typeface="+mj-cs"/>
            </a:endParaRPr>
          </a:p>
        </p:txBody>
      </p:sp>
      <p:sp>
        <p:nvSpPr>
          <p:cNvPr id="3" name="Espace réservé du texte 2">
            <a:extLst>
              <a:ext uri="{FF2B5EF4-FFF2-40B4-BE49-F238E27FC236}">
                <a16:creationId xmlns:a16="http://schemas.microsoft.com/office/drawing/2014/main" id="{DDD3792E-2783-0A4A-BDA4-496E227FF234}"/>
              </a:ext>
            </a:extLst>
          </p:cNvPr>
          <p:cNvSpPr>
            <a:spLocks noGrp="1"/>
          </p:cNvSpPr>
          <p:nvPr>
            <p:ph type="body" idx="1"/>
          </p:nvPr>
        </p:nvSpPr>
        <p:spPr>
          <a:xfrm>
            <a:off x="1706244" y="1989372"/>
            <a:ext cx="8779512" cy="2879256"/>
          </a:xfrm>
        </p:spPr>
        <p:txBody>
          <a:bodyPr vert="horz" lIns="91440" tIns="45720" rIns="91440" bIns="45720" rtlCol="0">
            <a:normAutofit/>
          </a:bodyPr>
          <a:lstStyle/>
          <a:p>
            <a:endParaRPr lang="fr-FR" dirty="0">
              <a:solidFill>
                <a:srgbClr val="404040"/>
              </a:solidFill>
            </a:endParaRPr>
          </a:p>
          <a:p>
            <a:r>
              <a:rPr lang="fr-FR" b="1" dirty="0">
                <a:solidFill>
                  <a:schemeClr val="tx1"/>
                </a:solidFill>
                <a:latin typeface="Times New Roman" panose="02020603050405020304" pitchFamily="18" charset="0"/>
                <a:cs typeface="Times New Roman" panose="02020603050405020304" pitchFamily="18" charset="0"/>
              </a:rPr>
              <a:t>France </a:t>
            </a:r>
            <a:r>
              <a:rPr lang="fr-FR" dirty="0">
                <a:solidFill>
                  <a:schemeClr val="tx1"/>
                </a:solidFill>
                <a:latin typeface="Times New Roman" panose="02020603050405020304" pitchFamily="18" charset="0"/>
                <a:cs typeface="Times New Roman" panose="02020603050405020304" pitchFamily="18" charset="0"/>
              </a:rPr>
              <a:t>:  Plus de jours de congés payés et protection en cas de maladie.</a:t>
            </a:r>
          </a:p>
          <a:p>
            <a:endParaRPr lang="fr-FR" dirty="0">
              <a:solidFill>
                <a:schemeClr val="tx1"/>
              </a:solidFill>
              <a:latin typeface="Times New Roman" panose="02020603050405020304" pitchFamily="18" charset="0"/>
              <a:cs typeface="Times New Roman" panose="02020603050405020304" pitchFamily="18" charset="0"/>
            </a:endParaRPr>
          </a:p>
          <a:p>
            <a:r>
              <a:rPr lang="fr-FR" b="1" dirty="0">
                <a:solidFill>
                  <a:schemeClr val="tx1"/>
                </a:solidFill>
                <a:latin typeface="Times New Roman" panose="02020603050405020304" pitchFamily="18" charset="0"/>
                <a:cs typeface="Times New Roman" panose="02020603050405020304" pitchFamily="18" charset="0"/>
              </a:rPr>
              <a:t>Angleterre</a:t>
            </a:r>
            <a:r>
              <a:rPr lang="fr-FR" dirty="0">
                <a:solidFill>
                  <a:schemeClr val="tx1"/>
                </a:solidFill>
                <a:latin typeface="Times New Roman" panose="02020603050405020304" pitchFamily="18" charset="0"/>
                <a:cs typeface="Times New Roman" panose="02020603050405020304" pitchFamily="18" charset="0"/>
              </a:rPr>
              <a:t> :  4 semaines de congés payés et 8 jours fériés, avec des règles différentes pour les indemnités maladie</a:t>
            </a:r>
            <a:endParaRPr lang="en-US" dirty="0">
              <a:solidFill>
                <a:schemeClr val="tx1"/>
              </a:solidFill>
              <a:latin typeface="Times New Roman" panose="02020603050405020304" pitchFamily="18" charset="0"/>
              <a:cs typeface="Times New Roman" panose="02020603050405020304" pitchFamily="18" charset="0"/>
            </a:endParaRPr>
          </a:p>
        </p:txBody>
      </p:sp>
      <p:pic>
        <p:nvPicPr>
          <p:cNvPr id="5" name="Image 4" descr="Une image contenant texte, affiche, fiction, Dessin animé&#10;&#10;Description générée automatiquement">
            <a:extLst>
              <a:ext uri="{FF2B5EF4-FFF2-40B4-BE49-F238E27FC236}">
                <a16:creationId xmlns:a16="http://schemas.microsoft.com/office/drawing/2014/main" id="{41FCB977-F604-3FDB-4632-3DA88C2E52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7345" y="3824778"/>
            <a:ext cx="2996821" cy="2996821"/>
          </a:xfrm>
          <a:prstGeom prst="rect">
            <a:avLst/>
          </a:prstGeom>
        </p:spPr>
      </p:pic>
    </p:spTree>
    <p:extLst>
      <p:ext uri="{BB962C8B-B14F-4D97-AF65-F5344CB8AC3E}">
        <p14:creationId xmlns:p14="http://schemas.microsoft.com/office/powerpoint/2010/main" val="1296819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A646F11-6E48-B700-7C59-6F9D7CBBFFC1}"/>
              </a:ext>
            </a:extLst>
          </p:cNvPr>
          <p:cNvSpPr>
            <a:spLocks noGrp="1"/>
          </p:cNvSpPr>
          <p:nvPr>
            <p:ph type="ctrTitle"/>
          </p:nvPr>
        </p:nvSpPr>
        <p:spPr>
          <a:xfrm>
            <a:off x="2231136" y="467418"/>
            <a:ext cx="7729728" cy="1188720"/>
          </a:xfrm>
          <a:solidFill>
            <a:srgbClr val="FFFFFF"/>
          </a:solidFill>
        </p:spPr>
        <p:txBody>
          <a:bodyPr vert="horz" lIns="182880" tIns="182880" rIns="182880" bIns="182880" rtlCol="0" anchor="ctr">
            <a:normAutofit fontScale="90000"/>
          </a:bodyPr>
          <a:lstStyle/>
          <a:p>
            <a:r>
              <a:rPr lang="fr-FR" sz="2800" b="1" dirty="0"/>
              <a:t>Lois Nationales et Règles Spécifiques à la Profession d'Ingénieur</a:t>
            </a:r>
            <a:endParaRPr lang="en-US" sz="2800" b="1" kern="1200" cap="all" spc="200" baseline="0" dirty="0">
              <a:solidFill>
                <a:srgbClr val="262626"/>
              </a:solidFill>
              <a:latin typeface="+mj-lt"/>
              <a:ea typeface="+mj-ea"/>
              <a:cs typeface="+mj-cs"/>
            </a:endParaRPr>
          </a:p>
        </p:txBody>
      </p:sp>
      <p:sp>
        <p:nvSpPr>
          <p:cNvPr id="3" name="Sous-titre 2">
            <a:extLst>
              <a:ext uri="{FF2B5EF4-FFF2-40B4-BE49-F238E27FC236}">
                <a16:creationId xmlns:a16="http://schemas.microsoft.com/office/drawing/2014/main" id="{7EF43369-3560-A374-A1FA-FDB8E83A600C}"/>
              </a:ext>
            </a:extLst>
          </p:cNvPr>
          <p:cNvSpPr>
            <a:spLocks noGrp="1"/>
          </p:cNvSpPr>
          <p:nvPr>
            <p:ph type="subTitle" idx="1"/>
          </p:nvPr>
        </p:nvSpPr>
        <p:spPr>
          <a:xfrm>
            <a:off x="1588755" y="1843590"/>
            <a:ext cx="9014489" cy="3766254"/>
          </a:xfrm>
        </p:spPr>
        <p:txBody>
          <a:bodyPr vert="horz" lIns="91440" tIns="45720" rIns="91440" bIns="45720" rtlCol="0">
            <a:normAutofit fontScale="85000" lnSpcReduction="10000"/>
          </a:bodyPr>
          <a:lstStyle/>
          <a:p>
            <a:pPr marL="342900" indent="-342900" algn="just">
              <a:buFont typeface="Arial" panose="020B0604020202020204" pitchFamily="34" charset="0"/>
              <a:buChar char="•"/>
            </a:pPr>
            <a:r>
              <a:rPr lang="fr-FR" dirty="0">
                <a:solidFill>
                  <a:schemeClr val="tx1"/>
                </a:solidFill>
                <a:latin typeface="Times New Roman" panose="02020603050405020304" pitchFamily="18" charset="0"/>
                <a:cs typeface="Times New Roman" panose="02020603050405020304" pitchFamily="18" charset="0"/>
              </a:rPr>
              <a:t>En France, plusieurs lois nationales encadrent la profession d'ingénieur, y compris des normes sur la sécurité, l'éthique et la responsabilité. </a:t>
            </a:r>
          </a:p>
          <a:p>
            <a:pPr marL="342900" indent="-342900" algn="just">
              <a:buFont typeface="Arial" panose="020B0604020202020204" pitchFamily="34" charset="0"/>
              <a:buChar char="•"/>
            </a:pPr>
            <a:r>
              <a:rPr lang="fr-FR" dirty="0">
                <a:solidFill>
                  <a:schemeClr val="tx1"/>
                </a:solidFill>
                <a:latin typeface="Times New Roman" panose="02020603050405020304" pitchFamily="18" charset="0"/>
                <a:cs typeface="Times New Roman" panose="02020603050405020304" pitchFamily="18" charset="0"/>
              </a:rPr>
              <a:t>Les règles déontologiques spécifiques aux ingénieurs mettent l'accent sur l'intégrité, la compétence et le respect de l'environnement. </a:t>
            </a:r>
          </a:p>
          <a:p>
            <a:pPr marL="342900" indent="-342900" algn="just">
              <a:buFont typeface="Arial" panose="020B0604020202020204" pitchFamily="34" charset="0"/>
              <a:buChar char="•"/>
            </a:pPr>
            <a:r>
              <a:rPr lang="fr-FR" dirty="0">
                <a:solidFill>
                  <a:schemeClr val="tx1"/>
                </a:solidFill>
                <a:latin typeface="Times New Roman" panose="02020603050405020304" pitchFamily="18" charset="0"/>
                <a:cs typeface="Times New Roman" panose="02020603050405020304" pitchFamily="18" charset="0"/>
              </a:rPr>
              <a:t>La conformité à ces standards est cruciale pour maintenir la qualité et l'intégrité de la profession</a:t>
            </a:r>
          </a:p>
          <a:p>
            <a:pPr marL="342900" indent="-342900" algn="just">
              <a:buFont typeface="Arial" panose="020B0604020202020204" pitchFamily="34" charset="0"/>
              <a:buChar char="•"/>
            </a:pPr>
            <a:r>
              <a:rPr lang="fr-FR" b="1" u="sng" dirty="0">
                <a:solidFill>
                  <a:schemeClr val="tx1"/>
                </a:solidFill>
                <a:latin typeface="Times New Roman" panose="02020603050405020304" pitchFamily="18" charset="0"/>
                <a:cs typeface="Times New Roman" panose="02020603050405020304" pitchFamily="18" charset="0"/>
              </a:rPr>
              <a:t>Exemples </a:t>
            </a:r>
            <a:r>
              <a:rPr lang="fr-FR" dirty="0">
                <a:solidFill>
                  <a:schemeClr val="tx1"/>
                </a:solidFill>
                <a:latin typeface="Times New Roman" panose="02020603050405020304" pitchFamily="18" charset="0"/>
                <a:cs typeface="Times New Roman" panose="02020603050405020304" pitchFamily="18" charset="0"/>
              </a:rPr>
              <a:t>: </a:t>
            </a:r>
          </a:p>
          <a:p>
            <a:pPr marL="800100" lvl="1" indent="-342900" algn="just">
              <a:buFont typeface="Arial" panose="020B0604020202020204" pitchFamily="34" charset="0"/>
              <a:buChar char="•"/>
            </a:pPr>
            <a:r>
              <a:rPr lang="fr-FR" dirty="0">
                <a:solidFill>
                  <a:schemeClr val="tx1"/>
                </a:solidFill>
                <a:latin typeface="Times New Roman" panose="02020603050405020304" pitchFamily="18" charset="0"/>
                <a:cs typeface="Times New Roman" panose="02020603050405020304" pitchFamily="18" charset="0"/>
              </a:rPr>
              <a:t>Loi sur les conditions de délivrance et usage du titre d'ingénieur diplômé (10 juillet 1934): Cette loi établit les critères pour l'utilisation du titre d'« ingénieur diplômé » en France. Elle précise que les individus utilisant ce titre doivent être diplômés d'écoles reconnues par l'État et instaure une commission des titres d'ingénieurs pour superviser l'attribution de ces titres. La commission examine également les programmes d'écoles techniques privées pour s'assurer qu'ils répondent aux normes requises pour la délivrance des diplômes d'ingénieur​​​</a:t>
            </a:r>
          </a:p>
          <a:p>
            <a:pPr marL="342900" indent="-342900" algn="just">
              <a:buFont typeface="Arial" panose="020B0604020202020204" pitchFamily="34" charset="0"/>
              <a:buChar char="•"/>
            </a:pPr>
            <a:endParaRPr lang="fr-FR"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1011874"/>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A646F11-6E48-B700-7C59-6F9D7CBBFFC1}"/>
              </a:ext>
            </a:extLst>
          </p:cNvPr>
          <p:cNvSpPr>
            <a:spLocks noGrp="1"/>
          </p:cNvSpPr>
          <p:nvPr>
            <p:ph type="ctrTitle"/>
          </p:nvPr>
        </p:nvSpPr>
        <p:spPr>
          <a:xfrm>
            <a:off x="2231136" y="467418"/>
            <a:ext cx="7729728" cy="1188720"/>
          </a:xfrm>
          <a:solidFill>
            <a:srgbClr val="FFFFFF"/>
          </a:solidFill>
        </p:spPr>
        <p:txBody>
          <a:bodyPr vert="horz" lIns="182880" tIns="182880" rIns="182880" bIns="182880" rtlCol="0" anchor="ctr">
            <a:normAutofit fontScale="90000"/>
          </a:bodyPr>
          <a:lstStyle/>
          <a:p>
            <a:r>
              <a:rPr lang="fr-FR" sz="2800" b="1" dirty="0"/>
              <a:t>Lois Nationales et Règles Spécifiques à la Profession d'Ingénieur</a:t>
            </a:r>
            <a:endParaRPr lang="en-US" sz="2800" b="1" kern="1200" cap="all" spc="200" baseline="0" dirty="0">
              <a:solidFill>
                <a:srgbClr val="262626"/>
              </a:solidFill>
              <a:latin typeface="+mj-lt"/>
              <a:ea typeface="+mj-ea"/>
              <a:cs typeface="+mj-cs"/>
            </a:endParaRPr>
          </a:p>
        </p:txBody>
      </p:sp>
      <p:sp>
        <p:nvSpPr>
          <p:cNvPr id="3" name="Sous-titre 2">
            <a:extLst>
              <a:ext uri="{FF2B5EF4-FFF2-40B4-BE49-F238E27FC236}">
                <a16:creationId xmlns:a16="http://schemas.microsoft.com/office/drawing/2014/main" id="{7EF43369-3560-A374-A1FA-FDB8E83A600C}"/>
              </a:ext>
            </a:extLst>
          </p:cNvPr>
          <p:cNvSpPr>
            <a:spLocks noGrp="1"/>
          </p:cNvSpPr>
          <p:nvPr>
            <p:ph type="subTitle" idx="1"/>
          </p:nvPr>
        </p:nvSpPr>
        <p:spPr>
          <a:xfrm>
            <a:off x="1588755" y="1843590"/>
            <a:ext cx="9014489" cy="3766254"/>
          </a:xfrm>
        </p:spPr>
        <p:txBody>
          <a:bodyPr vert="horz" lIns="91440" tIns="45720" rIns="91440" bIns="45720" rtlCol="0">
            <a:normAutofit/>
          </a:bodyPr>
          <a:lstStyle/>
          <a:p>
            <a:pPr marL="342900" indent="-342900" algn="just">
              <a:lnSpc>
                <a:spcPct val="90000"/>
              </a:lnSpc>
              <a:buFont typeface="Arial" panose="020B0604020202020204" pitchFamily="34" charset="0"/>
              <a:buChar char="•"/>
            </a:pPr>
            <a:r>
              <a:rPr lang="fr-FR" b="1" u="sng" dirty="0">
                <a:solidFill>
                  <a:schemeClr val="tx1"/>
                </a:solidFill>
                <a:latin typeface="Times New Roman" panose="02020603050405020304" pitchFamily="18" charset="0"/>
                <a:cs typeface="Times New Roman" panose="02020603050405020304" pitchFamily="18" charset="0"/>
              </a:rPr>
              <a:t>Exemples suite : </a:t>
            </a:r>
          </a:p>
          <a:p>
            <a:pPr marL="800100" lvl="1" indent="-342900" algn="l">
              <a:lnSpc>
                <a:spcPct val="90000"/>
              </a:lnSpc>
              <a:buFont typeface="Arial" panose="020B0604020202020204" pitchFamily="34" charset="0"/>
              <a:buChar char="•"/>
            </a:pPr>
            <a:r>
              <a:rPr lang="fr-FR" dirty="0">
                <a:solidFill>
                  <a:schemeClr val="tx1"/>
                </a:solidFill>
                <a:latin typeface="Times New Roman" panose="02020603050405020304" pitchFamily="18" charset="0"/>
                <a:cs typeface="Times New Roman" panose="02020603050405020304" pitchFamily="18" charset="0"/>
              </a:rPr>
              <a:t>Responsabilité sociale de l'ingénieur (RSI): Depuis 2014, l'Institut Gaston Berger à l'INSA Lyon se concentre sur l'étude et l'intégration de la responsabilité sociale dans la formation des ingénieurs. </a:t>
            </a:r>
            <a:br>
              <a:rPr lang="fr-FR" dirty="0">
                <a:solidFill>
                  <a:schemeClr val="tx1"/>
                </a:solidFill>
                <a:latin typeface="Times New Roman" panose="02020603050405020304" pitchFamily="18" charset="0"/>
                <a:cs typeface="Times New Roman" panose="02020603050405020304" pitchFamily="18" charset="0"/>
              </a:rPr>
            </a:br>
            <a:r>
              <a:rPr lang="fr-FR" dirty="0">
                <a:solidFill>
                  <a:schemeClr val="tx1"/>
                </a:solidFill>
                <a:latin typeface="Times New Roman" panose="02020603050405020304" pitchFamily="18" charset="0"/>
                <a:cs typeface="Times New Roman" panose="02020603050405020304" pitchFamily="18" charset="0"/>
              </a:rPr>
              <a:t>Cette approche comprend la participation à des programmes européens comme Horizon 2020, des modules de formation spécifiques à la RSI, et la collaboration avec des entreprises partenaires pour aligner les besoins de formation avec les attentes de la société et du marché du travail. </a:t>
            </a:r>
          </a:p>
          <a:p>
            <a:pPr lvl="1" algn="l">
              <a:lnSpc>
                <a:spcPct val="90000"/>
              </a:lnSpc>
            </a:pPr>
            <a:r>
              <a:rPr lang="fr-FR"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Montre </a:t>
            </a:r>
            <a:r>
              <a:rPr lang="fr-FR" dirty="0">
                <a:solidFill>
                  <a:schemeClr val="tx1"/>
                </a:solidFill>
                <a:latin typeface="Times New Roman" panose="02020603050405020304" pitchFamily="18" charset="0"/>
                <a:cs typeface="Times New Roman" panose="02020603050405020304" pitchFamily="18" charset="0"/>
              </a:rPr>
              <a:t>une évolution dans l'enseignement de l'ingénierie, intégrant des considérations éthiques et sociales plus larges dans la formation des futurs ingénieurs​</a:t>
            </a:r>
          </a:p>
        </p:txBody>
      </p:sp>
    </p:spTree>
    <p:extLst>
      <p:ext uri="{BB962C8B-B14F-4D97-AF65-F5344CB8AC3E}">
        <p14:creationId xmlns:p14="http://schemas.microsoft.com/office/powerpoint/2010/main" val="3123489992"/>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A646F11-6E48-B700-7C59-6F9D7CBBFFC1}"/>
              </a:ext>
            </a:extLst>
          </p:cNvPr>
          <p:cNvSpPr>
            <a:spLocks noGrp="1"/>
          </p:cNvSpPr>
          <p:nvPr>
            <p:ph type="ctrTitle"/>
          </p:nvPr>
        </p:nvSpPr>
        <p:spPr>
          <a:xfrm>
            <a:off x="2231136" y="467418"/>
            <a:ext cx="7729728" cy="1188720"/>
          </a:xfrm>
          <a:solidFill>
            <a:srgbClr val="FFFFFF"/>
          </a:solidFill>
        </p:spPr>
        <p:txBody>
          <a:bodyPr vert="horz" lIns="182880" tIns="182880" rIns="182880" bIns="182880" rtlCol="0" anchor="ctr">
            <a:normAutofit/>
          </a:bodyPr>
          <a:lstStyle/>
          <a:p>
            <a:r>
              <a:rPr lang="en-US" sz="2800" b="1" kern="1200" cap="all" spc="200" baseline="0" dirty="0" err="1">
                <a:solidFill>
                  <a:srgbClr val="262626"/>
                </a:solidFill>
                <a:latin typeface="+mj-lt"/>
                <a:ea typeface="+mj-ea"/>
                <a:cs typeface="+mj-cs"/>
              </a:rPr>
              <a:t>Règles</a:t>
            </a:r>
            <a:r>
              <a:rPr lang="en-US" sz="2800" b="1" kern="1200" cap="all" spc="200" baseline="0" dirty="0">
                <a:solidFill>
                  <a:srgbClr val="262626"/>
                </a:solidFill>
                <a:latin typeface="+mj-lt"/>
                <a:ea typeface="+mj-ea"/>
                <a:cs typeface="+mj-cs"/>
              </a:rPr>
              <a:t> Locales</a:t>
            </a:r>
          </a:p>
        </p:txBody>
      </p:sp>
      <p:sp>
        <p:nvSpPr>
          <p:cNvPr id="3" name="Sous-titre 2">
            <a:extLst>
              <a:ext uri="{FF2B5EF4-FFF2-40B4-BE49-F238E27FC236}">
                <a16:creationId xmlns:a16="http://schemas.microsoft.com/office/drawing/2014/main" id="{7EF43369-3560-A374-A1FA-FDB8E83A600C}"/>
              </a:ext>
            </a:extLst>
          </p:cNvPr>
          <p:cNvSpPr>
            <a:spLocks noGrp="1"/>
          </p:cNvSpPr>
          <p:nvPr>
            <p:ph type="subTitle" idx="1"/>
          </p:nvPr>
        </p:nvSpPr>
        <p:spPr>
          <a:xfrm>
            <a:off x="1588755" y="1843590"/>
            <a:ext cx="9014489" cy="3766254"/>
          </a:xfrm>
        </p:spPr>
        <p:txBody>
          <a:bodyPr vert="horz" lIns="91440" tIns="45720" rIns="91440" bIns="45720" rtlCol="0">
            <a:normAutofit fontScale="92500" lnSpcReduction="10000"/>
          </a:bodyPr>
          <a:lstStyle/>
          <a:p>
            <a:pPr indent="-228600" algn="l">
              <a:lnSpc>
                <a:spcPct val="90000"/>
              </a:lnSpc>
              <a:buFont typeface="Arial" panose="020B0604020202020204" pitchFamily="34" charset="0"/>
              <a:buChar char="•"/>
            </a:pPr>
            <a:r>
              <a:rPr lang="en-US" sz="2100" dirty="0">
                <a:solidFill>
                  <a:schemeClr val="tx1"/>
                </a:solidFill>
                <a:latin typeface="Times New Roman" panose="02020603050405020304" pitchFamily="18" charset="0"/>
                <a:cs typeface="Times New Roman" panose="02020603050405020304" pitchFamily="18" charset="0"/>
              </a:rPr>
              <a:t>Les </a:t>
            </a:r>
            <a:r>
              <a:rPr lang="en-US" sz="2100" dirty="0" err="1">
                <a:solidFill>
                  <a:schemeClr val="tx1"/>
                </a:solidFill>
                <a:latin typeface="Times New Roman" panose="02020603050405020304" pitchFamily="18" charset="0"/>
                <a:cs typeface="Times New Roman" panose="02020603050405020304" pitchFamily="18" charset="0"/>
              </a:rPr>
              <a:t>règlements</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locaux</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peuvent</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avoir</a:t>
            </a:r>
            <a:r>
              <a:rPr lang="en-US" sz="2100" dirty="0">
                <a:solidFill>
                  <a:schemeClr val="tx1"/>
                </a:solidFill>
                <a:latin typeface="Times New Roman" panose="02020603050405020304" pitchFamily="18" charset="0"/>
                <a:cs typeface="Times New Roman" panose="02020603050405020304" pitchFamily="18" charset="0"/>
              </a:rPr>
              <a:t> des implications </a:t>
            </a:r>
            <a:r>
              <a:rPr lang="en-US" sz="2100" dirty="0" err="1">
                <a:solidFill>
                  <a:schemeClr val="tx1"/>
                </a:solidFill>
                <a:latin typeface="Times New Roman" panose="02020603050405020304" pitchFamily="18" charset="0"/>
                <a:cs typeface="Times New Roman" panose="02020603050405020304" pitchFamily="18" charset="0"/>
              </a:rPr>
              <a:t>significatives</a:t>
            </a:r>
            <a:r>
              <a:rPr lang="en-US" sz="2100" dirty="0">
                <a:solidFill>
                  <a:schemeClr val="tx1"/>
                </a:solidFill>
                <a:latin typeface="Times New Roman" panose="02020603050405020304" pitchFamily="18" charset="0"/>
                <a:cs typeface="Times New Roman" panose="02020603050405020304" pitchFamily="18" charset="0"/>
              </a:rPr>
              <a:t> sur les </a:t>
            </a:r>
            <a:r>
              <a:rPr lang="en-US" sz="2100" dirty="0" err="1">
                <a:solidFill>
                  <a:schemeClr val="tx1"/>
                </a:solidFill>
                <a:latin typeface="Times New Roman" panose="02020603050405020304" pitchFamily="18" charset="0"/>
                <a:cs typeface="Times New Roman" panose="02020603050405020304" pitchFamily="18" charset="0"/>
              </a:rPr>
              <a:t>projets</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d'ingénierie</a:t>
            </a:r>
            <a:r>
              <a:rPr lang="en-US" sz="2100" dirty="0">
                <a:solidFill>
                  <a:schemeClr val="tx1"/>
                </a:solidFill>
                <a:latin typeface="Times New Roman" panose="02020603050405020304" pitchFamily="18" charset="0"/>
                <a:cs typeface="Times New Roman" panose="02020603050405020304" pitchFamily="18" charset="0"/>
              </a:rPr>
              <a:t>, en </a:t>
            </a:r>
            <a:r>
              <a:rPr lang="en-US" sz="2100" dirty="0" err="1">
                <a:solidFill>
                  <a:schemeClr val="tx1"/>
                </a:solidFill>
                <a:latin typeface="Times New Roman" panose="02020603050405020304" pitchFamily="18" charset="0"/>
                <a:cs typeface="Times New Roman" panose="02020603050405020304" pitchFamily="18" charset="0"/>
              </a:rPr>
              <a:t>fonction</a:t>
            </a:r>
            <a:r>
              <a:rPr lang="en-US" sz="2100" dirty="0">
                <a:solidFill>
                  <a:schemeClr val="tx1"/>
                </a:solidFill>
                <a:latin typeface="Times New Roman" panose="02020603050405020304" pitchFamily="18" charset="0"/>
                <a:cs typeface="Times New Roman" panose="02020603050405020304" pitchFamily="18" charset="0"/>
              </a:rPr>
              <a:t> des </a:t>
            </a:r>
            <a:r>
              <a:rPr lang="en-US" sz="2100" dirty="0" err="1">
                <a:solidFill>
                  <a:schemeClr val="tx1"/>
                </a:solidFill>
                <a:latin typeface="Times New Roman" panose="02020603050405020304" pitchFamily="18" charset="0"/>
                <a:cs typeface="Times New Roman" panose="02020603050405020304" pitchFamily="18" charset="0"/>
              </a:rPr>
              <a:t>spécificités</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régionales</a:t>
            </a:r>
            <a:r>
              <a:rPr lang="en-US" sz="2100" dirty="0">
                <a:solidFill>
                  <a:schemeClr val="tx1"/>
                </a:solidFill>
                <a:latin typeface="Times New Roman" panose="02020603050405020304" pitchFamily="18" charset="0"/>
                <a:cs typeface="Times New Roman" panose="02020603050405020304" pitchFamily="18" charset="0"/>
              </a:rPr>
              <a:t>. </a:t>
            </a:r>
          </a:p>
          <a:p>
            <a:pPr algn="l">
              <a:lnSpc>
                <a:spcPct val="90000"/>
              </a:lnSpc>
            </a:pPr>
            <a:endParaRPr lang="en-US" sz="2100" dirty="0">
              <a:solidFill>
                <a:schemeClr val="tx1"/>
              </a:solidFill>
              <a:latin typeface="Times New Roman" panose="02020603050405020304" pitchFamily="18" charset="0"/>
              <a:cs typeface="Times New Roman" panose="02020603050405020304" pitchFamily="18" charset="0"/>
            </a:endParaRPr>
          </a:p>
          <a:p>
            <a:pPr indent="-228600" algn="l">
              <a:lnSpc>
                <a:spcPct val="90000"/>
              </a:lnSpc>
              <a:buFont typeface="Arial" panose="020B0604020202020204" pitchFamily="34" charset="0"/>
              <a:buChar char="•"/>
            </a:pPr>
            <a:r>
              <a:rPr lang="en-US" sz="2100" b="1" u="sng" dirty="0" err="1">
                <a:solidFill>
                  <a:schemeClr val="tx1"/>
                </a:solidFill>
                <a:latin typeface="Times New Roman" panose="02020603050405020304" pitchFamily="18" charset="0"/>
                <a:cs typeface="Times New Roman" panose="02020603050405020304" pitchFamily="18" charset="0"/>
              </a:rPr>
              <a:t>Exemples</a:t>
            </a:r>
            <a:r>
              <a:rPr lang="en-US" sz="2100" dirty="0">
                <a:solidFill>
                  <a:schemeClr val="tx1"/>
                </a:solidFill>
                <a:latin typeface="Times New Roman" panose="02020603050405020304" pitchFamily="18" charset="0"/>
                <a:cs typeface="Times New Roman" panose="02020603050405020304" pitchFamily="18" charset="0"/>
              </a:rPr>
              <a:t> : </a:t>
            </a:r>
          </a:p>
          <a:p>
            <a:pPr marL="800100" lvl="1" indent="-342900" algn="just">
              <a:buFont typeface="Arial" panose="020B0604020202020204" pitchFamily="34" charset="0"/>
              <a:buChar char="•"/>
            </a:pPr>
            <a:r>
              <a:rPr lang="fr-FR" sz="2100" b="1" dirty="0">
                <a:solidFill>
                  <a:schemeClr val="tx1"/>
                </a:solidFill>
                <a:latin typeface="Times New Roman" panose="02020603050405020304" pitchFamily="18" charset="0"/>
                <a:cs typeface="Times New Roman" panose="02020603050405020304" pitchFamily="18" charset="0"/>
              </a:rPr>
              <a:t>Projet d'infrastructure dans une zone protégée</a:t>
            </a:r>
            <a:r>
              <a:rPr lang="fr-FR" sz="2100" dirty="0">
                <a:solidFill>
                  <a:schemeClr val="tx1"/>
                </a:solidFill>
                <a:latin typeface="Times New Roman" panose="02020603050405020304" pitchFamily="18" charset="0"/>
                <a:cs typeface="Times New Roman" panose="02020603050405020304" pitchFamily="18" charset="0"/>
              </a:rPr>
              <a:t> : Imaginons un projet de construction d'un pont dans une région française où il existe des réglementations strictes sur la protection de l'environnement : conflit entre le besoin d'infrastructures et la préservation de l'environnement : les décisions judiciaires peuvent influencer la planification et la réalisation de projets d'ingénierie.</a:t>
            </a:r>
          </a:p>
          <a:p>
            <a:pPr marL="800100" lvl="1" indent="-342900" algn="just">
              <a:buFont typeface="Arial" panose="020B0604020202020204" pitchFamily="34" charset="0"/>
              <a:buChar char="•"/>
            </a:pPr>
            <a:r>
              <a:rPr lang="fr-FR" sz="2100" b="1" dirty="0">
                <a:solidFill>
                  <a:schemeClr val="tx1"/>
                </a:solidFill>
                <a:latin typeface="Times New Roman" panose="02020603050405020304" pitchFamily="18" charset="0"/>
                <a:cs typeface="Times New Roman" panose="02020603050405020304" pitchFamily="18" charset="0"/>
              </a:rPr>
              <a:t>Développement urbain et patrimoine historique</a:t>
            </a:r>
            <a:r>
              <a:rPr lang="fr-FR" sz="2100" dirty="0">
                <a:solidFill>
                  <a:schemeClr val="tx1"/>
                </a:solidFill>
                <a:latin typeface="Times New Roman" panose="02020603050405020304" pitchFamily="18" charset="0"/>
                <a:cs typeface="Times New Roman" panose="02020603050405020304" pitchFamily="18" charset="0"/>
              </a:rPr>
              <a:t> : Un projet de rénovation urbaine dans une ville historique française pourrait se heurter à des réglementations locales sur la préservation du patrimoine. </a:t>
            </a:r>
            <a:endParaRPr lang="en-US" sz="2100" dirty="0">
              <a:solidFill>
                <a:schemeClr val="tx1"/>
              </a:solidFill>
              <a:latin typeface="Times New Roman" panose="02020603050405020304" pitchFamily="18" charset="0"/>
              <a:cs typeface="Times New Roman" panose="02020603050405020304" pitchFamily="18" charset="0"/>
            </a:endParaRPr>
          </a:p>
          <a:p>
            <a:pPr indent="-228600" algn="l">
              <a:lnSpc>
                <a:spcPct val="90000"/>
              </a:lnSpc>
              <a:buFont typeface="Arial" panose="020B0604020202020204" pitchFamily="34" charset="0"/>
              <a:buChar char="•"/>
            </a:pPr>
            <a:endParaRPr lang="en-US" dirty="0">
              <a:solidFill>
                <a:schemeClr val="tx1"/>
              </a:solidFill>
              <a:latin typeface="Times New Roman" panose="02020603050405020304" pitchFamily="18" charset="0"/>
              <a:cs typeface="Times New Roman" panose="02020603050405020304" pitchFamily="18" charset="0"/>
            </a:endParaRPr>
          </a:p>
        </p:txBody>
      </p:sp>
      <p:pic>
        <p:nvPicPr>
          <p:cNvPr id="7" name="Image 6" descr="Une image contenant croquis, dessin, art, illustration&#10;&#10;Description générée automatiquement">
            <a:extLst>
              <a:ext uri="{FF2B5EF4-FFF2-40B4-BE49-F238E27FC236}">
                <a16:creationId xmlns:a16="http://schemas.microsoft.com/office/drawing/2014/main" id="{A94AD8F6-B2A9-86E6-063D-79E11EBB1780}"/>
              </a:ext>
            </a:extLst>
          </p:cNvPr>
          <p:cNvPicPr>
            <a:picLocks noChangeAspect="1"/>
          </p:cNvPicPr>
          <p:nvPr/>
        </p:nvPicPr>
        <p:blipFill rotWithShape="1">
          <a:blip r:embed="rId2">
            <a:extLst>
              <a:ext uri="{28A0092B-C50C-407E-A947-70E740481C1C}">
                <a14:useLocalDpi xmlns:a14="http://schemas.microsoft.com/office/drawing/2010/main" val="0"/>
              </a:ext>
            </a:extLst>
          </a:blip>
          <a:srcRect t="22289" b="18200"/>
          <a:stretch/>
        </p:blipFill>
        <p:spPr>
          <a:xfrm>
            <a:off x="9546700" y="0"/>
            <a:ext cx="2511188" cy="1494445"/>
          </a:xfrm>
          <a:prstGeom prst="rect">
            <a:avLst/>
          </a:prstGeom>
        </p:spPr>
      </p:pic>
    </p:spTree>
    <p:extLst>
      <p:ext uri="{BB962C8B-B14F-4D97-AF65-F5344CB8AC3E}">
        <p14:creationId xmlns:p14="http://schemas.microsoft.com/office/powerpoint/2010/main" val="3438798104"/>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Colis">
  <a:themeElements>
    <a:clrScheme name="Colis">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Colis">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olis">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TM10001115[[fn=Colis]]</Template>
  <TotalTime>802</TotalTime>
  <Words>6936</Words>
  <Application>Microsoft Office PowerPoint</Application>
  <PresentationFormat>Grand écran</PresentationFormat>
  <Paragraphs>333</Paragraphs>
  <Slides>66</Slides>
  <Notes>1</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66</vt:i4>
      </vt:variant>
    </vt:vector>
  </HeadingPairs>
  <TitlesOfParts>
    <vt:vector size="73" baseType="lpstr">
      <vt:lpstr>Arial</vt:lpstr>
      <vt:lpstr>Calibri</vt:lpstr>
      <vt:lpstr>Gill Sans MT</vt:lpstr>
      <vt:lpstr>Segoe UI Emoji</vt:lpstr>
      <vt:lpstr>Times New Roman</vt:lpstr>
      <vt:lpstr>Wingdings</vt:lpstr>
      <vt:lpstr>Colis</vt:lpstr>
      <vt:lpstr>Plan du cours </vt:lpstr>
      <vt:lpstr>Les règles applicables à la profession d’ingénieur</vt:lpstr>
      <vt:lpstr>La Profession d'Ingénieur en France : Cadre Légal et Réglementaire</vt:lpstr>
      <vt:lpstr>Comprendre la Hiérarchie des Normes en France</vt:lpstr>
      <vt:lpstr>PYRAMIDE DE KELSEN </vt:lpstr>
      <vt:lpstr>EXPLICATION DE LA PYRAMIDE DE KELSEN : </vt:lpstr>
      <vt:lpstr>Lois Nationales et Règles Spécifiques à la Profession d'Ingénieur</vt:lpstr>
      <vt:lpstr>Lois Nationales et Règles Spécifiques à la Profession d'Ingénieur</vt:lpstr>
      <vt:lpstr>Règles Locales</vt:lpstr>
      <vt:lpstr>Influence des Normes Européennes et Internationales</vt:lpstr>
      <vt:lpstr>Influence des Normes Européennes et Internationales</vt:lpstr>
      <vt:lpstr>Influence des Normes Européennes et Internationales</vt:lpstr>
      <vt:lpstr>Influence des Normes Européennes et Internationales</vt:lpstr>
      <vt:lpstr>La Notion de Vérité Juridique</vt:lpstr>
      <vt:lpstr>Les règles internes à la profession</vt:lpstr>
      <vt:lpstr>Le code de déontologie</vt:lpstr>
      <vt:lpstr>Charte éthique de l’ingénieur</vt:lpstr>
      <vt:lpstr>L’éthique de l’ingénieur - exemples </vt:lpstr>
      <vt:lpstr>Le caractère opposable aux salariés des règles internes en matière d’éthique </vt:lpstr>
      <vt:lpstr>Éthique ≠ morale</vt:lpstr>
      <vt:lpstr>Les vertus cardinale de l’ingénieur</vt:lpstr>
      <vt:lpstr>Conclusion – l’évolution de la profession d’ingénieur </vt:lpstr>
      <vt:lpstr>LES Clauses dans le Contrat de Travail</vt:lpstr>
      <vt:lpstr>Introduction    - definition d’une clause ? </vt:lpstr>
      <vt:lpstr>Clause de Mobilité Géographique  🌍</vt:lpstr>
      <vt:lpstr>Clause de Non-concurrence  🔒</vt:lpstr>
      <vt:lpstr>Clause de Confidentialité  🤫   </vt:lpstr>
      <vt:lpstr>Clause de Confidentialité  EXEMPLEs  🤫</vt:lpstr>
      <vt:lpstr>prêt de main d’oeuvre </vt:lpstr>
      <vt:lpstr>prêt de main d’oeuvre  STATUT DU SALARIé pendant la mise à disposition </vt:lpstr>
      <vt:lpstr>CONCLUSION</vt:lpstr>
      <vt:lpstr>LES CONVENTIONS DE FORFAIT</vt:lpstr>
      <vt:lpstr>Introduction    - définition d’une CONVENTION</vt:lpstr>
      <vt:lpstr>   Convention de Forfait en Heures ou en Jours  🕒  </vt:lpstr>
      <vt:lpstr>Droits et Obligations Associés à la convention</vt:lpstr>
      <vt:lpstr>CONCLUSION</vt:lpstr>
      <vt:lpstr>Harcèlement moral au travail</vt:lpstr>
      <vt:lpstr>Introduction    - définition du harcèlement moral</vt:lpstr>
      <vt:lpstr>Articles Clés du Code du Travail – definition du harcèlement</vt:lpstr>
      <vt:lpstr>Articles Clés du Code du Travail – sanction du harcèlement</vt:lpstr>
      <vt:lpstr>Obligations de l'Employeur</vt:lpstr>
      <vt:lpstr>Jurisprudence Récente</vt:lpstr>
      <vt:lpstr>Le licenciement vexatoire</vt:lpstr>
      <vt:lpstr>Article</vt:lpstr>
      <vt:lpstr>Circonstances Vexatoires du Licenciement</vt:lpstr>
      <vt:lpstr>Exemple de Jurisprudence</vt:lpstr>
      <vt:lpstr>Sanctions et responsabilités dans la Profession d'Ingénieur en France</vt:lpstr>
      <vt:lpstr>Sanctions Disciplinaires (Droit du Travail)</vt:lpstr>
      <vt:lpstr>Le Cadre Disciplinaire</vt:lpstr>
      <vt:lpstr>Différentes responsabilités</vt:lpstr>
      <vt:lpstr>Droit pénal – quelques généralités</vt:lpstr>
      <vt:lpstr>Droit pénal – quelques généralités</vt:lpstr>
      <vt:lpstr>Responsabilité Pénale des Ingénieurs</vt:lpstr>
      <vt:lpstr>Responsabilité Pénale des Ingénieurs –exemples concrets</vt:lpstr>
      <vt:lpstr>Responsabilité Civile dans l'Ingénierie</vt:lpstr>
      <vt:lpstr>Différence entre l’obligation de moyen et l’obligation de résultat</vt:lpstr>
      <vt:lpstr>La relation commettant – préposé et les responsabilités</vt:lpstr>
      <vt:lpstr>La relation commettant – préposé et les responsabilités</vt:lpstr>
      <vt:lpstr>La délégation de pouvoir et ses conséquences</vt:lpstr>
      <vt:lpstr>La délégation de pouvoir et ses conséquences</vt:lpstr>
      <vt:lpstr>La délégation de pouvoir et ses conséquences</vt:lpstr>
      <vt:lpstr>Droit compare – le contrat de travail en grande bretagne</vt:lpstr>
      <vt:lpstr>Cadre legal </vt:lpstr>
      <vt:lpstr>Types de contrats</vt:lpstr>
      <vt:lpstr>Conditions de Travail :</vt:lpstr>
      <vt:lpstr>Congés et Avantages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Clause de Mobilité Géographique</dc:title>
  <dc:creator>gil lefebvre</dc:creator>
  <cp:lastModifiedBy>gil lefebvre</cp:lastModifiedBy>
  <cp:revision>26</cp:revision>
  <dcterms:created xsi:type="dcterms:W3CDTF">2023-11-16T09:27:08Z</dcterms:created>
  <dcterms:modified xsi:type="dcterms:W3CDTF">2023-11-27T14:26:01Z</dcterms:modified>
</cp:coreProperties>
</file>